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embeddedFontLst>
    <p:embeddedFont>
      <p:font typeface="Raleway"/>
      <p:regular r:id="rId17"/>
      <p:bold r:id="rId18"/>
      <p:italic r:id="rId19"/>
      <p:boldItalic r:id="rId20"/>
    </p:embeddedFont>
    <p:embeddedFont>
      <p:font typeface="Oswald Regular"/>
      <p:regular r:id="rId21"/>
      <p:bold r:id="rId22"/>
    </p:embeddedFont>
    <p:embeddedFont>
      <p:font typeface="Lato"/>
      <p:regular r:id="rId23"/>
      <p:bold r:id="rId24"/>
      <p:italic r:id="rId25"/>
      <p:boldItalic r:id="rId26"/>
    </p:embeddedFont>
    <p:embeddedFont>
      <p:font typeface="Oswald"/>
      <p:regular r:id="rId27"/>
      <p:bold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aleway-boldItalic.fntdata"/><Relationship Id="rId22" Type="http://schemas.openxmlformats.org/officeDocument/2006/relationships/font" Target="fonts/OswaldRegular-bold.fntdata"/><Relationship Id="rId21" Type="http://schemas.openxmlformats.org/officeDocument/2006/relationships/font" Target="fonts/OswaldRegular-regular.fntdata"/><Relationship Id="rId24" Type="http://schemas.openxmlformats.org/officeDocument/2006/relationships/font" Target="fonts/Lato-bold.fntdata"/><Relationship Id="rId23" Type="http://schemas.openxmlformats.org/officeDocument/2006/relationships/font" Target="fonts/Lato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Lato-boldItalic.fntdata"/><Relationship Id="rId25" Type="http://schemas.openxmlformats.org/officeDocument/2006/relationships/font" Target="fonts/Lato-italic.fntdata"/><Relationship Id="rId28" Type="http://schemas.openxmlformats.org/officeDocument/2006/relationships/font" Target="fonts/Oswald-bold.fntdata"/><Relationship Id="rId27" Type="http://schemas.openxmlformats.org/officeDocument/2006/relationships/font" Target="fonts/Oswald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aleway-regular.fntdata"/><Relationship Id="rId16" Type="http://schemas.openxmlformats.org/officeDocument/2006/relationships/slide" Target="slides/slide11.xml"/><Relationship Id="rId19" Type="http://schemas.openxmlformats.org/officeDocument/2006/relationships/font" Target="fonts/Raleway-italic.fntdata"/><Relationship Id="rId18" Type="http://schemas.openxmlformats.org/officeDocument/2006/relationships/font" Target="fonts/Raleway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instituteforenergyresearch.org/?encyclopedia=wind" TargetMode="Externa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5d503ad68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5d503ad68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75bf9e0c91_0_10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75bf9e0c91_0_10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56c0673b8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56c0673b8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2"/>
              </a:rPr>
              <a:t>https://www.instituteforenergyresearch.org/?encyclopedia=wind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56c0673b8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56c0673b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756c0673b8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756c0673b8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756c0673b8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756c0673b8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6b9f7230a9_0_6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6b9f7230a9_0_6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756c0673b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756c0673b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756c0673b8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756c0673b8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756c0673b8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756c0673b8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accen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" name="Google Shape;12;p2"/>
          <p:cNvSpPr txBox="1"/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accent3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Google Shape;16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" name="Google Shape;17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p3"/>
          <p:cNvSpPr txBox="1"/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" name="Google Shape;22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" name="Google Shape;23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4" name="Google Shape;24;p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9" name="Google Shape;29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" name="Google Shape;30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1" name="Google Shape;31;p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" type="body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5"/>
          <p:cNvSpPr txBox="1"/>
          <p:nvPr>
            <p:ph idx="2" type="body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/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Google Shape;39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0" name="Google Shape;40;p7"/>
          <p:cNvSpPr txBox="1"/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1" name="Google Shape;41;p7"/>
          <p:cNvSpPr txBox="1"/>
          <p:nvPr>
            <p:ph idx="1" type="body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2" name="Google Shape;42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lt2"/>
        </a:solidFill>
      </p:bgPr>
    </p:bg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Google Shape;44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" name="Google Shape;45;p8"/>
          <p:cNvSpPr txBox="1"/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9" name="Google Shape;49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0" name="Google Shape;50;p9"/>
          <p:cNvSpPr txBox="1"/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" type="subTitle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2" name="Google Shape;52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Google Shape;55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" name="Google Shape;56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8" name="Google Shape;58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Google Shape;60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" name="Google Shape;61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" name="Google Shape;62;p11"/>
          <p:cNvSpPr txBox="1"/>
          <p:nvPr>
            <p:ph hasCustomPrompt="1" type="title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9600"/>
              <a:buFont typeface="Lato"/>
              <a:buNone/>
              <a:defRPr sz="9600">
                <a:solidFill>
                  <a:schemeClr val="accent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3" name="Google Shape;63;p11"/>
          <p:cNvSpPr txBox="1"/>
          <p:nvPr>
            <p:ph idx="1" type="body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ustom layout 1">
  <p:cSld name="AUTOLAYOUT_1">
    <p:bg>
      <p:bgPr>
        <a:solidFill>
          <a:srgbClr val="FFFFFF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wiss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www.energy.gov/eere/wind/advantages-and-challenges-wind-energy" TargetMode="External"/><Relationship Id="rId4" Type="http://schemas.openxmlformats.org/officeDocument/2006/relationships/hyperlink" Target="http://large.stanford.edu/courses/2014/ph240/lloyd2/" TargetMode="External"/><Relationship Id="rId5" Type="http://schemas.openxmlformats.org/officeDocument/2006/relationships/hyperlink" Target="https://energyinformative.org/wind-energy-pros-and-con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/>
          <p:nvPr>
            <p:ph type="ctrTitle"/>
          </p:nvPr>
        </p:nvSpPr>
        <p:spPr>
          <a:xfrm>
            <a:off x="872900" y="527025"/>
            <a:ext cx="7769100" cy="133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Positive and Negative          Evaluations of Wind Power </a:t>
            </a:r>
            <a:endParaRPr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75" name="Google Shape;75;p14"/>
          <p:cNvSpPr txBox="1"/>
          <p:nvPr>
            <p:ph idx="1" type="subTitle"/>
          </p:nvPr>
        </p:nvSpPr>
        <p:spPr>
          <a:xfrm>
            <a:off x="370275" y="4282725"/>
            <a:ext cx="8520600" cy="1221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FF"/>
                </a:solidFill>
                <a:latin typeface="Oswald Regular"/>
                <a:ea typeface="Oswald Regular"/>
                <a:cs typeface="Oswald Regular"/>
                <a:sym typeface="Oswald Regular"/>
              </a:rPr>
              <a:t>Taylor Hubiak, Emily Royce, Christian Killino, Hannah Miller</a:t>
            </a:r>
            <a:endParaRPr sz="2400">
              <a:solidFill>
                <a:srgbClr val="FFFFFF"/>
              </a:solidFill>
              <a:latin typeface="Oswald Regular"/>
              <a:ea typeface="Oswald Regular"/>
              <a:cs typeface="Oswald Regular"/>
              <a:sym typeface="Oswald Regula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/>
          <p:nvPr>
            <p:ph type="title"/>
          </p:nvPr>
        </p:nvSpPr>
        <p:spPr>
          <a:xfrm>
            <a:off x="475750" y="56730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 </a:t>
            </a:r>
            <a:endParaRPr/>
          </a:p>
        </p:txBody>
      </p:sp>
      <p:sp>
        <p:nvSpPr>
          <p:cNvPr id="81" name="Google Shape;81;p15"/>
          <p:cNvSpPr txBox="1"/>
          <p:nvPr>
            <p:ph idx="1" type="body"/>
          </p:nvPr>
        </p:nvSpPr>
        <p:spPr>
          <a:xfrm>
            <a:off x="475762" y="1457701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Intro to Wind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Analysis 1: The benefits of wind power 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Analysis 2: The cons of wind power  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What we think </a:t>
            </a:r>
            <a:endParaRPr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/>
          <p:nvPr>
            <p:ph type="title"/>
          </p:nvPr>
        </p:nvSpPr>
        <p:spPr>
          <a:xfrm>
            <a:off x="444525" y="4390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"/>
                <a:ea typeface="Oswald"/>
                <a:cs typeface="Oswald"/>
                <a:sym typeface="Oswald"/>
              </a:rPr>
              <a:t>The Power of Wind</a:t>
            </a:r>
            <a:endParaRPr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87" name="Google Shape;87;p16"/>
          <p:cNvSpPr txBox="1"/>
          <p:nvPr>
            <p:ph idx="1" type="body"/>
          </p:nvPr>
        </p:nvSpPr>
        <p:spPr>
          <a:xfrm>
            <a:off x="444525" y="1174050"/>
            <a:ext cx="4531200" cy="32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swald"/>
              <a:buChar char="●"/>
            </a:pPr>
            <a:r>
              <a:rPr lang="en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Accounts for ~2.5% of total electricity, but is growing at a rate of 25% per year.</a:t>
            </a:r>
            <a:endParaRPr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swald"/>
              <a:buChar char="●"/>
            </a:pPr>
            <a:r>
              <a:rPr lang="en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Since 1980, prices of wind turbines decreased by 80% </a:t>
            </a:r>
            <a:endParaRPr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swald"/>
              <a:buChar char="○"/>
            </a:pPr>
            <a:r>
              <a:rPr lang="en" sz="18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Technological advances → reduce in cost</a:t>
            </a:r>
            <a:endParaRPr sz="18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swald"/>
              <a:buChar char="●"/>
            </a:pPr>
            <a:r>
              <a:rPr lang="en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Can replace solar panels on large properties</a:t>
            </a:r>
            <a:endParaRPr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swald"/>
              <a:buChar char="●"/>
            </a:pPr>
            <a:r>
              <a:rPr lang="en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Energy from 1 turbine creates as much energy as 1,000s of solar panels </a:t>
            </a:r>
            <a:endParaRPr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88" name="Google Shape;88;p16"/>
          <p:cNvSpPr/>
          <p:nvPr/>
        </p:nvSpPr>
        <p:spPr>
          <a:xfrm>
            <a:off x="5548825" y="670900"/>
            <a:ext cx="3060900" cy="36060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accen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Engineers are exploring possibilities of creating “direct-drive” generators that operate at lower rotational speeds. This eliminates the gear box (heaviest and most expensive) part of the wind turbine. </a:t>
            </a:r>
            <a:endParaRPr sz="1600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600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This would make wind turbines more affordable and slightly lighter.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6350" y="1079874"/>
            <a:ext cx="3978303" cy="2983800"/>
          </a:xfrm>
          <a:prstGeom prst="rect">
            <a:avLst/>
          </a:prstGeom>
          <a:noFill/>
          <a:ln cap="flat" cmpd="sng" w="9525">
            <a:solidFill>
              <a:srgbClr val="D9D9D9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94" name="Google Shape;94;p17"/>
          <p:cNvPicPr preferRelativeResize="0"/>
          <p:nvPr/>
        </p:nvPicPr>
        <p:blipFill rotWithShape="1">
          <a:blip r:embed="rId4">
            <a:alphaModFix/>
          </a:blip>
          <a:srcRect b="0" l="3331" r="3341" t="0"/>
          <a:stretch/>
        </p:blipFill>
        <p:spPr>
          <a:xfrm>
            <a:off x="4609350" y="1079849"/>
            <a:ext cx="3978302" cy="2983801"/>
          </a:xfrm>
          <a:prstGeom prst="rect">
            <a:avLst/>
          </a:prstGeom>
          <a:noFill/>
          <a:ln cap="flat" cmpd="sng" w="9525">
            <a:solidFill>
              <a:srgbClr val="D9D9D9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>
            <p:ph type="title"/>
          </p:nvPr>
        </p:nvSpPr>
        <p:spPr>
          <a:xfrm>
            <a:off x="429050" y="3961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"/>
                <a:ea typeface="Oswald"/>
                <a:cs typeface="Oswald"/>
                <a:sym typeface="Oswald"/>
              </a:rPr>
              <a:t>How Turbines Work</a:t>
            </a:r>
            <a:endParaRPr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00" name="Google Shape;100;p18"/>
          <p:cNvSpPr txBox="1"/>
          <p:nvPr>
            <p:ph idx="1" type="body"/>
          </p:nvPr>
        </p:nvSpPr>
        <p:spPr>
          <a:xfrm>
            <a:off x="429050" y="1027500"/>
            <a:ext cx="3999900" cy="379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Oswald"/>
              <a:buChar char="●"/>
            </a:pP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Propelled by two or three propeller-like blades around a rotor. Current blades are about 116 ft long each while the tower holding up is ~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200 ft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.</a:t>
            </a:r>
            <a:endParaRPr sz="13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Oswald"/>
              <a:buChar char="●"/>
            </a:pPr>
            <a:r>
              <a:rPr b="1"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Rotor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 connected to a main shaft that spins a generator to create electricity </a:t>
            </a:r>
            <a:endParaRPr sz="13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Oswald"/>
              <a:buChar char="●"/>
            </a:pP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Blades turn the </a:t>
            </a:r>
            <a:r>
              <a:rPr b="1"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low-speed shaft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 at ~30-60 rpm</a:t>
            </a:r>
            <a:endParaRPr sz="13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Oswald"/>
              <a:buChar char="●"/>
            </a:pP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A </a:t>
            </a:r>
            <a:r>
              <a:rPr b="1"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gear box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 is connected to the low-speed shaft that increases the speed of the rpms to 1,000-1,800 rpms-- rotational speed required by generators to produce electricity </a:t>
            </a:r>
            <a:endParaRPr sz="13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Oswald"/>
              <a:buChar char="●"/>
            </a:pPr>
            <a:r>
              <a:rPr b="1"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A</a:t>
            </a:r>
            <a:r>
              <a:rPr b="1"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nemometer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-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 measures wind speed, keeps blades from spinning at a speed higher than 55 MPH. </a:t>
            </a:r>
            <a:endParaRPr sz="13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Oswald"/>
              <a:buChar char="●"/>
            </a:pP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A </a:t>
            </a:r>
            <a:r>
              <a:rPr b="1"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 brake 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is used as an emergency shut off , and a </a:t>
            </a:r>
            <a:r>
              <a:rPr b="1"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controller </a:t>
            </a:r>
            <a:r>
              <a:rPr lang="en" sz="13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prevents wind from propelling the blades at damaging speeds.</a:t>
            </a:r>
            <a:endParaRPr sz="13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01" name="Google Shape;101;p18"/>
          <p:cNvSpPr txBox="1"/>
          <p:nvPr>
            <p:ph idx="2" type="body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02" name="Google Shape;102;p18"/>
          <p:cNvPicPr preferRelativeResize="0"/>
          <p:nvPr/>
        </p:nvPicPr>
        <p:blipFill rotWithShape="1">
          <a:blip r:embed="rId3">
            <a:alphaModFix/>
          </a:blip>
          <a:srcRect b="0" l="1777" r="0" t="8508"/>
          <a:stretch/>
        </p:blipFill>
        <p:spPr>
          <a:xfrm>
            <a:off x="4755338" y="910175"/>
            <a:ext cx="4154025" cy="373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/>
          <p:nvPr>
            <p:ph type="title"/>
          </p:nvPr>
        </p:nvSpPr>
        <p:spPr>
          <a:xfrm>
            <a:off x="399500" y="419775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 Regular"/>
                <a:ea typeface="Oswald Regular"/>
                <a:cs typeface="Oswald Regular"/>
                <a:sym typeface="Oswald Regular"/>
              </a:rPr>
              <a:t>Scientific Perspective: Pros</a:t>
            </a:r>
            <a:endParaRPr>
              <a:latin typeface="Oswald Regular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108" name="Google Shape;108;p19"/>
          <p:cNvSpPr txBox="1"/>
          <p:nvPr>
            <p:ph idx="1" type="body"/>
          </p:nvPr>
        </p:nvSpPr>
        <p:spPr>
          <a:xfrm>
            <a:off x="399512" y="12248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Clean fuel source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Does not emit pollutants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Has no radioactive waste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Contains enough power potential to produce 20-times the amount of human energy needs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Minimally invasive to wildlife habitats and take us a very small amount of space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Renewable</a:t>
            </a: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 indefinitely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 txBox="1"/>
          <p:nvPr>
            <p:ph type="title"/>
          </p:nvPr>
        </p:nvSpPr>
        <p:spPr>
          <a:xfrm>
            <a:off x="428925" y="432750"/>
            <a:ext cx="6051900" cy="63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 Regular"/>
                <a:ea typeface="Oswald Regular"/>
                <a:cs typeface="Oswald Regular"/>
                <a:sym typeface="Oswald Regular"/>
              </a:rPr>
              <a:t>Economic Perspective: Pros </a:t>
            </a:r>
            <a:endParaRPr>
              <a:latin typeface="Oswald Regular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114" name="Google Shape;114;p20"/>
          <p:cNvSpPr txBox="1"/>
          <p:nvPr>
            <p:ph idx="1" type="body"/>
          </p:nvPr>
        </p:nvSpPr>
        <p:spPr>
          <a:xfrm>
            <a:off x="380025" y="1018375"/>
            <a:ext cx="4413900" cy="373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Cost-effective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Creates jobs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Wind turbines built on existing farms or ranches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○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Benefits rural economy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○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Farmers and ranchers can continue to work on the land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Ha</a:t>
            </a: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s the a</a:t>
            </a: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bility to free US from figurative economic bondage of fossil fuels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15" name="Google Shape;115;p20"/>
          <p:cNvSpPr/>
          <p:nvPr/>
        </p:nvSpPr>
        <p:spPr>
          <a:xfrm>
            <a:off x="5241350" y="1481575"/>
            <a:ext cx="3494100" cy="2432100"/>
          </a:xfrm>
          <a:prstGeom prst="wedgeRoundRectCallout">
            <a:avLst>
              <a:gd fmla="val 65604" name="adj1"/>
              <a:gd fmla="val -20117" name="adj2"/>
              <a:gd fmla="val 0" name="adj3"/>
            </a:avLst>
          </a:prstGeom>
          <a:solidFill>
            <a:schemeClr val="accen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“The U.S. wind sector employed more than 100,000 workers in 2016, and wind turbine technician is one of the fastest-growing American jobs of the decade.” </a:t>
            </a:r>
            <a:endParaRPr sz="1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1"/>
          <p:cNvSpPr txBox="1"/>
          <p:nvPr>
            <p:ph type="title"/>
          </p:nvPr>
        </p:nvSpPr>
        <p:spPr>
          <a:xfrm>
            <a:off x="409225" y="419775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 Regular"/>
                <a:ea typeface="Oswald Regular"/>
                <a:cs typeface="Oswald Regular"/>
                <a:sym typeface="Oswald Regular"/>
              </a:rPr>
              <a:t>Scientific Perspective: Cons</a:t>
            </a:r>
            <a:endParaRPr>
              <a:latin typeface="Oswald Regular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121" name="Google Shape;121;p21"/>
          <p:cNvSpPr txBox="1"/>
          <p:nvPr>
            <p:ph idx="1" type="body"/>
          </p:nvPr>
        </p:nvSpPr>
        <p:spPr>
          <a:xfrm>
            <a:off x="448346" y="1244425"/>
            <a:ext cx="8169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V</a:t>
            </a: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ariable resource-energy-- only produced when wind is blowing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Turbines impact animal habitats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○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Large areas cleared out → loss of natural vegetation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○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Flying animals can be injured or killed by the 116 foot long blades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Construction/</a:t>
            </a: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maintenance</a:t>
            </a: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 of turbines causes erosion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Wind farms produce a large amount of sound-- foreign to rural areas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○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Animals and humans impacted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425000" y="429275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 Regular"/>
                <a:ea typeface="Oswald Regular"/>
                <a:cs typeface="Oswald Regular"/>
                <a:sym typeface="Oswald Regular"/>
              </a:rPr>
              <a:t>Economic Perspective: Cons	</a:t>
            </a:r>
            <a:endParaRPr>
              <a:latin typeface="Oswald Regular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425000" y="1064675"/>
            <a:ext cx="6321600" cy="376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Coal and oil are more profitable in current system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Turbines not most profitable use of land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○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Example-farming more profitable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High initial investment </a:t>
            </a: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to build turbines 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○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Higher than fossil fuel generators- $1.3- $4 million more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Large wind farms mostly located in rural areas, far away from cities where the energy is needed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swald"/>
              <a:buChar char="●"/>
            </a:pPr>
            <a:r>
              <a:rPr lang="en" sz="2000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rPr>
              <a:t>~146 days to generate more electricity than what was used to create the turbine itself</a:t>
            </a:r>
            <a:endParaRPr sz="2000">
              <a:solidFill>
                <a:srgbClr val="00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3"/>
          <p:cNvSpPr txBox="1"/>
          <p:nvPr>
            <p:ph type="title"/>
          </p:nvPr>
        </p:nvSpPr>
        <p:spPr>
          <a:xfrm>
            <a:off x="428725" y="4295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"/>
                <a:ea typeface="Oswald"/>
                <a:cs typeface="Oswald"/>
                <a:sym typeface="Oswald"/>
              </a:rPr>
              <a:t>We think…. </a:t>
            </a:r>
            <a:endParaRPr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33" name="Google Shape;133;p23"/>
          <p:cNvSpPr txBox="1"/>
          <p:nvPr>
            <p:ph idx="1" type="body"/>
          </p:nvPr>
        </p:nvSpPr>
        <p:spPr>
          <a:xfrm>
            <a:off x="487387" y="12541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000">
                <a:latin typeface="Oswald"/>
                <a:ea typeface="Oswald"/>
                <a:cs typeface="Oswald"/>
                <a:sym typeface="Oswald"/>
              </a:rPr>
              <a:t>Wind can become a reliable source of energy in the future once the technology becomes more efficient, more affordable, and less variable. Until then we will continually rely on the traditional </a:t>
            </a:r>
            <a:r>
              <a:rPr lang="en" sz="2000">
                <a:latin typeface="Oswald"/>
                <a:ea typeface="Oswald"/>
                <a:cs typeface="Oswald"/>
                <a:sym typeface="Oswald"/>
              </a:rPr>
              <a:t>nonrenewable</a:t>
            </a:r>
            <a:r>
              <a:rPr lang="en" sz="2000">
                <a:latin typeface="Oswald"/>
                <a:ea typeface="Oswald"/>
                <a:cs typeface="Oswald"/>
                <a:sym typeface="Oswald"/>
              </a:rPr>
              <a:t> resources like coal and petroleum. </a:t>
            </a:r>
            <a:endParaRPr sz="2000"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4"/>
          <p:cNvSpPr txBox="1"/>
          <p:nvPr>
            <p:ph type="title"/>
          </p:nvPr>
        </p:nvSpPr>
        <p:spPr>
          <a:xfrm>
            <a:off x="444550" y="4390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"/>
                <a:ea typeface="Oswald"/>
                <a:cs typeface="Oswald"/>
                <a:sym typeface="Oswald"/>
              </a:rPr>
              <a:t>Resources</a:t>
            </a:r>
            <a:endParaRPr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39" name="Google Shape;139;p24"/>
          <p:cNvSpPr txBox="1"/>
          <p:nvPr>
            <p:ph idx="1" type="body"/>
          </p:nvPr>
        </p:nvSpPr>
        <p:spPr>
          <a:xfrm>
            <a:off x="395737" y="12339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  <a:hlinkClick r:id="rId3"/>
              </a:rPr>
              <a:t>https://www.energy.gov/eere/wind/advantages-and-challenges-wind-energy</a:t>
            </a:r>
            <a:endParaRPr>
              <a:solidFill>
                <a:srgbClr val="0000FF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u="sng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  <a:hlinkClick r:id="rId4"/>
              </a:rPr>
              <a:t>http://large.stanford.edu/courses/2014/ph240/lloyd2/</a:t>
            </a:r>
            <a:endParaRPr>
              <a:solidFill>
                <a:srgbClr val="0000FF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u="sng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  <a:hlinkClick r:id="rId5"/>
              </a:rPr>
              <a:t>https://energyinformative.org/wind-energy-pros-and-cons/</a:t>
            </a:r>
            <a:endParaRPr>
              <a:solidFill>
                <a:srgbClr val="0000FF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u="sng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</a:rPr>
              <a:t>w</a:t>
            </a:r>
            <a:r>
              <a:rPr lang="en" u="sng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</a:rPr>
              <a:t>industry.org </a:t>
            </a:r>
            <a:endParaRPr u="sng">
              <a:solidFill>
                <a:srgbClr val="0000FF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4A6377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