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Lst>
  <p:sldSz cy="5143500" cx="9144000"/>
  <p:notesSz cx="6858000" cy="9144000"/>
  <p:embeddedFontLst>
    <p:embeddedFont>
      <p:font typeface="Average"/>
      <p:regular r:id="rId19"/>
    </p:embeddedFont>
    <p:embeddedFont>
      <p:font typeface="Oswald"/>
      <p:regular r:id="rId20"/>
      <p:bold r:id="rId2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Oswald-regular.fntdata"/><Relationship Id="rId11" Type="http://schemas.openxmlformats.org/officeDocument/2006/relationships/slide" Target="slides/slide6.xml"/><Relationship Id="rId10" Type="http://schemas.openxmlformats.org/officeDocument/2006/relationships/slide" Target="slides/slide5.xml"/><Relationship Id="rId21" Type="http://schemas.openxmlformats.org/officeDocument/2006/relationships/font" Target="fonts/Oswald-bold.fntdata"/><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font" Target="fonts/Average-regular.fntdata"/><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en.wikipedia.org/wiki/Coal_industry" TargetMode="External"/><Relationship Id="rId3" Type="http://schemas.openxmlformats.org/officeDocument/2006/relationships/hyperlink" Target="https://en.wikipedia.org/wiki/Obama_administration" TargetMode="External"/><Relationship Id="rId4" Type="http://schemas.openxmlformats.org/officeDocument/2006/relationships/hyperlink" Target="https://en.wikipedia.org/wiki/War_on_coal" TargetMode="Externa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5" name="Shape 55"/>
        <p:cNvGrpSpPr/>
        <p:nvPr/>
      </p:nvGrpSpPr>
      <p:grpSpPr>
        <a:xfrm>
          <a:off x="0" y="0"/>
          <a:ext cx="0" cy="0"/>
          <a:chOff x="0" y="0"/>
          <a:chExt cx="0" cy="0"/>
        </a:xfrm>
      </p:grpSpPr>
      <p:sp>
        <p:nvSpPr>
          <p:cNvPr id="56" name="Google Shape;56;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7" name="Google Shape;57;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1" name="Shape 61"/>
        <p:cNvGrpSpPr/>
        <p:nvPr/>
      </p:nvGrpSpPr>
      <p:grpSpPr>
        <a:xfrm>
          <a:off x="0" y="0"/>
          <a:ext cx="0" cy="0"/>
          <a:chOff x="0" y="0"/>
          <a:chExt cx="0" cy="0"/>
        </a:xfrm>
      </p:grpSpPr>
      <p:sp>
        <p:nvSpPr>
          <p:cNvPr id="62" name="Google Shape;62;g75bd782ae8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 name="Google Shape;63;g75bd782ae8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7" name="Shape 67"/>
        <p:cNvGrpSpPr/>
        <p:nvPr/>
      </p:nvGrpSpPr>
      <p:grpSpPr>
        <a:xfrm>
          <a:off x="0" y="0"/>
          <a:ext cx="0" cy="0"/>
          <a:chOff x="0" y="0"/>
          <a:chExt cx="0" cy="0"/>
        </a:xfrm>
      </p:grpSpPr>
      <p:sp>
        <p:nvSpPr>
          <p:cNvPr id="68" name="Google Shape;68;g75bd782ae8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 name="Google Shape;69;g75bd782ae8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050">
                <a:solidFill>
                  <a:srgbClr val="222222"/>
                </a:solidFill>
                <a:highlight>
                  <a:srgbClr val="FFFFFF"/>
                </a:highlight>
              </a:rPr>
              <a:t>A phrase used by the </a:t>
            </a:r>
            <a:r>
              <a:rPr lang="en" sz="1050">
                <a:solidFill>
                  <a:srgbClr val="0B0080"/>
                </a:solidFill>
                <a:highlight>
                  <a:srgbClr val="FFFFFF"/>
                </a:highlight>
                <a:uFill>
                  <a:noFill/>
                </a:uFill>
                <a:hlinkClick r:id="rId2"/>
              </a:rPr>
              <a:t>coal industry</a:t>
            </a:r>
            <a:r>
              <a:rPr lang="en" sz="1050">
                <a:solidFill>
                  <a:srgbClr val="222222"/>
                </a:solidFill>
                <a:highlight>
                  <a:srgbClr val="FFFFFF"/>
                </a:highlight>
              </a:rPr>
              <a:t> and its supporters to describe what they claim is an effort by the </a:t>
            </a:r>
            <a:r>
              <a:rPr lang="en" sz="1050">
                <a:solidFill>
                  <a:srgbClr val="0B0080"/>
                </a:solidFill>
                <a:highlight>
                  <a:srgbClr val="FFFFFF"/>
                </a:highlight>
                <a:uFill>
                  <a:noFill/>
                </a:uFill>
                <a:hlinkClick r:id="rId3"/>
              </a:rPr>
              <a:t>Obama administration</a:t>
            </a:r>
            <a:r>
              <a:rPr lang="en" sz="1050">
                <a:solidFill>
                  <a:srgbClr val="222222"/>
                </a:solidFill>
                <a:highlight>
                  <a:srgbClr val="FFFFFF"/>
                </a:highlight>
              </a:rPr>
              <a:t> to impose stringent regulations on coal power in the United States and thereby make such power uneconomical. (</a:t>
            </a:r>
            <a:r>
              <a:rPr lang="en" u="sng">
                <a:solidFill>
                  <a:schemeClr val="hlink"/>
                </a:solidFill>
                <a:hlinkClick r:id="rId4"/>
              </a:rPr>
              <a:t>https://en.wikipedia.org/wiki/War_on_coal</a:t>
            </a:r>
            <a:r>
              <a:rPr lang="en"/>
              <a:t>) </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Major goal of taking action to better the </a:t>
            </a:r>
            <a:r>
              <a:rPr lang="en"/>
              <a:t>environment</a:t>
            </a:r>
            <a:r>
              <a:rPr lang="en"/>
              <a:t> was to reduce carbon emissions that the U.S. was giving off into the atmosphere. To do this, there would be strict emission laws put into place which took some companies out of business and had others get energy from non-fossil fuel sources such as solar, wind, water or nuclear. </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Biggest proponent of the War on coal is money. It is cheap to use coal, expensive to use renewable energy sources. For the big businesses, cheap is better than expensive.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4" name="Shape 74"/>
        <p:cNvGrpSpPr/>
        <p:nvPr/>
      </p:nvGrpSpPr>
      <p:grpSpPr>
        <a:xfrm>
          <a:off x="0" y="0"/>
          <a:ext cx="0" cy="0"/>
          <a:chOff x="0" y="0"/>
          <a:chExt cx="0" cy="0"/>
        </a:xfrm>
      </p:grpSpPr>
      <p:sp>
        <p:nvSpPr>
          <p:cNvPr id="75" name="Google Shape;75;g75bd782ae8_0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6" name="Google Shape;76;g75bd782ae8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83" name="Shape 83"/>
        <p:cNvGrpSpPr/>
        <p:nvPr/>
      </p:nvGrpSpPr>
      <p:grpSpPr>
        <a:xfrm>
          <a:off x="0" y="0"/>
          <a:ext cx="0" cy="0"/>
          <a:chOff x="0" y="0"/>
          <a:chExt cx="0" cy="0"/>
        </a:xfrm>
      </p:grpSpPr>
      <p:sp>
        <p:nvSpPr>
          <p:cNvPr id="84" name="Google Shape;84;g756d070f79_0_12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5" name="Google Shape;85;g756d070f79_0_12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0" name="Shape 90"/>
        <p:cNvGrpSpPr/>
        <p:nvPr/>
      </p:nvGrpSpPr>
      <p:grpSpPr>
        <a:xfrm>
          <a:off x="0" y="0"/>
          <a:ext cx="0" cy="0"/>
          <a:chOff x="0" y="0"/>
          <a:chExt cx="0" cy="0"/>
        </a:xfrm>
      </p:grpSpPr>
      <p:sp>
        <p:nvSpPr>
          <p:cNvPr id="91" name="Google Shape;91;g75bd782ae8_0_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75bd782ae8_0_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7" name="Shape 97"/>
        <p:cNvGrpSpPr/>
        <p:nvPr/>
      </p:nvGrpSpPr>
      <p:grpSpPr>
        <a:xfrm>
          <a:off x="0" y="0"/>
          <a:ext cx="0" cy="0"/>
          <a:chOff x="0" y="0"/>
          <a:chExt cx="0" cy="0"/>
        </a:xfrm>
      </p:grpSpPr>
      <p:sp>
        <p:nvSpPr>
          <p:cNvPr id="98" name="Google Shape;98;g75bd782ae8_0_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9" name="Google Shape;99;g75bd782ae8_0_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3" name="Shape 103"/>
        <p:cNvGrpSpPr/>
        <p:nvPr/>
      </p:nvGrpSpPr>
      <p:grpSpPr>
        <a:xfrm>
          <a:off x="0" y="0"/>
          <a:ext cx="0" cy="0"/>
          <a:chOff x="0" y="0"/>
          <a:chExt cx="0" cy="0"/>
        </a:xfrm>
      </p:grpSpPr>
      <p:sp>
        <p:nvSpPr>
          <p:cNvPr id="104" name="Google Shape;104;g75bd782ae8_0_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75bd782ae8_0_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1" name="Shape 111"/>
        <p:cNvGrpSpPr/>
        <p:nvPr/>
      </p:nvGrpSpPr>
      <p:grpSpPr>
        <a:xfrm>
          <a:off x="0" y="0"/>
          <a:ext cx="0" cy="0"/>
          <a:chOff x="0" y="0"/>
          <a:chExt cx="0" cy="0"/>
        </a:xfrm>
      </p:grpSpPr>
      <p:sp>
        <p:nvSpPr>
          <p:cNvPr id="112" name="Google Shape;112;g6bd16b218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3" name="Google Shape;113;g6bd16b218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9" name="Shape 119"/>
        <p:cNvGrpSpPr/>
        <p:nvPr/>
      </p:nvGrpSpPr>
      <p:grpSpPr>
        <a:xfrm>
          <a:off x="0" y="0"/>
          <a:ext cx="0" cy="0"/>
          <a:chOff x="0" y="0"/>
          <a:chExt cx="0" cy="0"/>
        </a:xfrm>
      </p:grpSpPr>
      <p:sp>
        <p:nvSpPr>
          <p:cNvPr id="120" name="Google Shape;120;g75bd782ae8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1" name="Google Shape;121;g75bd782ae8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5" name="Shape 125"/>
        <p:cNvGrpSpPr/>
        <p:nvPr/>
      </p:nvGrpSpPr>
      <p:grpSpPr>
        <a:xfrm>
          <a:off x="0" y="0"/>
          <a:ext cx="0" cy="0"/>
          <a:chOff x="0" y="0"/>
          <a:chExt cx="0" cy="0"/>
        </a:xfrm>
      </p:grpSpPr>
      <p:sp>
        <p:nvSpPr>
          <p:cNvPr id="126" name="Google Shape;126;g75bd782ae8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75bd782ae8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1" name="Shape 131"/>
        <p:cNvGrpSpPr/>
        <p:nvPr/>
      </p:nvGrpSpPr>
      <p:grpSpPr>
        <a:xfrm>
          <a:off x="0" y="0"/>
          <a:ext cx="0" cy="0"/>
          <a:chOff x="0" y="0"/>
          <a:chExt cx="0" cy="0"/>
        </a:xfrm>
      </p:grpSpPr>
      <p:sp>
        <p:nvSpPr>
          <p:cNvPr id="132" name="Google Shape;132;g75bd782ae8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3" name="Google Shape;133;g75bd782ae8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7" name="Shape 137"/>
        <p:cNvGrpSpPr/>
        <p:nvPr/>
      </p:nvGrpSpPr>
      <p:grpSpPr>
        <a:xfrm>
          <a:off x="0" y="0"/>
          <a:ext cx="0" cy="0"/>
          <a:chOff x="0" y="0"/>
          <a:chExt cx="0" cy="0"/>
        </a:xfrm>
      </p:grpSpPr>
      <p:sp>
        <p:nvSpPr>
          <p:cNvPr id="138" name="Google Shape;138;g75bd782ae8_0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9" name="Google Shape;139;g75bd782ae8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grpSp>
        <p:nvGrpSpPr>
          <p:cNvPr id="10" name="Google Shape;10;p2"/>
          <p:cNvGrpSpPr/>
          <p:nvPr/>
        </p:nvGrpSpPr>
        <p:grpSpPr>
          <a:xfrm>
            <a:off x="4350279" y="2855377"/>
            <a:ext cx="443589" cy="105632"/>
            <a:chOff x="4137525" y="2915950"/>
            <a:chExt cx="869100" cy="207000"/>
          </a:xfrm>
        </p:grpSpPr>
        <p:sp>
          <p:nvSpPr>
            <p:cNvPr id="11" name="Google Shape;11;p2"/>
            <p:cNvSpPr/>
            <p:nvPr/>
          </p:nvSpPr>
          <p:spPr>
            <a:xfrm>
              <a:off x="4468575" y="2915950"/>
              <a:ext cx="207000" cy="2070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a:off x="4799625" y="2915950"/>
              <a:ext cx="207000" cy="2070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a:off x="4137525" y="2915950"/>
              <a:ext cx="207000" cy="2070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 name="Google Shape;14;p2"/>
          <p:cNvSpPr txBox="1"/>
          <p:nvPr>
            <p:ph type="ctrTitle"/>
          </p:nvPr>
        </p:nvSpPr>
        <p:spPr>
          <a:xfrm>
            <a:off x="671258" y="990800"/>
            <a:ext cx="7801500" cy="1730100"/>
          </a:xfrm>
          <a:prstGeom prst="rect">
            <a:avLst/>
          </a:prstGeom>
        </p:spPr>
        <p:txBody>
          <a:bodyPr anchorCtr="0" anchor="b" bIns="91425" lIns="91425" spcFirstLastPara="1" rIns="91425" wrap="square" tIns="91425">
            <a:no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p:txBody>
      </p:sp>
      <p:sp>
        <p:nvSpPr>
          <p:cNvPr id="15" name="Google Shape;15;p2"/>
          <p:cNvSpPr txBox="1"/>
          <p:nvPr>
            <p:ph idx="1" type="subTitle"/>
          </p:nvPr>
        </p:nvSpPr>
        <p:spPr>
          <a:xfrm>
            <a:off x="671250" y="3174876"/>
            <a:ext cx="78015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16" name="Google Shape;16;p2"/>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7" name="Shape 17"/>
        <p:cNvGrpSpPr/>
        <p:nvPr/>
      </p:nvGrpSpPr>
      <p:grpSpPr>
        <a:xfrm>
          <a:off x="0" y="0"/>
          <a:ext cx="0" cy="0"/>
          <a:chOff x="0" y="0"/>
          <a:chExt cx="0" cy="0"/>
        </a:xfrm>
      </p:grpSpPr>
      <p:sp>
        <p:nvSpPr>
          <p:cNvPr id="18" name="Google Shape;18;p3"/>
          <p:cNvSpPr txBox="1"/>
          <p:nvPr>
            <p:ph type="title"/>
          </p:nvPr>
        </p:nvSpPr>
        <p:spPr>
          <a:xfrm>
            <a:off x="671250" y="2141250"/>
            <a:ext cx="7852200" cy="8610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9" name="Google Shape;19;p3"/>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20" name="Shape 20"/>
        <p:cNvGrpSpPr/>
        <p:nvPr/>
      </p:nvGrpSpPr>
      <p:grpSpPr>
        <a:xfrm>
          <a:off x="0" y="0"/>
          <a:ext cx="0" cy="0"/>
          <a:chOff x="0" y="0"/>
          <a:chExt cx="0" cy="0"/>
        </a:xfrm>
      </p:grpSpPr>
      <p:sp>
        <p:nvSpPr>
          <p:cNvPr id="21" name="Google Shape;21;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2" name="Google Shape;22;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3" name="Google Shape;23;p4"/>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4" name="Shape 24"/>
        <p:cNvGrpSpPr/>
        <p:nvPr/>
      </p:nvGrpSpPr>
      <p:grpSpPr>
        <a:xfrm>
          <a:off x="0" y="0"/>
          <a:ext cx="0" cy="0"/>
          <a:chOff x="0" y="0"/>
          <a:chExt cx="0" cy="0"/>
        </a:xfrm>
      </p:grpSpPr>
      <p:sp>
        <p:nvSpPr>
          <p:cNvPr id="25" name="Google Shape;25;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6" name="Google Shape;26;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7" name="Google Shape;27;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8" name="Google Shape;28;p5"/>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9" name="Shape 29"/>
        <p:cNvGrpSpPr/>
        <p:nvPr/>
      </p:nvGrpSpPr>
      <p:grpSpPr>
        <a:xfrm>
          <a:off x="0" y="0"/>
          <a:ext cx="0" cy="0"/>
          <a:chOff x="0" y="0"/>
          <a:chExt cx="0" cy="0"/>
        </a:xfrm>
      </p:grpSpPr>
      <p:sp>
        <p:nvSpPr>
          <p:cNvPr id="30" name="Google Shape;30;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31" name="Google Shape;31;p6"/>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32" name="Shape 32"/>
        <p:cNvGrpSpPr/>
        <p:nvPr/>
      </p:nvGrpSpPr>
      <p:grpSpPr>
        <a:xfrm>
          <a:off x="0" y="0"/>
          <a:ext cx="0" cy="0"/>
          <a:chOff x="0" y="0"/>
          <a:chExt cx="0" cy="0"/>
        </a:xfrm>
      </p:grpSpPr>
      <p:sp>
        <p:nvSpPr>
          <p:cNvPr id="33" name="Google Shape;33;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4" name="Google Shape;34;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5" name="Google Shape;35;p7"/>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lt2"/>
        </a:solidFill>
      </p:bgPr>
    </p:bg>
    <p:spTree>
      <p:nvGrpSpPr>
        <p:cNvPr id="36" name="Shape 36"/>
        <p:cNvGrpSpPr/>
        <p:nvPr/>
      </p:nvGrpSpPr>
      <p:grpSpPr>
        <a:xfrm>
          <a:off x="0" y="0"/>
          <a:ext cx="0" cy="0"/>
          <a:chOff x="0" y="0"/>
          <a:chExt cx="0" cy="0"/>
        </a:xfrm>
      </p:grpSpPr>
      <p:sp>
        <p:nvSpPr>
          <p:cNvPr id="37" name="Google Shape;37;p8"/>
          <p:cNvSpPr txBox="1"/>
          <p:nvPr>
            <p:ph type="title"/>
          </p:nvPr>
        </p:nvSpPr>
        <p:spPr>
          <a:xfrm>
            <a:off x="490250" y="526350"/>
            <a:ext cx="6227100" cy="4090800"/>
          </a:xfrm>
          <a:prstGeom prst="rect">
            <a:avLst/>
          </a:prstGeom>
        </p:spPr>
        <p:txBody>
          <a:bodyPr anchorCtr="0" anchor="ctr" bIns="91425" lIns="91425" spcFirstLastPara="1" rIns="91425" wrap="square" tIns="91425">
            <a:no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p:txBody>
      </p:sp>
      <p:sp>
        <p:nvSpPr>
          <p:cNvPr id="38" name="Google Shape;38;p8"/>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9" name="Shape 39"/>
        <p:cNvGrpSpPr/>
        <p:nvPr/>
      </p:nvGrpSpPr>
      <p:grpSpPr>
        <a:xfrm>
          <a:off x="0" y="0"/>
          <a:ext cx="0" cy="0"/>
          <a:chOff x="0" y="0"/>
          <a:chExt cx="0" cy="0"/>
        </a:xfrm>
      </p:grpSpPr>
      <p:sp>
        <p:nvSpPr>
          <p:cNvPr id="40" name="Google Shape;40;p9"/>
          <p:cNvSpPr/>
          <p:nvPr/>
        </p:nvSpPr>
        <p:spPr>
          <a:xfrm>
            <a:off x="4572000" y="0"/>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1" name="Google Shape;41;p9"/>
          <p:cNvCxnSpPr/>
          <p:nvPr/>
        </p:nvCxnSpPr>
        <p:spPr>
          <a:xfrm>
            <a:off x="5029675" y="4495500"/>
            <a:ext cx="468300" cy="0"/>
          </a:xfrm>
          <a:prstGeom prst="straightConnector1">
            <a:avLst/>
          </a:prstGeom>
          <a:noFill/>
          <a:ln cap="flat" cmpd="sng" w="19050">
            <a:solidFill>
              <a:schemeClr val="lt1"/>
            </a:solidFill>
            <a:prstDash val="solid"/>
            <a:round/>
            <a:headEnd len="sm" w="sm" type="none"/>
            <a:tailEnd len="sm" w="sm" type="none"/>
          </a:ln>
        </p:spPr>
      </p:cxnSp>
      <p:sp>
        <p:nvSpPr>
          <p:cNvPr id="42" name="Google Shape;42;p9"/>
          <p:cNvSpPr txBox="1"/>
          <p:nvPr>
            <p:ph type="title"/>
          </p:nvPr>
        </p:nvSpPr>
        <p:spPr>
          <a:xfrm>
            <a:off x="265500" y="1081400"/>
            <a:ext cx="4045200" cy="1710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43" name="Google Shape;43;p9"/>
          <p:cNvSpPr txBox="1"/>
          <p:nvPr>
            <p:ph idx="1" type="subTitle"/>
          </p:nvPr>
        </p:nvSpPr>
        <p:spPr>
          <a:xfrm>
            <a:off x="265500" y="2845201"/>
            <a:ext cx="4045200" cy="13455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Clr>
                <a:schemeClr val="dk1"/>
              </a:buClr>
              <a:buSzPts val="2100"/>
              <a:buNone/>
              <a:defRPr sz="2100">
                <a:solidFill>
                  <a:schemeClr val="dk1"/>
                </a:solidFill>
              </a:defRPr>
            </a:lvl1pPr>
            <a:lvl2pPr lvl="1" algn="ctr">
              <a:lnSpc>
                <a:spcPct val="100000"/>
              </a:lnSpc>
              <a:spcBef>
                <a:spcPts val="0"/>
              </a:spcBef>
              <a:spcAft>
                <a:spcPts val="0"/>
              </a:spcAft>
              <a:buClr>
                <a:schemeClr val="dk1"/>
              </a:buClr>
              <a:buSzPts val="2100"/>
              <a:buNone/>
              <a:defRPr sz="2100">
                <a:solidFill>
                  <a:schemeClr val="dk1"/>
                </a:solidFill>
              </a:defRPr>
            </a:lvl2pPr>
            <a:lvl3pPr lvl="2" algn="ctr">
              <a:lnSpc>
                <a:spcPct val="100000"/>
              </a:lnSpc>
              <a:spcBef>
                <a:spcPts val="0"/>
              </a:spcBef>
              <a:spcAft>
                <a:spcPts val="0"/>
              </a:spcAft>
              <a:buClr>
                <a:schemeClr val="dk1"/>
              </a:buClr>
              <a:buSzPts val="2100"/>
              <a:buNone/>
              <a:defRPr sz="2100">
                <a:solidFill>
                  <a:schemeClr val="dk1"/>
                </a:solidFill>
              </a:defRPr>
            </a:lvl3pPr>
            <a:lvl4pPr lvl="3" algn="ctr">
              <a:lnSpc>
                <a:spcPct val="100000"/>
              </a:lnSpc>
              <a:spcBef>
                <a:spcPts val="0"/>
              </a:spcBef>
              <a:spcAft>
                <a:spcPts val="0"/>
              </a:spcAft>
              <a:buClr>
                <a:schemeClr val="dk1"/>
              </a:buClr>
              <a:buSzPts val="2100"/>
              <a:buNone/>
              <a:defRPr sz="2100">
                <a:solidFill>
                  <a:schemeClr val="dk1"/>
                </a:solidFill>
              </a:defRPr>
            </a:lvl4pPr>
            <a:lvl5pPr lvl="4" algn="ctr">
              <a:lnSpc>
                <a:spcPct val="100000"/>
              </a:lnSpc>
              <a:spcBef>
                <a:spcPts val="0"/>
              </a:spcBef>
              <a:spcAft>
                <a:spcPts val="0"/>
              </a:spcAft>
              <a:buClr>
                <a:schemeClr val="dk1"/>
              </a:buClr>
              <a:buSzPts val="2100"/>
              <a:buNone/>
              <a:defRPr sz="2100">
                <a:solidFill>
                  <a:schemeClr val="dk1"/>
                </a:solidFill>
              </a:defRPr>
            </a:lvl5pPr>
            <a:lvl6pPr lvl="5" algn="ctr">
              <a:lnSpc>
                <a:spcPct val="100000"/>
              </a:lnSpc>
              <a:spcBef>
                <a:spcPts val="0"/>
              </a:spcBef>
              <a:spcAft>
                <a:spcPts val="0"/>
              </a:spcAft>
              <a:buClr>
                <a:schemeClr val="dk1"/>
              </a:buClr>
              <a:buSzPts val="2100"/>
              <a:buNone/>
              <a:defRPr sz="2100">
                <a:solidFill>
                  <a:schemeClr val="dk1"/>
                </a:solidFill>
              </a:defRPr>
            </a:lvl6pPr>
            <a:lvl7pPr lvl="6" algn="ctr">
              <a:lnSpc>
                <a:spcPct val="100000"/>
              </a:lnSpc>
              <a:spcBef>
                <a:spcPts val="0"/>
              </a:spcBef>
              <a:spcAft>
                <a:spcPts val="0"/>
              </a:spcAft>
              <a:buClr>
                <a:schemeClr val="dk1"/>
              </a:buClr>
              <a:buSzPts val="2100"/>
              <a:buNone/>
              <a:defRPr sz="2100">
                <a:solidFill>
                  <a:schemeClr val="dk1"/>
                </a:solidFill>
              </a:defRPr>
            </a:lvl7pPr>
            <a:lvl8pPr lvl="7" algn="ctr">
              <a:lnSpc>
                <a:spcPct val="100000"/>
              </a:lnSpc>
              <a:spcBef>
                <a:spcPts val="0"/>
              </a:spcBef>
              <a:spcAft>
                <a:spcPts val="0"/>
              </a:spcAft>
              <a:buClr>
                <a:schemeClr val="dk1"/>
              </a:buClr>
              <a:buSzPts val="2100"/>
              <a:buNone/>
              <a:defRPr sz="2100">
                <a:solidFill>
                  <a:schemeClr val="dk1"/>
                </a:solidFill>
              </a:defRPr>
            </a:lvl8pPr>
            <a:lvl9pPr lvl="8" algn="ctr">
              <a:lnSpc>
                <a:spcPct val="100000"/>
              </a:lnSpc>
              <a:spcBef>
                <a:spcPts val="0"/>
              </a:spcBef>
              <a:spcAft>
                <a:spcPts val="0"/>
              </a:spcAft>
              <a:buClr>
                <a:schemeClr val="dk1"/>
              </a:buClr>
              <a:buSzPts val="2100"/>
              <a:buNone/>
              <a:defRPr sz="2100">
                <a:solidFill>
                  <a:schemeClr val="dk1"/>
                </a:solidFill>
              </a:defRPr>
            </a:lvl9pPr>
          </a:lstStyle>
          <a:p/>
        </p:txBody>
      </p:sp>
      <p:sp>
        <p:nvSpPr>
          <p:cNvPr id="44" name="Google Shape;44;p9"/>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1600"/>
              </a:spcBef>
              <a:spcAft>
                <a:spcPts val="0"/>
              </a:spcAft>
              <a:buClr>
                <a:schemeClr val="lt1"/>
              </a:buClr>
              <a:buSzPts val="1400"/>
              <a:buChar char="○"/>
              <a:defRPr>
                <a:solidFill>
                  <a:schemeClr val="lt1"/>
                </a:solidFill>
              </a:defRPr>
            </a:lvl2pPr>
            <a:lvl3pPr indent="-317500" lvl="2" marL="1371600">
              <a:spcBef>
                <a:spcPts val="1600"/>
              </a:spcBef>
              <a:spcAft>
                <a:spcPts val="0"/>
              </a:spcAft>
              <a:buClr>
                <a:schemeClr val="lt1"/>
              </a:buClr>
              <a:buSzPts val="1400"/>
              <a:buChar char="■"/>
              <a:defRPr>
                <a:solidFill>
                  <a:schemeClr val="lt1"/>
                </a:solidFill>
              </a:defRPr>
            </a:lvl3pPr>
            <a:lvl4pPr indent="-317500" lvl="3" marL="1828800">
              <a:spcBef>
                <a:spcPts val="1600"/>
              </a:spcBef>
              <a:spcAft>
                <a:spcPts val="0"/>
              </a:spcAft>
              <a:buClr>
                <a:schemeClr val="lt1"/>
              </a:buClr>
              <a:buSzPts val="1400"/>
              <a:buChar char="●"/>
              <a:defRPr>
                <a:solidFill>
                  <a:schemeClr val="lt1"/>
                </a:solidFill>
              </a:defRPr>
            </a:lvl4pPr>
            <a:lvl5pPr indent="-317500" lvl="4" marL="2286000">
              <a:spcBef>
                <a:spcPts val="1600"/>
              </a:spcBef>
              <a:spcAft>
                <a:spcPts val="0"/>
              </a:spcAft>
              <a:buClr>
                <a:schemeClr val="lt1"/>
              </a:buClr>
              <a:buSzPts val="1400"/>
              <a:buChar char="○"/>
              <a:defRPr>
                <a:solidFill>
                  <a:schemeClr val="lt1"/>
                </a:solidFill>
              </a:defRPr>
            </a:lvl5pPr>
            <a:lvl6pPr indent="-317500" lvl="5" marL="2743200">
              <a:spcBef>
                <a:spcPts val="1600"/>
              </a:spcBef>
              <a:spcAft>
                <a:spcPts val="0"/>
              </a:spcAft>
              <a:buClr>
                <a:schemeClr val="lt1"/>
              </a:buClr>
              <a:buSzPts val="1400"/>
              <a:buChar char="■"/>
              <a:defRPr>
                <a:solidFill>
                  <a:schemeClr val="lt1"/>
                </a:solidFill>
              </a:defRPr>
            </a:lvl6pPr>
            <a:lvl7pPr indent="-317500" lvl="6" marL="3200400">
              <a:spcBef>
                <a:spcPts val="1600"/>
              </a:spcBef>
              <a:spcAft>
                <a:spcPts val="0"/>
              </a:spcAft>
              <a:buClr>
                <a:schemeClr val="lt1"/>
              </a:buClr>
              <a:buSzPts val="1400"/>
              <a:buChar char="●"/>
              <a:defRPr>
                <a:solidFill>
                  <a:schemeClr val="lt1"/>
                </a:solidFill>
              </a:defRPr>
            </a:lvl7pPr>
            <a:lvl8pPr indent="-317500" lvl="7" marL="3657600">
              <a:spcBef>
                <a:spcPts val="1600"/>
              </a:spcBef>
              <a:spcAft>
                <a:spcPts val="0"/>
              </a:spcAft>
              <a:buClr>
                <a:schemeClr val="lt1"/>
              </a:buClr>
              <a:buSzPts val="1400"/>
              <a:buChar char="○"/>
              <a:defRPr>
                <a:solidFill>
                  <a:schemeClr val="lt1"/>
                </a:solidFill>
              </a:defRPr>
            </a:lvl8pPr>
            <a:lvl9pPr indent="-317500" lvl="8" marL="4114800">
              <a:spcBef>
                <a:spcPts val="1600"/>
              </a:spcBef>
              <a:spcAft>
                <a:spcPts val="1600"/>
              </a:spcAft>
              <a:buClr>
                <a:schemeClr val="lt1"/>
              </a:buClr>
              <a:buSzPts val="1400"/>
              <a:buChar char="■"/>
              <a:defRPr>
                <a:solidFill>
                  <a:schemeClr val="lt1"/>
                </a:solidFill>
              </a:defRPr>
            </a:lvl9pPr>
          </a:lstStyle>
          <a:p/>
        </p:txBody>
      </p:sp>
      <p:sp>
        <p:nvSpPr>
          <p:cNvPr id="45" name="Google Shape;45;p9"/>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6" name="Shape 46"/>
        <p:cNvGrpSpPr/>
        <p:nvPr/>
      </p:nvGrpSpPr>
      <p:grpSpPr>
        <a:xfrm>
          <a:off x="0" y="0"/>
          <a:ext cx="0" cy="0"/>
          <a:chOff x="0" y="0"/>
          <a:chExt cx="0" cy="0"/>
        </a:xfrm>
      </p:grpSpPr>
      <p:sp>
        <p:nvSpPr>
          <p:cNvPr id="47" name="Google Shape;47;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Clr>
                <a:schemeClr val="dk1"/>
              </a:buClr>
              <a:buSzPts val="2100"/>
              <a:buFont typeface="Oswald"/>
              <a:buNone/>
              <a:defRPr sz="2100">
                <a:solidFill>
                  <a:schemeClr val="dk1"/>
                </a:solidFill>
                <a:latin typeface="Oswald"/>
                <a:ea typeface="Oswald"/>
                <a:cs typeface="Oswald"/>
                <a:sym typeface="Oswald"/>
              </a:defRPr>
            </a:lvl1pPr>
          </a:lstStyle>
          <a:p/>
        </p:txBody>
      </p:sp>
      <p:sp>
        <p:nvSpPr>
          <p:cNvPr id="48" name="Google Shape;48;p10"/>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9" name="Shape 49"/>
        <p:cNvGrpSpPr/>
        <p:nvPr/>
      </p:nvGrpSpPr>
      <p:grpSpPr>
        <a:xfrm>
          <a:off x="0" y="0"/>
          <a:ext cx="0" cy="0"/>
          <a:chOff x="0" y="0"/>
          <a:chExt cx="0" cy="0"/>
        </a:xfrm>
      </p:grpSpPr>
      <p:sp>
        <p:nvSpPr>
          <p:cNvPr id="50" name="Google Shape;50;p11"/>
          <p:cNvSpPr txBox="1"/>
          <p:nvPr>
            <p:ph hasCustomPrompt="1" type="title"/>
          </p:nvPr>
        </p:nvSpPr>
        <p:spPr>
          <a:xfrm>
            <a:off x="311700" y="1255275"/>
            <a:ext cx="8520600" cy="18906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51" name="Google Shape;51;p11"/>
          <p:cNvSpPr txBox="1"/>
          <p:nvPr>
            <p:ph idx="1" type="body"/>
          </p:nvPr>
        </p:nvSpPr>
        <p:spPr>
          <a:xfrm>
            <a:off x="311700" y="32284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52" name="Google Shape;52;p11"/>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3" name="Shape 53"/>
        <p:cNvGrpSpPr/>
        <p:nvPr/>
      </p:nvGrpSpPr>
      <p:grpSpPr>
        <a:xfrm>
          <a:off x="0" y="0"/>
          <a:ext cx="0" cy="0"/>
          <a:chOff x="0" y="0"/>
          <a:chExt cx="0" cy="0"/>
        </a:xfrm>
      </p:grpSpPr>
      <p:sp>
        <p:nvSpPr>
          <p:cNvPr id="54" name="Google Shape;54;p12"/>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late">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1pPr>
            <a:lvl2pPr lvl="1">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2pPr>
            <a:lvl3pPr lvl="2">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3pPr>
            <a:lvl4pPr lvl="3">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4pPr>
            <a:lvl5pPr lvl="4">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5pPr>
            <a:lvl6pPr lvl="5">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6pPr>
            <a:lvl7pPr lvl="6">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7pPr>
            <a:lvl8pPr lvl="7">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8pPr>
            <a:lvl9pPr lvl="8">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accent3"/>
              </a:buClr>
              <a:buSzPts val="1800"/>
              <a:buFont typeface="Average"/>
              <a:buChar char="●"/>
              <a:defRPr sz="1800">
                <a:solidFill>
                  <a:schemeClr val="accent3"/>
                </a:solidFill>
                <a:latin typeface="Average"/>
                <a:ea typeface="Average"/>
                <a:cs typeface="Average"/>
                <a:sym typeface="Average"/>
              </a:defRPr>
            </a:lvl1pPr>
            <a:lvl2pPr indent="-317500" lvl="1" marL="914400">
              <a:lnSpc>
                <a:spcPct val="115000"/>
              </a:lnSpc>
              <a:spcBef>
                <a:spcPts val="1600"/>
              </a:spcBef>
              <a:spcAft>
                <a:spcPts val="0"/>
              </a:spcAft>
              <a:buClr>
                <a:schemeClr val="accent3"/>
              </a:buClr>
              <a:buSzPts val="1400"/>
              <a:buFont typeface="Average"/>
              <a:buChar char="○"/>
              <a:defRPr>
                <a:solidFill>
                  <a:schemeClr val="accent3"/>
                </a:solidFill>
                <a:latin typeface="Average"/>
                <a:ea typeface="Average"/>
                <a:cs typeface="Average"/>
                <a:sym typeface="Average"/>
              </a:defRPr>
            </a:lvl2pPr>
            <a:lvl3pPr indent="-317500" lvl="2" marL="1371600">
              <a:lnSpc>
                <a:spcPct val="115000"/>
              </a:lnSpc>
              <a:spcBef>
                <a:spcPts val="1600"/>
              </a:spcBef>
              <a:spcAft>
                <a:spcPts val="0"/>
              </a:spcAft>
              <a:buClr>
                <a:schemeClr val="accent3"/>
              </a:buClr>
              <a:buSzPts val="1400"/>
              <a:buFont typeface="Average"/>
              <a:buChar char="■"/>
              <a:defRPr>
                <a:solidFill>
                  <a:schemeClr val="accent3"/>
                </a:solidFill>
                <a:latin typeface="Average"/>
                <a:ea typeface="Average"/>
                <a:cs typeface="Average"/>
                <a:sym typeface="Average"/>
              </a:defRPr>
            </a:lvl3pPr>
            <a:lvl4pPr indent="-317500" lvl="3" marL="1828800">
              <a:lnSpc>
                <a:spcPct val="115000"/>
              </a:lnSpc>
              <a:spcBef>
                <a:spcPts val="1600"/>
              </a:spcBef>
              <a:spcAft>
                <a:spcPts val="0"/>
              </a:spcAft>
              <a:buClr>
                <a:schemeClr val="accent3"/>
              </a:buClr>
              <a:buSzPts val="1400"/>
              <a:buFont typeface="Average"/>
              <a:buChar char="●"/>
              <a:defRPr>
                <a:solidFill>
                  <a:schemeClr val="accent3"/>
                </a:solidFill>
                <a:latin typeface="Average"/>
                <a:ea typeface="Average"/>
                <a:cs typeface="Average"/>
                <a:sym typeface="Average"/>
              </a:defRPr>
            </a:lvl4pPr>
            <a:lvl5pPr indent="-317500" lvl="4" marL="2286000">
              <a:lnSpc>
                <a:spcPct val="115000"/>
              </a:lnSpc>
              <a:spcBef>
                <a:spcPts val="1600"/>
              </a:spcBef>
              <a:spcAft>
                <a:spcPts val="0"/>
              </a:spcAft>
              <a:buClr>
                <a:schemeClr val="accent3"/>
              </a:buClr>
              <a:buSzPts val="1400"/>
              <a:buFont typeface="Average"/>
              <a:buChar char="○"/>
              <a:defRPr>
                <a:solidFill>
                  <a:schemeClr val="accent3"/>
                </a:solidFill>
                <a:latin typeface="Average"/>
                <a:ea typeface="Average"/>
                <a:cs typeface="Average"/>
                <a:sym typeface="Average"/>
              </a:defRPr>
            </a:lvl5pPr>
            <a:lvl6pPr indent="-317500" lvl="5" marL="2743200">
              <a:lnSpc>
                <a:spcPct val="115000"/>
              </a:lnSpc>
              <a:spcBef>
                <a:spcPts val="1600"/>
              </a:spcBef>
              <a:spcAft>
                <a:spcPts val="0"/>
              </a:spcAft>
              <a:buClr>
                <a:schemeClr val="accent3"/>
              </a:buClr>
              <a:buSzPts val="1400"/>
              <a:buFont typeface="Average"/>
              <a:buChar char="■"/>
              <a:defRPr>
                <a:solidFill>
                  <a:schemeClr val="accent3"/>
                </a:solidFill>
                <a:latin typeface="Average"/>
                <a:ea typeface="Average"/>
                <a:cs typeface="Average"/>
                <a:sym typeface="Average"/>
              </a:defRPr>
            </a:lvl6pPr>
            <a:lvl7pPr indent="-317500" lvl="6" marL="3200400">
              <a:lnSpc>
                <a:spcPct val="115000"/>
              </a:lnSpc>
              <a:spcBef>
                <a:spcPts val="1600"/>
              </a:spcBef>
              <a:spcAft>
                <a:spcPts val="0"/>
              </a:spcAft>
              <a:buClr>
                <a:schemeClr val="accent3"/>
              </a:buClr>
              <a:buSzPts val="1400"/>
              <a:buFont typeface="Average"/>
              <a:buChar char="●"/>
              <a:defRPr>
                <a:solidFill>
                  <a:schemeClr val="accent3"/>
                </a:solidFill>
                <a:latin typeface="Average"/>
                <a:ea typeface="Average"/>
                <a:cs typeface="Average"/>
                <a:sym typeface="Average"/>
              </a:defRPr>
            </a:lvl7pPr>
            <a:lvl8pPr indent="-317500" lvl="7" marL="3657600">
              <a:lnSpc>
                <a:spcPct val="115000"/>
              </a:lnSpc>
              <a:spcBef>
                <a:spcPts val="1600"/>
              </a:spcBef>
              <a:spcAft>
                <a:spcPts val="0"/>
              </a:spcAft>
              <a:buClr>
                <a:schemeClr val="accent3"/>
              </a:buClr>
              <a:buSzPts val="1400"/>
              <a:buFont typeface="Average"/>
              <a:buChar char="○"/>
              <a:defRPr>
                <a:solidFill>
                  <a:schemeClr val="accent3"/>
                </a:solidFill>
                <a:latin typeface="Average"/>
                <a:ea typeface="Average"/>
                <a:cs typeface="Average"/>
                <a:sym typeface="Average"/>
              </a:defRPr>
            </a:lvl8pPr>
            <a:lvl9pPr indent="-317500" lvl="8" marL="4114800">
              <a:lnSpc>
                <a:spcPct val="115000"/>
              </a:lnSpc>
              <a:spcBef>
                <a:spcPts val="1600"/>
              </a:spcBef>
              <a:spcAft>
                <a:spcPts val="1600"/>
              </a:spcAft>
              <a:buClr>
                <a:schemeClr val="accent3"/>
              </a:buClr>
              <a:buSzPts val="1400"/>
              <a:buFont typeface="Average"/>
              <a:buChar char="■"/>
              <a:defRPr>
                <a:solidFill>
                  <a:schemeClr val="accent3"/>
                </a:solidFill>
                <a:latin typeface="Average"/>
                <a:ea typeface="Average"/>
                <a:cs typeface="Average"/>
                <a:sym typeface="Average"/>
              </a:defRPr>
            </a:lvl9pPr>
          </a:lstStyle>
          <a:p/>
        </p:txBody>
      </p:sp>
      <p:sp>
        <p:nvSpPr>
          <p:cNvPr id="8" name="Google Shape;8;p1"/>
          <p:cNvSpPr txBox="1"/>
          <p:nvPr>
            <p:ph idx="12" type="sldNum"/>
          </p:nvPr>
        </p:nvSpPr>
        <p:spPr>
          <a:xfrm>
            <a:off x="8490250" y="4681009"/>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accent3"/>
                </a:solidFill>
                <a:latin typeface="Average"/>
                <a:ea typeface="Average"/>
                <a:cs typeface="Average"/>
                <a:sym typeface="Average"/>
              </a:defRPr>
            </a:lvl1pPr>
            <a:lvl2pPr lvl="1" algn="r">
              <a:buNone/>
              <a:defRPr sz="1000">
                <a:solidFill>
                  <a:schemeClr val="accent3"/>
                </a:solidFill>
                <a:latin typeface="Average"/>
                <a:ea typeface="Average"/>
                <a:cs typeface="Average"/>
                <a:sym typeface="Average"/>
              </a:defRPr>
            </a:lvl2pPr>
            <a:lvl3pPr lvl="2" algn="r">
              <a:buNone/>
              <a:defRPr sz="1000">
                <a:solidFill>
                  <a:schemeClr val="accent3"/>
                </a:solidFill>
                <a:latin typeface="Average"/>
                <a:ea typeface="Average"/>
                <a:cs typeface="Average"/>
                <a:sym typeface="Average"/>
              </a:defRPr>
            </a:lvl3pPr>
            <a:lvl4pPr lvl="3" algn="r">
              <a:buNone/>
              <a:defRPr sz="1000">
                <a:solidFill>
                  <a:schemeClr val="accent3"/>
                </a:solidFill>
                <a:latin typeface="Average"/>
                <a:ea typeface="Average"/>
                <a:cs typeface="Average"/>
                <a:sym typeface="Average"/>
              </a:defRPr>
            </a:lvl4pPr>
            <a:lvl5pPr lvl="4" algn="r">
              <a:buNone/>
              <a:defRPr sz="1000">
                <a:solidFill>
                  <a:schemeClr val="accent3"/>
                </a:solidFill>
                <a:latin typeface="Average"/>
                <a:ea typeface="Average"/>
                <a:cs typeface="Average"/>
                <a:sym typeface="Average"/>
              </a:defRPr>
            </a:lvl5pPr>
            <a:lvl6pPr lvl="5" algn="r">
              <a:buNone/>
              <a:defRPr sz="1000">
                <a:solidFill>
                  <a:schemeClr val="accent3"/>
                </a:solidFill>
                <a:latin typeface="Average"/>
                <a:ea typeface="Average"/>
                <a:cs typeface="Average"/>
                <a:sym typeface="Average"/>
              </a:defRPr>
            </a:lvl6pPr>
            <a:lvl7pPr lvl="6" algn="r">
              <a:buNone/>
              <a:defRPr sz="1000">
                <a:solidFill>
                  <a:schemeClr val="accent3"/>
                </a:solidFill>
                <a:latin typeface="Average"/>
                <a:ea typeface="Average"/>
                <a:cs typeface="Average"/>
                <a:sym typeface="Average"/>
              </a:defRPr>
            </a:lvl7pPr>
            <a:lvl8pPr lvl="7" algn="r">
              <a:buNone/>
              <a:defRPr sz="1000">
                <a:solidFill>
                  <a:schemeClr val="accent3"/>
                </a:solidFill>
                <a:latin typeface="Average"/>
                <a:ea typeface="Average"/>
                <a:cs typeface="Average"/>
                <a:sym typeface="Average"/>
              </a:defRPr>
            </a:lvl8pPr>
            <a:lvl9pPr lvl="8" algn="r">
              <a:buNone/>
              <a:defRPr sz="1000">
                <a:solidFill>
                  <a:schemeClr val="accent3"/>
                </a:solidFill>
                <a:latin typeface="Average"/>
                <a:ea typeface="Average"/>
                <a:cs typeface="Average"/>
                <a:sym typeface="Average"/>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3.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hyperlink" Target="https://www.politico.com/agenda/story/2015/05/inside-war-on-coal-000002" TargetMode="External"/><Relationship Id="rId4" Type="http://schemas.openxmlformats.org/officeDocument/2006/relationships/hyperlink" Target="https://www.forbes.com/sites/andystone/2019/10/10/the-war-on-coal-that-never-was/#2d11ccf36921"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8" name="Shape 58"/>
        <p:cNvGrpSpPr/>
        <p:nvPr/>
      </p:nvGrpSpPr>
      <p:grpSpPr>
        <a:xfrm>
          <a:off x="0" y="0"/>
          <a:ext cx="0" cy="0"/>
          <a:chOff x="0" y="0"/>
          <a:chExt cx="0" cy="0"/>
        </a:xfrm>
      </p:grpSpPr>
      <p:sp>
        <p:nvSpPr>
          <p:cNvPr id="59" name="Google Shape;59;p13"/>
          <p:cNvSpPr txBox="1"/>
          <p:nvPr>
            <p:ph type="ctrTitle"/>
          </p:nvPr>
        </p:nvSpPr>
        <p:spPr>
          <a:xfrm>
            <a:off x="671258" y="990800"/>
            <a:ext cx="7801500" cy="1730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War on Coal </a:t>
            </a:r>
            <a:endParaRPr/>
          </a:p>
        </p:txBody>
      </p:sp>
      <p:sp>
        <p:nvSpPr>
          <p:cNvPr id="60" name="Google Shape;60;p13"/>
          <p:cNvSpPr txBox="1"/>
          <p:nvPr>
            <p:ph idx="1" type="subTitle"/>
          </p:nvPr>
        </p:nvSpPr>
        <p:spPr>
          <a:xfrm>
            <a:off x="671250" y="3174876"/>
            <a:ext cx="7801500" cy="792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400">
                <a:solidFill>
                  <a:srgbClr val="B7B7B7"/>
                </a:solidFill>
                <a:latin typeface="Times New Roman"/>
                <a:ea typeface="Times New Roman"/>
                <a:cs typeface="Times New Roman"/>
                <a:sym typeface="Times New Roman"/>
              </a:rPr>
              <a:t>Laura Bayzick, John Luna, Nick Kubala, Christian Coassolo</a:t>
            </a:r>
            <a:endParaRPr sz="2400">
              <a:solidFill>
                <a:srgbClr val="B7B7B7"/>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4" name="Shape 64"/>
        <p:cNvGrpSpPr/>
        <p:nvPr/>
      </p:nvGrpSpPr>
      <p:grpSpPr>
        <a:xfrm>
          <a:off x="0" y="0"/>
          <a:ext cx="0" cy="0"/>
          <a:chOff x="0" y="0"/>
          <a:chExt cx="0" cy="0"/>
        </a:xfrm>
      </p:grpSpPr>
      <p:sp>
        <p:nvSpPr>
          <p:cNvPr id="65" name="Google Shape;65;p1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Overview </a:t>
            </a:r>
            <a:endParaRPr/>
          </a:p>
        </p:txBody>
      </p:sp>
      <p:sp>
        <p:nvSpPr>
          <p:cNvPr id="66" name="Google Shape;66;p1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lnSpc>
                <a:spcPct val="200000"/>
              </a:lnSpc>
              <a:spcBef>
                <a:spcPts val="0"/>
              </a:spcBef>
              <a:spcAft>
                <a:spcPts val="0"/>
              </a:spcAft>
              <a:buSzPts val="1800"/>
              <a:buChar char="●"/>
            </a:pPr>
            <a:r>
              <a:rPr lang="en"/>
              <a:t>Introduction </a:t>
            </a:r>
            <a:endParaRPr/>
          </a:p>
          <a:p>
            <a:pPr indent="-342900" lvl="0" marL="457200" rtl="0" algn="l">
              <a:lnSpc>
                <a:spcPct val="200000"/>
              </a:lnSpc>
              <a:spcBef>
                <a:spcPts val="0"/>
              </a:spcBef>
              <a:spcAft>
                <a:spcPts val="0"/>
              </a:spcAft>
              <a:buSzPts val="1800"/>
              <a:buChar char="●"/>
            </a:pPr>
            <a:r>
              <a:rPr lang="en"/>
              <a:t>Analysis #1</a:t>
            </a:r>
            <a:endParaRPr/>
          </a:p>
          <a:p>
            <a:pPr indent="-342900" lvl="0" marL="457200" rtl="0" algn="l">
              <a:lnSpc>
                <a:spcPct val="200000"/>
              </a:lnSpc>
              <a:spcBef>
                <a:spcPts val="0"/>
              </a:spcBef>
              <a:spcAft>
                <a:spcPts val="0"/>
              </a:spcAft>
              <a:buSzPts val="1800"/>
              <a:buChar char="●"/>
            </a:pPr>
            <a:r>
              <a:rPr lang="en"/>
              <a:t>Analysis #2 </a:t>
            </a:r>
            <a:endParaRPr/>
          </a:p>
          <a:p>
            <a:pPr indent="-342900" lvl="0" marL="457200" rtl="0" algn="l">
              <a:lnSpc>
                <a:spcPct val="200000"/>
              </a:lnSpc>
              <a:spcBef>
                <a:spcPts val="0"/>
              </a:spcBef>
              <a:spcAft>
                <a:spcPts val="0"/>
              </a:spcAft>
              <a:buSzPts val="1800"/>
              <a:buChar char="●"/>
            </a:pPr>
            <a:r>
              <a:rPr lang="en"/>
              <a:t>Conclusion </a:t>
            </a:r>
            <a:endParaRPr/>
          </a:p>
          <a:p>
            <a:pPr indent="-342900" lvl="0" marL="457200" rtl="0" algn="l">
              <a:lnSpc>
                <a:spcPct val="200000"/>
              </a:lnSpc>
              <a:spcBef>
                <a:spcPts val="0"/>
              </a:spcBef>
              <a:spcAft>
                <a:spcPts val="0"/>
              </a:spcAft>
              <a:buSzPts val="1800"/>
              <a:buChar char="●"/>
            </a:pPr>
            <a:r>
              <a:rPr lang="en"/>
              <a:t>Summary</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0" name="Shape 70"/>
        <p:cNvGrpSpPr/>
        <p:nvPr/>
      </p:nvGrpSpPr>
      <p:grpSpPr>
        <a:xfrm>
          <a:off x="0" y="0"/>
          <a:ext cx="0" cy="0"/>
          <a:chOff x="0" y="0"/>
          <a:chExt cx="0" cy="0"/>
        </a:xfrm>
      </p:grpSpPr>
      <p:pic>
        <p:nvPicPr>
          <p:cNvPr id="71" name="Google Shape;71;p15"/>
          <p:cNvPicPr preferRelativeResize="0"/>
          <p:nvPr/>
        </p:nvPicPr>
        <p:blipFill>
          <a:blip r:embed="rId3">
            <a:alphaModFix/>
          </a:blip>
          <a:stretch>
            <a:fillRect/>
          </a:stretch>
        </p:blipFill>
        <p:spPr>
          <a:xfrm>
            <a:off x="5334000" y="2014825"/>
            <a:ext cx="3810000" cy="3076575"/>
          </a:xfrm>
          <a:prstGeom prst="rect">
            <a:avLst/>
          </a:prstGeom>
          <a:noFill/>
          <a:ln>
            <a:noFill/>
          </a:ln>
        </p:spPr>
      </p:pic>
      <p:sp>
        <p:nvSpPr>
          <p:cNvPr id="72" name="Google Shape;72;p15"/>
          <p:cNvSpPr txBox="1"/>
          <p:nvPr/>
        </p:nvSpPr>
        <p:spPr>
          <a:xfrm>
            <a:off x="311700" y="1579634"/>
            <a:ext cx="6146700" cy="9759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lang="en" sz="1800">
                <a:solidFill>
                  <a:schemeClr val="accent3"/>
                </a:solidFill>
                <a:latin typeface="Times New Roman"/>
                <a:ea typeface="Times New Roman"/>
                <a:cs typeface="Times New Roman"/>
                <a:sym typeface="Times New Roman"/>
              </a:rPr>
              <a:t>The War on Coal is a term first started by the coal industry and the people who support it. </a:t>
            </a:r>
            <a:endParaRPr sz="1800">
              <a:solidFill>
                <a:schemeClr val="accent3"/>
              </a:solidFill>
              <a:latin typeface="Times New Roman"/>
              <a:ea typeface="Times New Roman"/>
              <a:cs typeface="Times New Roman"/>
              <a:sym typeface="Times New Roman"/>
            </a:endParaRPr>
          </a:p>
          <a:p>
            <a:pPr indent="0" lvl="0" marL="0" rtl="0" algn="l">
              <a:lnSpc>
                <a:spcPct val="100000"/>
              </a:lnSpc>
              <a:spcBef>
                <a:spcPts val="0"/>
              </a:spcBef>
              <a:spcAft>
                <a:spcPts val="0"/>
              </a:spcAft>
              <a:buNone/>
            </a:pPr>
            <a:r>
              <a:t/>
            </a:r>
            <a:endParaRPr sz="1800">
              <a:solidFill>
                <a:schemeClr val="accent3"/>
              </a:solidFill>
              <a:latin typeface="Times New Roman"/>
              <a:ea typeface="Times New Roman"/>
              <a:cs typeface="Times New Roman"/>
              <a:sym typeface="Times New Roman"/>
            </a:endParaRPr>
          </a:p>
          <a:p>
            <a:pPr indent="0" lvl="0" marL="0" rtl="0" algn="l">
              <a:lnSpc>
                <a:spcPct val="100000"/>
              </a:lnSpc>
              <a:spcBef>
                <a:spcPts val="0"/>
              </a:spcBef>
              <a:spcAft>
                <a:spcPts val="0"/>
              </a:spcAft>
              <a:buNone/>
            </a:pPr>
            <a:r>
              <a:rPr lang="en" sz="1800">
                <a:solidFill>
                  <a:schemeClr val="accent3"/>
                </a:solidFill>
                <a:latin typeface="Times New Roman"/>
                <a:ea typeface="Times New Roman"/>
                <a:cs typeface="Times New Roman"/>
                <a:sym typeface="Times New Roman"/>
              </a:rPr>
              <a:t>They believe that the Obama administration passed strict regulations on the production of coal in order to make the use of coal uneconomical.</a:t>
            </a:r>
            <a:endParaRPr sz="1800">
              <a:solidFill>
                <a:schemeClr val="accent3"/>
              </a:solidFill>
              <a:latin typeface="Times New Roman"/>
              <a:ea typeface="Times New Roman"/>
              <a:cs typeface="Times New Roman"/>
              <a:sym typeface="Times New Roman"/>
            </a:endParaRPr>
          </a:p>
        </p:txBody>
      </p:sp>
      <p:sp>
        <p:nvSpPr>
          <p:cNvPr id="73" name="Google Shape;73;p15"/>
          <p:cNvSpPr txBox="1"/>
          <p:nvPr>
            <p:ph type="title"/>
          </p:nvPr>
        </p:nvSpPr>
        <p:spPr>
          <a:xfrm>
            <a:off x="311700" y="39967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Introduction - The War On Coal</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7" name="Shape 77"/>
        <p:cNvGrpSpPr/>
        <p:nvPr/>
      </p:nvGrpSpPr>
      <p:grpSpPr>
        <a:xfrm>
          <a:off x="0" y="0"/>
          <a:ext cx="0" cy="0"/>
          <a:chOff x="0" y="0"/>
          <a:chExt cx="0" cy="0"/>
        </a:xfrm>
      </p:grpSpPr>
      <p:sp>
        <p:nvSpPr>
          <p:cNvPr id="78" name="Google Shape;78;p16"/>
          <p:cNvSpPr txBox="1"/>
          <p:nvPr/>
        </p:nvSpPr>
        <p:spPr>
          <a:xfrm>
            <a:off x="311700" y="1250525"/>
            <a:ext cx="5384700" cy="9843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lang="en" sz="1800">
                <a:solidFill>
                  <a:schemeClr val="accent3"/>
                </a:solidFill>
                <a:latin typeface="Times New Roman"/>
                <a:ea typeface="Times New Roman"/>
                <a:cs typeface="Times New Roman"/>
                <a:sym typeface="Times New Roman"/>
              </a:rPr>
              <a:t>The strict emission laws put in place by the Obama administration caused some coal companies to go out of business and coal power stations to close. </a:t>
            </a:r>
            <a:endParaRPr sz="1800">
              <a:solidFill>
                <a:schemeClr val="accent3"/>
              </a:solidFill>
              <a:latin typeface="Times New Roman"/>
              <a:ea typeface="Times New Roman"/>
              <a:cs typeface="Times New Roman"/>
              <a:sym typeface="Times New Roman"/>
            </a:endParaRPr>
          </a:p>
        </p:txBody>
      </p:sp>
      <p:sp>
        <p:nvSpPr>
          <p:cNvPr id="79" name="Google Shape;79;p16"/>
          <p:cNvSpPr txBox="1"/>
          <p:nvPr/>
        </p:nvSpPr>
        <p:spPr>
          <a:xfrm>
            <a:off x="311700" y="2375300"/>
            <a:ext cx="5119800" cy="975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accent3"/>
                </a:solidFill>
                <a:latin typeface="Times New Roman"/>
                <a:ea typeface="Times New Roman"/>
                <a:cs typeface="Times New Roman"/>
                <a:sym typeface="Times New Roman"/>
              </a:rPr>
              <a:t>With the coal companies closing, they were replaced by other cleaner forms of energy such as solar, wind, hydropower or nuclear or with natural gas</a:t>
            </a:r>
            <a:endParaRPr sz="1800">
              <a:solidFill>
                <a:schemeClr val="accent3"/>
              </a:solidFill>
              <a:latin typeface="Times New Roman"/>
              <a:ea typeface="Times New Roman"/>
              <a:cs typeface="Times New Roman"/>
              <a:sym typeface="Times New Roman"/>
            </a:endParaRPr>
          </a:p>
        </p:txBody>
      </p:sp>
      <p:sp>
        <p:nvSpPr>
          <p:cNvPr id="80" name="Google Shape;80;p16"/>
          <p:cNvSpPr txBox="1"/>
          <p:nvPr/>
        </p:nvSpPr>
        <p:spPr>
          <a:xfrm>
            <a:off x="311700" y="3503600"/>
            <a:ext cx="4831200" cy="544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accent3"/>
                </a:solidFill>
                <a:latin typeface="Times New Roman"/>
                <a:ea typeface="Times New Roman"/>
                <a:cs typeface="Times New Roman"/>
                <a:sym typeface="Times New Roman"/>
              </a:rPr>
              <a:t>A large driving factor in this debate in money since it is cheaper to produce coal than it is any other renewable energy source which would make it much more appealing to big business</a:t>
            </a:r>
            <a:endParaRPr sz="1800">
              <a:solidFill>
                <a:schemeClr val="accent3"/>
              </a:solidFill>
              <a:latin typeface="Times New Roman"/>
              <a:ea typeface="Times New Roman"/>
              <a:cs typeface="Times New Roman"/>
              <a:sym typeface="Times New Roman"/>
            </a:endParaRPr>
          </a:p>
        </p:txBody>
      </p:sp>
      <p:pic>
        <p:nvPicPr>
          <p:cNvPr id="81" name="Google Shape;81;p16"/>
          <p:cNvPicPr preferRelativeResize="0"/>
          <p:nvPr/>
        </p:nvPicPr>
        <p:blipFill>
          <a:blip r:embed="rId3">
            <a:alphaModFix/>
          </a:blip>
          <a:stretch>
            <a:fillRect/>
          </a:stretch>
        </p:blipFill>
        <p:spPr>
          <a:xfrm>
            <a:off x="5334000" y="2014825"/>
            <a:ext cx="3810000" cy="3076575"/>
          </a:xfrm>
          <a:prstGeom prst="rect">
            <a:avLst/>
          </a:prstGeom>
          <a:noFill/>
          <a:ln>
            <a:noFill/>
          </a:ln>
        </p:spPr>
      </p:pic>
      <p:sp>
        <p:nvSpPr>
          <p:cNvPr id="82" name="Google Shape;82;p16"/>
          <p:cNvSpPr txBox="1"/>
          <p:nvPr>
            <p:ph type="title"/>
          </p:nvPr>
        </p:nvSpPr>
        <p:spPr>
          <a:xfrm>
            <a:off x="311700" y="39967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Introduction - The War On Coal</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86" name="Shape 86"/>
        <p:cNvGrpSpPr/>
        <p:nvPr/>
      </p:nvGrpSpPr>
      <p:grpSpPr>
        <a:xfrm>
          <a:off x="0" y="0"/>
          <a:ext cx="0" cy="0"/>
          <a:chOff x="0" y="0"/>
          <a:chExt cx="0" cy="0"/>
        </a:xfrm>
      </p:grpSpPr>
      <p:sp>
        <p:nvSpPr>
          <p:cNvPr id="87" name="Google Shape;87;p1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Analysis #1 - The War on Coal did not happen </a:t>
            </a:r>
            <a:endParaRPr/>
          </a:p>
        </p:txBody>
      </p:sp>
      <p:sp>
        <p:nvSpPr>
          <p:cNvPr id="88" name="Google Shape;88;p17"/>
          <p:cNvSpPr txBox="1"/>
          <p:nvPr>
            <p:ph idx="1" type="body"/>
          </p:nvPr>
        </p:nvSpPr>
        <p:spPr>
          <a:xfrm>
            <a:off x="311700" y="1228675"/>
            <a:ext cx="5005200" cy="3416400"/>
          </a:xfrm>
          <a:prstGeom prst="rect">
            <a:avLst/>
          </a:prstGeom>
        </p:spPr>
        <p:txBody>
          <a:bodyPr anchorCtr="0" anchor="t" bIns="91425" lIns="91425" spcFirstLastPara="1" rIns="91425" wrap="square" tIns="91425">
            <a:noAutofit/>
          </a:bodyPr>
          <a:lstStyle/>
          <a:p>
            <a:pPr indent="0" lvl="0" marL="0" rtl="0" algn="l">
              <a:lnSpc>
                <a:spcPct val="200000"/>
              </a:lnSpc>
              <a:spcBef>
                <a:spcPts val="0"/>
              </a:spcBef>
              <a:spcAft>
                <a:spcPts val="0"/>
              </a:spcAft>
              <a:buNone/>
            </a:pPr>
            <a:r>
              <a:rPr lang="en"/>
              <a:t>Was there ever a war on coal in the first place?</a:t>
            </a:r>
            <a:endParaRPr/>
          </a:p>
          <a:p>
            <a:pPr indent="0" lvl="0" marL="0" rtl="0" algn="l">
              <a:lnSpc>
                <a:spcPct val="200000"/>
              </a:lnSpc>
              <a:spcBef>
                <a:spcPts val="1600"/>
              </a:spcBef>
              <a:spcAft>
                <a:spcPts val="0"/>
              </a:spcAft>
              <a:buNone/>
            </a:pPr>
            <a:r>
              <a:rPr lang="en"/>
              <a:t>Where was this war fought? </a:t>
            </a:r>
            <a:endParaRPr/>
          </a:p>
          <a:p>
            <a:pPr indent="0" lvl="0" marL="0" rtl="0" algn="l">
              <a:lnSpc>
                <a:spcPct val="200000"/>
              </a:lnSpc>
              <a:spcBef>
                <a:spcPts val="1600"/>
              </a:spcBef>
              <a:spcAft>
                <a:spcPts val="0"/>
              </a:spcAft>
              <a:buNone/>
            </a:pPr>
            <a:r>
              <a:rPr lang="en"/>
              <a:t>Who were the combatants? </a:t>
            </a:r>
            <a:endParaRPr/>
          </a:p>
          <a:p>
            <a:pPr indent="0" lvl="0" marL="0" rtl="0" algn="l">
              <a:lnSpc>
                <a:spcPct val="200000"/>
              </a:lnSpc>
              <a:spcBef>
                <a:spcPts val="1600"/>
              </a:spcBef>
              <a:spcAft>
                <a:spcPts val="0"/>
              </a:spcAft>
              <a:buNone/>
            </a:pPr>
            <a:r>
              <a:rPr lang="en"/>
              <a:t>What effect did this have on the economy/environment and American people?</a:t>
            </a:r>
            <a:endParaRPr/>
          </a:p>
          <a:p>
            <a:pPr indent="0" lvl="0" marL="0" rtl="0" algn="l">
              <a:spcBef>
                <a:spcPts val="1600"/>
              </a:spcBef>
              <a:spcAft>
                <a:spcPts val="1600"/>
              </a:spcAft>
              <a:buNone/>
            </a:pPr>
            <a:r>
              <a:t/>
            </a:r>
            <a:endParaRPr/>
          </a:p>
        </p:txBody>
      </p:sp>
      <p:pic>
        <p:nvPicPr>
          <p:cNvPr id="89" name="Google Shape;89;p17"/>
          <p:cNvPicPr preferRelativeResize="0"/>
          <p:nvPr/>
        </p:nvPicPr>
        <p:blipFill>
          <a:blip r:embed="rId3">
            <a:alphaModFix/>
          </a:blip>
          <a:stretch>
            <a:fillRect/>
          </a:stretch>
        </p:blipFill>
        <p:spPr>
          <a:xfrm>
            <a:off x="5456900" y="1425300"/>
            <a:ext cx="3155575" cy="31555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3" name="Shape 93"/>
        <p:cNvGrpSpPr/>
        <p:nvPr/>
      </p:nvGrpSpPr>
      <p:grpSpPr>
        <a:xfrm>
          <a:off x="0" y="0"/>
          <a:ext cx="0" cy="0"/>
          <a:chOff x="0" y="0"/>
          <a:chExt cx="0" cy="0"/>
        </a:xfrm>
      </p:grpSpPr>
      <p:sp>
        <p:nvSpPr>
          <p:cNvPr id="94" name="Google Shape;94;p18"/>
          <p:cNvSpPr txBox="1"/>
          <p:nvPr>
            <p:ph idx="1" type="body"/>
          </p:nvPr>
        </p:nvSpPr>
        <p:spPr>
          <a:xfrm>
            <a:off x="311700" y="1350775"/>
            <a:ext cx="45342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Statement saying that there was a “War on Coal” are misleading on several counts. </a:t>
            </a:r>
            <a:endParaRPr/>
          </a:p>
          <a:p>
            <a:pPr indent="0" lvl="0" marL="0" rtl="0" algn="l">
              <a:spcBef>
                <a:spcPts val="1600"/>
              </a:spcBef>
              <a:spcAft>
                <a:spcPts val="0"/>
              </a:spcAft>
              <a:buNone/>
            </a:pPr>
            <a:r>
              <a:rPr lang="en"/>
              <a:t>President Obama didn’t wage a “war on coal”. </a:t>
            </a:r>
            <a:endParaRPr/>
          </a:p>
          <a:p>
            <a:pPr indent="0" lvl="0" marL="0" rtl="0" algn="l">
              <a:spcBef>
                <a:spcPts val="1600"/>
              </a:spcBef>
              <a:spcAft>
                <a:spcPts val="0"/>
              </a:spcAft>
              <a:buNone/>
            </a:pPr>
            <a:r>
              <a:rPr lang="en"/>
              <a:t>There has never been any official documents that do state a declaration of War on Coal. </a:t>
            </a:r>
            <a:endParaRPr/>
          </a:p>
          <a:p>
            <a:pPr indent="0" lvl="0" marL="0" rtl="0" algn="l">
              <a:spcBef>
                <a:spcPts val="1600"/>
              </a:spcBef>
              <a:spcAft>
                <a:spcPts val="0"/>
              </a:spcAft>
              <a:buNone/>
            </a:pPr>
            <a:r>
              <a:rPr lang="en"/>
              <a:t>Changing times and consumer demand for energy from non-fossil fuel sources has been steadily rising. </a:t>
            </a:r>
            <a:endParaRPr/>
          </a:p>
          <a:p>
            <a:pPr indent="0" lvl="0" marL="0" rtl="0" algn="l">
              <a:spcBef>
                <a:spcPts val="1600"/>
              </a:spcBef>
              <a:spcAft>
                <a:spcPts val="0"/>
              </a:spcAft>
              <a:buNone/>
            </a:pPr>
            <a:r>
              <a:t/>
            </a:r>
            <a:endParaRPr/>
          </a:p>
          <a:p>
            <a:pPr indent="0" lvl="0" marL="0" rtl="0" algn="l">
              <a:spcBef>
                <a:spcPts val="1600"/>
              </a:spcBef>
              <a:spcAft>
                <a:spcPts val="1600"/>
              </a:spcAft>
              <a:buNone/>
            </a:pPr>
            <a:r>
              <a:t/>
            </a:r>
            <a:endParaRPr/>
          </a:p>
        </p:txBody>
      </p:sp>
      <p:sp>
        <p:nvSpPr>
          <p:cNvPr id="95" name="Google Shape;95;p1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Analysis #1 - The War on Coal did not happen </a:t>
            </a:r>
            <a:r>
              <a:rPr lang="en"/>
              <a:t>- Cont.</a:t>
            </a:r>
            <a:endParaRPr/>
          </a:p>
        </p:txBody>
      </p:sp>
      <p:pic>
        <p:nvPicPr>
          <p:cNvPr id="96" name="Google Shape;96;p18"/>
          <p:cNvPicPr preferRelativeResize="0"/>
          <p:nvPr/>
        </p:nvPicPr>
        <p:blipFill>
          <a:blip r:embed="rId3">
            <a:alphaModFix/>
          </a:blip>
          <a:stretch>
            <a:fillRect/>
          </a:stretch>
        </p:blipFill>
        <p:spPr>
          <a:xfrm>
            <a:off x="5394900" y="1350775"/>
            <a:ext cx="3194123" cy="32122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0" name="Shape 100"/>
        <p:cNvGrpSpPr/>
        <p:nvPr/>
      </p:nvGrpSpPr>
      <p:grpSpPr>
        <a:xfrm>
          <a:off x="0" y="0"/>
          <a:ext cx="0" cy="0"/>
          <a:chOff x="0" y="0"/>
          <a:chExt cx="0" cy="0"/>
        </a:xfrm>
      </p:grpSpPr>
      <p:sp>
        <p:nvSpPr>
          <p:cNvPr id="101" name="Google Shape;101;p19"/>
          <p:cNvSpPr txBox="1"/>
          <p:nvPr>
            <p:ph idx="1" type="body"/>
          </p:nvPr>
        </p:nvSpPr>
        <p:spPr>
          <a:xfrm>
            <a:off x="311700" y="14572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400"/>
              <a:t>Natural decline in the need in the coal industry:</a:t>
            </a:r>
            <a:endParaRPr sz="2400"/>
          </a:p>
          <a:p>
            <a:pPr indent="0" lvl="0" marL="0" rtl="0" algn="l">
              <a:spcBef>
                <a:spcPts val="1600"/>
              </a:spcBef>
              <a:spcAft>
                <a:spcPts val="0"/>
              </a:spcAft>
              <a:buNone/>
            </a:pPr>
            <a:r>
              <a:rPr lang="en"/>
              <a:t>For coal, mining jobs have crashed from a high of 800,000 workers in the 1920s to about 76,000 today.</a:t>
            </a:r>
            <a:endParaRPr/>
          </a:p>
          <a:p>
            <a:pPr indent="0" lvl="0" marL="0" rtl="0" algn="l">
              <a:spcBef>
                <a:spcPts val="1600"/>
              </a:spcBef>
              <a:spcAft>
                <a:spcPts val="0"/>
              </a:spcAft>
              <a:buNone/>
            </a:pPr>
            <a:r>
              <a:rPr lang="en"/>
              <a:t>Automation in coal mining and competition from other energy sources like natural gas and renewables have caused the sector’s decline; regulations have played only a small role.</a:t>
            </a:r>
            <a:endParaRPr/>
          </a:p>
          <a:p>
            <a:pPr indent="0" lvl="0" marL="0" rtl="0" algn="l">
              <a:spcBef>
                <a:spcPts val="1600"/>
              </a:spcBef>
              <a:spcAft>
                <a:spcPts val="1600"/>
              </a:spcAft>
              <a:buNone/>
            </a:pPr>
            <a:r>
              <a:t/>
            </a:r>
            <a:endParaRPr/>
          </a:p>
        </p:txBody>
      </p:sp>
      <p:sp>
        <p:nvSpPr>
          <p:cNvPr id="102" name="Google Shape;102;p19"/>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Analysis #1 - The War on Coal did not happen - Cont.</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6" name="Shape 106"/>
        <p:cNvGrpSpPr/>
        <p:nvPr/>
      </p:nvGrpSpPr>
      <p:grpSpPr>
        <a:xfrm>
          <a:off x="0" y="0"/>
          <a:ext cx="0" cy="0"/>
          <a:chOff x="0" y="0"/>
          <a:chExt cx="0" cy="0"/>
        </a:xfrm>
      </p:grpSpPr>
      <p:pic>
        <p:nvPicPr>
          <p:cNvPr id="107" name="Google Shape;107;p20"/>
          <p:cNvPicPr preferRelativeResize="0"/>
          <p:nvPr/>
        </p:nvPicPr>
        <p:blipFill>
          <a:blip r:embed="rId3">
            <a:alphaModFix/>
          </a:blip>
          <a:stretch>
            <a:fillRect/>
          </a:stretch>
        </p:blipFill>
        <p:spPr>
          <a:xfrm>
            <a:off x="1549225" y="1991725"/>
            <a:ext cx="5471375" cy="2707100"/>
          </a:xfrm>
          <a:prstGeom prst="rect">
            <a:avLst/>
          </a:prstGeom>
          <a:noFill/>
          <a:ln>
            <a:noFill/>
          </a:ln>
        </p:spPr>
      </p:pic>
      <p:sp>
        <p:nvSpPr>
          <p:cNvPr id="108" name="Google Shape;108;p20"/>
          <p:cNvSpPr txBox="1"/>
          <p:nvPr/>
        </p:nvSpPr>
        <p:spPr>
          <a:xfrm>
            <a:off x="1152525" y="4652325"/>
            <a:ext cx="3677100" cy="495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chemeClr val="accent3"/>
                </a:solidFill>
                <a:latin typeface="Average"/>
                <a:ea typeface="Average"/>
                <a:cs typeface="Average"/>
                <a:sym typeface="Average"/>
              </a:rPr>
              <a:t>Energy Information Administration</a:t>
            </a:r>
            <a:endParaRPr sz="1800">
              <a:solidFill>
                <a:schemeClr val="accent3"/>
              </a:solidFill>
              <a:latin typeface="Average"/>
              <a:ea typeface="Average"/>
              <a:cs typeface="Average"/>
              <a:sym typeface="Average"/>
            </a:endParaRPr>
          </a:p>
        </p:txBody>
      </p:sp>
      <p:sp>
        <p:nvSpPr>
          <p:cNvPr id="109" name="Google Shape;109;p20"/>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Analysis #1 - The War on Coal did not happen - Cont.</a:t>
            </a:r>
            <a:endParaRPr/>
          </a:p>
        </p:txBody>
      </p:sp>
      <p:sp>
        <p:nvSpPr>
          <p:cNvPr id="110" name="Google Shape;110;p20"/>
          <p:cNvSpPr txBox="1"/>
          <p:nvPr/>
        </p:nvSpPr>
        <p:spPr>
          <a:xfrm>
            <a:off x="1092013" y="1170125"/>
            <a:ext cx="6928200" cy="8499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1600"/>
              </a:spcAft>
              <a:buNone/>
            </a:pPr>
            <a:r>
              <a:rPr lang="en" sz="1800">
                <a:solidFill>
                  <a:schemeClr val="accent3"/>
                </a:solidFill>
                <a:latin typeface="Average"/>
                <a:ea typeface="Average"/>
                <a:cs typeface="Average"/>
                <a:sym typeface="Average"/>
              </a:rPr>
              <a:t>Coal production and its share of the electricity mix is falling too, largely coinciding with the shale gas boom.</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4" name="Shape 114"/>
        <p:cNvGrpSpPr/>
        <p:nvPr/>
      </p:nvGrpSpPr>
      <p:grpSpPr>
        <a:xfrm>
          <a:off x="0" y="0"/>
          <a:ext cx="0" cy="0"/>
          <a:chOff x="0" y="0"/>
          <a:chExt cx="0" cy="0"/>
        </a:xfrm>
      </p:grpSpPr>
      <p:sp>
        <p:nvSpPr>
          <p:cNvPr id="115" name="Google Shape;115;p21"/>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Analysis #2 - </a:t>
            </a:r>
            <a:r>
              <a:rPr lang="en"/>
              <a:t>The War on Coal did happen</a:t>
            </a:r>
            <a:endParaRPr/>
          </a:p>
          <a:p>
            <a:pPr indent="0" lvl="0" marL="0" rtl="0" algn="l">
              <a:spcBef>
                <a:spcPts val="0"/>
              </a:spcBef>
              <a:spcAft>
                <a:spcPts val="0"/>
              </a:spcAft>
              <a:buNone/>
            </a:pPr>
            <a:r>
              <a:t/>
            </a:r>
            <a:endParaRPr/>
          </a:p>
        </p:txBody>
      </p:sp>
      <p:sp>
        <p:nvSpPr>
          <p:cNvPr id="116" name="Google Shape;116;p21"/>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AutoNum type="arabicPeriod"/>
            </a:pPr>
            <a:r>
              <a:rPr lang="en"/>
              <a:t>Coal for </a:t>
            </a:r>
            <a:r>
              <a:rPr lang="en"/>
              <a:t>electricity</a:t>
            </a:r>
            <a:r>
              <a:rPr lang="en"/>
              <a:t> production has dropped to 40% (2015) from 50% in 2005.</a:t>
            </a:r>
            <a:endParaRPr/>
          </a:p>
          <a:p>
            <a:pPr indent="-342900" lvl="0" marL="457200" rtl="0" algn="l">
              <a:spcBef>
                <a:spcPts val="0"/>
              </a:spcBef>
              <a:spcAft>
                <a:spcPts val="0"/>
              </a:spcAft>
              <a:buSzPts val="1800"/>
              <a:buAutoNum type="arabicPeriod"/>
            </a:pPr>
            <a:r>
              <a:rPr lang="en"/>
              <a:t>Coal related retirements have significantly dropped in the past 10 years.</a:t>
            </a:r>
            <a:endParaRPr/>
          </a:p>
          <a:p>
            <a:pPr indent="-342900" lvl="0" marL="457200" rtl="0" algn="l">
              <a:spcBef>
                <a:spcPts val="0"/>
              </a:spcBef>
              <a:spcAft>
                <a:spcPts val="0"/>
              </a:spcAft>
              <a:buSzPts val="1800"/>
              <a:buAutoNum type="arabicPeriod"/>
            </a:pPr>
            <a:r>
              <a:rPr lang="en"/>
              <a:t>Coal related deaths have decreased </a:t>
            </a:r>
            <a:r>
              <a:rPr lang="en"/>
              <a:t>immensely since the early 1900’s.</a:t>
            </a:r>
            <a:endParaRPr/>
          </a:p>
          <a:p>
            <a:pPr indent="0" lvl="0" marL="457200" rtl="0" algn="l">
              <a:spcBef>
                <a:spcPts val="1600"/>
              </a:spcBef>
              <a:spcAft>
                <a:spcPts val="1600"/>
              </a:spcAft>
              <a:buNone/>
            </a:pPr>
            <a:r>
              <a:t/>
            </a:r>
            <a:endParaRPr/>
          </a:p>
        </p:txBody>
      </p:sp>
      <p:pic>
        <p:nvPicPr>
          <p:cNvPr id="117" name="Google Shape;117;p21"/>
          <p:cNvPicPr preferRelativeResize="0"/>
          <p:nvPr/>
        </p:nvPicPr>
        <p:blipFill>
          <a:blip r:embed="rId3">
            <a:alphaModFix/>
          </a:blip>
          <a:stretch>
            <a:fillRect/>
          </a:stretch>
        </p:blipFill>
        <p:spPr>
          <a:xfrm>
            <a:off x="4448523" y="2733123"/>
            <a:ext cx="4383776" cy="2188075"/>
          </a:xfrm>
          <a:prstGeom prst="rect">
            <a:avLst/>
          </a:prstGeom>
          <a:noFill/>
          <a:ln>
            <a:noFill/>
          </a:ln>
        </p:spPr>
      </p:pic>
      <p:pic>
        <p:nvPicPr>
          <p:cNvPr id="118" name="Google Shape;118;p21"/>
          <p:cNvPicPr preferRelativeResize="0"/>
          <p:nvPr/>
        </p:nvPicPr>
        <p:blipFill>
          <a:blip r:embed="rId4">
            <a:alphaModFix/>
          </a:blip>
          <a:stretch>
            <a:fillRect/>
          </a:stretch>
        </p:blipFill>
        <p:spPr>
          <a:xfrm>
            <a:off x="311700" y="2204375"/>
            <a:ext cx="3945150" cy="28188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2" name="Shape 122"/>
        <p:cNvGrpSpPr/>
        <p:nvPr/>
      </p:nvGrpSpPr>
      <p:grpSpPr>
        <a:xfrm>
          <a:off x="0" y="0"/>
          <a:ext cx="0" cy="0"/>
          <a:chOff x="0" y="0"/>
          <a:chExt cx="0" cy="0"/>
        </a:xfrm>
      </p:grpSpPr>
      <p:sp>
        <p:nvSpPr>
          <p:cNvPr id="123" name="Google Shape;123;p22"/>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Conclusion</a:t>
            </a:r>
            <a:endParaRPr/>
          </a:p>
        </p:txBody>
      </p:sp>
      <p:sp>
        <p:nvSpPr>
          <p:cNvPr id="124" name="Google Shape;124;p22"/>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r>
              <a:rPr lang="en" sz="1900"/>
              <a:t>As a group, we are </a:t>
            </a:r>
            <a:r>
              <a:rPr lang="en" sz="1900"/>
              <a:t>split</a:t>
            </a:r>
            <a:r>
              <a:rPr lang="en" sz="1900"/>
              <a:t> between if the war on coal actually happened and if it was good for our country. Some of us feel that there was a war on coal and it was positive for our country because there were efforts to go green by the Obama </a:t>
            </a:r>
            <a:r>
              <a:rPr lang="en" sz="1900"/>
              <a:t>administration. Coal related deaths and retirements have dropped since the 1900s. Some of us feel that the war on coal did not happen and it was bad for our country. Coal is not a clean energy source and the war on coal was used as a distraction. Coal is being phased out for more efficient forms like natural gas or renewable forms. </a:t>
            </a:r>
            <a:endParaRPr sz="19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8" name="Shape 128"/>
        <p:cNvGrpSpPr/>
        <p:nvPr/>
      </p:nvGrpSpPr>
      <p:grpSpPr>
        <a:xfrm>
          <a:off x="0" y="0"/>
          <a:ext cx="0" cy="0"/>
          <a:chOff x="0" y="0"/>
          <a:chExt cx="0" cy="0"/>
        </a:xfrm>
      </p:grpSpPr>
      <p:sp>
        <p:nvSpPr>
          <p:cNvPr id="129" name="Google Shape;129;p23"/>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Summary</a:t>
            </a:r>
            <a:endParaRPr/>
          </a:p>
        </p:txBody>
      </p:sp>
      <p:sp>
        <p:nvSpPr>
          <p:cNvPr id="130" name="Google Shape;130;p23"/>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lnSpc>
                <a:spcPct val="200000"/>
              </a:lnSpc>
              <a:spcBef>
                <a:spcPts val="0"/>
              </a:spcBef>
              <a:spcAft>
                <a:spcPts val="0"/>
              </a:spcAft>
              <a:buSzPts val="1800"/>
              <a:buChar char="●"/>
            </a:pPr>
            <a:r>
              <a:rPr lang="en"/>
              <a:t>Overview</a:t>
            </a:r>
            <a:endParaRPr/>
          </a:p>
          <a:p>
            <a:pPr indent="-342900" lvl="0" marL="457200" rtl="0" algn="l">
              <a:lnSpc>
                <a:spcPct val="200000"/>
              </a:lnSpc>
              <a:spcBef>
                <a:spcPts val="0"/>
              </a:spcBef>
              <a:spcAft>
                <a:spcPts val="0"/>
              </a:spcAft>
              <a:buSzPts val="1800"/>
              <a:buChar char="●"/>
            </a:pPr>
            <a:r>
              <a:rPr lang="en"/>
              <a:t>Introduction </a:t>
            </a:r>
            <a:endParaRPr/>
          </a:p>
          <a:p>
            <a:pPr indent="-342900" lvl="0" marL="457200" rtl="0" algn="l">
              <a:lnSpc>
                <a:spcPct val="200000"/>
              </a:lnSpc>
              <a:spcBef>
                <a:spcPts val="0"/>
              </a:spcBef>
              <a:spcAft>
                <a:spcPts val="0"/>
              </a:spcAft>
              <a:buSzPts val="1800"/>
              <a:buChar char="●"/>
            </a:pPr>
            <a:r>
              <a:rPr lang="en"/>
              <a:t>Analysis #1</a:t>
            </a:r>
            <a:endParaRPr/>
          </a:p>
          <a:p>
            <a:pPr indent="-342900" lvl="0" marL="457200" rtl="0" algn="l">
              <a:lnSpc>
                <a:spcPct val="200000"/>
              </a:lnSpc>
              <a:spcBef>
                <a:spcPts val="0"/>
              </a:spcBef>
              <a:spcAft>
                <a:spcPts val="0"/>
              </a:spcAft>
              <a:buSzPts val="1800"/>
              <a:buChar char="●"/>
            </a:pPr>
            <a:r>
              <a:rPr lang="en"/>
              <a:t>Analysis #2 </a:t>
            </a:r>
            <a:endParaRPr/>
          </a:p>
          <a:p>
            <a:pPr indent="-342900" lvl="0" marL="457200" rtl="0" algn="l">
              <a:lnSpc>
                <a:spcPct val="200000"/>
              </a:lnSpc>
              <a:spcBef>
                <a:spcPts val="0"/>
              </a:spcBef>
              <a:spcAft>
                <a:spcPts val="0"/>
              </a:spcAft>
              <a:buSzPts val="1800"/>
              <a:buChar char="●"/>
            </a:pPr>
            <a:r>
              <a:rPr lang="en"/>
              <a:t>Conclusion </a:t>
            </a:r>
            <a:endParaRPr/>
          </a:p>
          <a:p>
            <a:pPr indent="0" lvl="0" marL="0" rtl="0" algn="l">
              <a:spcBef>
                <a:spcPts val="1600"/>
              </a:spcBef>
              <a:spcAft>
                <a:spcPts val="1600"/>
              </a:spcAft>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4" name="Shape 134"/>
        <p:cNvGrpSpPr/>
        <p:nvPr/>
      </p:nvGrpSpPr>
      <p:grpSpPr>
        <a:xfrm>
          <a:off x="0" y="0"/>
          <a:ext cx="0" cy="0"/>
          <a:chOff x="0" y="0"/>
          <a:chExt cx="0" cy="0"/>
        </a:xfrm>
      </p:grpSpPr>
      <p:sp>
        <p:nvSpPr>
          <p:cNvPr id="135" name="Google Shape;135;p2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References </a:t>
            </a:r>
            <a:endParaRPr/>
          </a:p>
        </p:txBody>
      </p:sp>
      <p:sp>
        <p:nvSpPr>
          <p:cNvPr id="136" name="Google Shape;136;p2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l">
              <a:lnSpc>
                <a:spcPct val="150000"/>
              </a:lnSpc>
              <a:spcBef>
                <a:spcPts val="0"/>
              </a:spcBef>
              <a:spcAft>
                <a:spcPts val="0"/>
              </a:spcAft>
              <a:buNone/>
            </a:pPr>
            <a:r>
              <a:rPr lang="en">
                <a:solidFill>
                  <a:srgbClr val="000000"/>
                </a:solidFill>
                <a:latin typeface="Times New Roman"/>
                <a:ea typeface="Times New Roman"/>
                <a:cs typeface="Times New Roman"/>
                <a:sym typeface="Times New Roman"/>
              </a:rPr>
              <a:t>Grunwald, M., &amp; Samuelsohn, D. (2015, May 27). Inside the war on coal. Retrieved from </a:t>
            </a:r>
            <a:r>
              <a:rPr lang="en" u="sng">
                <a:solidFill>
                  <a:schemeClr val="accent5"/>
                </a:solidFill>
                <a:latin typeface="Times New Roman"/>
                <a:ea typeface="Times New Roman"/>
                <a:cs typeface="Times New Roman"/>
                <a:sym typeface="Times New Roman"/>
                <a:hlinkClick r:id="rId3"/>
              </a:rPr>
              <a:t>https://www.politico.com/agenda/story/2015/05/inside-war-on-coal-000002</a:t>
            </a:r>
            <a:r>
              <a:rPr lang="en">
                <a:solidFill>
                  <a:srgbClr val="000000"/>
                </a:solidFill>
                <a:latin typeface="Times New Roman"/>
                <a:ea typeface="Times New Roman"/>
                <a:cs typeface="Times New Roman"/>
                <a:sym typeface="Times New Roman"/>
              </a:rPr>
              <a:t>.</a:t>
            </a:r>
            <a:endParaRPr>
              <a:solidFill>
                <a:srgbClr val="000000"/>
              </a:solidFill>
              <a:latin typeface="Times New Roman"/>
              <a:ea typeface="Times New Roman"/>
              <a:cs typeface="Times New Roman"/>
              <a:sym typeface="Times New Roman"/>
            </a:endParaRPr>
          </a:p>
          <a:p>
            <a:pPr indent="0" lvl="0" marL="0" rtl="0" algn="l">
              <a:lnSpc>
                <a:spcPct val="150000"/>
              </a:lnSpc>
              <a:spcBef>
                <a:spcPts val="1600"/>
              </a:spcBef>
              <a:spcAft>
                <a:spcPts val="0"/>
              </a:spcAft>
              <a:buNone/>
            </a:pPr>
            <a:r>
              <a:rPr lang="en">
                <a:solidFill>
                  <a:srgbClr val="000000"/>
                </a:solidFill>
                <a:latin typeface="Times New Roman"/>
                <a:ea typeface="Times New Roman"/>
                <a:cs typeface="Times New Roman"/>
                <a:sym typeface="Times New Roman"/>
              </a:rPr>
              <a:t>Stone, A. (2019, October 11). The War On Coal That Never Was. Retrieved from </a:t>
            </a:r>
            <a:r>
              <a:rPr lang="en" u="sng">
                <a:solidFill>
                  <a:schemeClr val="accent5"/>
                </a:solidFill>
                <a:latin typeface="Times New Roman"/>
                <a:ea typeface="Times New Roman"/>
                <a:cs typeface="Times New Roman"/>
                <a:sym typeface="Times New Roman"/>
                <a:hlinkClick r:id="rId4"/>
              </a:rPr>
              <a:t>https://www.forbes.com/sites/andystone/2019/10/10/the-war-on-coal-that-never-was/#2d11ccf36921</a:t>
            </a:r>
            <a:r>
              <a:rPr lang="en">
                <a:solidFill>
                  <a:srgbClr val="000000"/>
                </a:solidFill>
                <a:latin typeface="Times New Roman"/>
                <a:ea typeface="Times New Roman"/>
                <a:cs typeface="Times New Roman"/>
                <a:sym typeface="Times New Roman"/>
              </a:rPr>
              <a:t>.</a:t>
            </a:r>
            <a:endParaRPr>
              <a:solidFill>
                <a:srgbClr val="000000"/>
              </a:solidFill>
              <a:latin typeface="Times New Roman"/>
              <a:ea typeface="Times New Roman"/>
              <a:cs typeface="Times New Roman"/>
              <a:sym typeface="Times New Roman"/>
            </a:endParaRPr>
          </a:p>
          <a:p>
            <a:pPr indent="0" lvl="0" marL="0" rtl="0" algn="l">
              <a:spcBef>
                <a:spcPts val="1600"/>
              </a:spcBef>
              <a:spcAft>
                <a:spcPts val="160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0" name="Shape 140"/>
        <p:cNvGrpSpPr/>
        <p:nvPr/>
      </p:nvGrpSpPr>
      <p:grpSpPr>
        <a:xfrm>
          <a:off x="0" y="0"/>
          <a:ext cx="0" cy="0"/>
          <a:chOff x="0" y="0"/>
          <a:chExt cx="0" cy="0"/>
        </a:xfrm>
      </p:grpSpPr>
      <p:pic>
        <p:nvPicPr>
          <p:cNvPr id="141" name="Google Shape;141;p25"/>
          <p:cNvPicPr preferRelativeResize="0"/>
          <p:nvPr/>
        </p:nvPicPr>
        <p:blipFill>
          <a:blip r:embed="rId3">
            <a:alphaModFix/>
          </a:blip>
          <a:stretch>
            <a:fillRect/>
          </a:stretch>
        </p:blipFill>
        <p:spPr>
          <a:xfrm>
            <a:off x="2393625" y="1017725"/>
            <a:ext cx="4356747" cy="40425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late">
  <a:themeElements>
    <a:clrScheme name="Slate">
      <a:dk1>
        <a:srgbClr val="FFFFFF"/>
      </a:dk1>
      <a:lt1>
        <a:srgbClr val="37474F"/>
      </a:lt1>
      <a:dk2>
        <a:srgbClr val="9E9E9E"/>
      </a:dk2>
      <a:lt2>
        <a:srgbClr val="E0E0E0"/>
      </a:lt2>
      <a:accent1>
        <a:srgbClr val="616161"/>
      </a:accent1>
      <a:accent2>
        <a:srgbClr val="78909C"/>
      </a:accent2>
      <a:accent3>
        <a:srgbClr val="CACACA"/>
      </a:accent3>
      <a:accent4>
        <a:srgbClr val="64FFDA"/>
      </a:accent4>
      <a:accent5>
        <a:srgbClr val="FFD966"/>
      </a:accent5>
      <a:accent6>
        <a:srgbClr val="F5F5F5"/>
      </a:accent6>
      <a:hlink>
        <a:srgbClr val="FFD966"/>
      </a:hlink>
      <a:folHlink>
        <a:srgbClr val="FFD96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