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Default Extension="jpg" ContentType="image/jpg"/>
  <Override PartName="/ppt/slides/slide2.xml" ContentType="application/vnd.openxmlformats-officedocument.presentationml.slide+xml"/>
  <Default Extension="png" ContentType="image/png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</p:sldIdLst>
  <p:sldSz cx="9144000" cy="5143500"/>
  <p:notesSz cx="9144000" cy="51435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 showMasterSp="0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9144000" cy="5143500"/>
          </a:xfrm>
          <a:custGeom>
            <a:avLst/>
            <a:gdLst/>
            <a:ahLst/>
            <a:cxnLst/>
            <a:rect l="l" t="t" r="r" b="b"/>
            <a:pathLst>
              <a:path w="9144000" h="5143500">
                <a:moveTo>
                  <a:pt x="9143999" y="5143499"/>
                </a:moveTo>
                <a:lnTo>
                  <a:pt x="0" y="5143499"/>
                </a:lnTo>
                <a:lnTo>
                  <a:pt x="0" y="0"/>
                </a:lnTo>
                <a:lnTo>
                  <a:pt x="9143999" y="0"/>
                </a:lnTo>
                <a:lnTo>
                  <a:pt x="9143999" y="5143499"/>
                </a:lnTo>
                <a:close/>
              </a:path>
            </a:pathLst>
          </a:custGeom>
          <a:solidFill>
            <a:srgbClr val="00517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" name="bg object 17"/>
          <p:cNvSpPr/>
          <p:nvPr/>
        </p:nvSpPr>
        <p:spPr>
          <a:xfrm>
            <a:off x="1524799" y="672605"/>
            <a:ext cx="1082040" cy="1125220"/>
          </a:xfrm>
          <a:custGeom>
            <a:avLst/>
            <a:gdLst/>
            <a:ahLst/>
            <a:cxnLst/>
            <a:rect l="l" t="t" r="r" b="b"/>
            <a:pathLst>
              <a:path w="1082039" h="1125220">
                <a:moveTo>
                  <a:pt x="0" y="1124950"/>
                </a:moveTo>
                <a:lnTo>
                  <a:pt x="0" y="0"/>
                </a:lnTo>
                <a:lnTo>
                  <a:pt x="1081624" y="0"/>
                </a:lnTo>
              </a:path>
            </a:pathLst>
          </a:custGeom>
          <a:ln w="28574">
            <a:solidFill>
              <a:srgbClr val="8BC34A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" name="bg object 18"/>
          <p:cNvSpPr/>
          <p:nvPr/>
        </p:nvSpPr>
        <p:spPr>
          <a:xfrm>
            <a:off x="6537562" y="3342925"/>
            <a:ext cx="1082040" cy="1125220"/>
          </a:xfrm>
          <a:custGeom>
            <a:avLst/>
            <a:gdLst/>
            <a:ahLst/>
            <a:cxnLst/>
            <a:rect l="l" t="t" r="r" b="b"/>
            <a:pathLst>
              <a:path w="1082040" h="1125220">
                <a:moveTo>
                  <a:pt x="1081624" y="0"/>
                </a:moveTo>
                <a:lnTo>
                  <a:pt x="1081624" y="1124949"/>
                </a:lnTo>
                <a:lnTo>
                  <a:pt x="0" y="1124949"/>
                </a:lnTo>
              </a:path>
            </a:pathLst>
          </a:custGeom>
          <a:ln w="28574">
            <a:solidFill>
              <a:srgbClr val="8BC34A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" name="bg object 19"/>
          <p:cNvSpPr/>
          <p:nvPr/>
        </p:nvSpPr>
        <p:spPr>
          <a:xfrm>
            <a:off x="4359601" y="2817463"/>
            <a:ext cx="424815" cy="0"/>
          </a:xfrm>
          <a:custGeom>
            <a:avLst/>
            <a:gdLst/>
            <a:ahLst/>
            <a:cxnLst/>
            <a:rect l="l" t="t" r="r" b="b"/>
            <a:pathLst>
              <a:path w="424814" h="0">
                <a:moveTo>
                  <a:pt x="0" y="0"/>
                </a:moveTo>
                <a:lnTo>
                  <a:pt x="424799" y="0"/>
                </a:lnTo>
              </a:path>
            </a:pathLst>
          </a:custGeom>
          <a:ln w="38099">
            <a:solidFill>
              <a:srgbClr val="039BE4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" name="bg object 20"/>
          <p:cNvSpPr/>
          <p:nvPr/>
        </p:nvSpPr>
        <p:spPr>
          <a:xfrm>
            <a:off x="1680301" y="2797974"/>
            <a:ext cx="5783580" cy="909319"/>
          </a:xfrm>
          <a:custGeom>
            <a:avLst/>
            <a:gdLst/>
            <a:ahLst/>
            <a:cxnLst/>
            <a:rect l="l" t="t" r="r" b="b"/>
            <a:pathLst>
              <a:path w="5783580" h="909320">
                <a:moveTo>
                  <a:pt x="0" y="0"/>
                </a:moveTo>
                <a:lnTo>
                  <a:pt x="5783399" y="0"/>
                </a:lnTo>
                <a:lnTo>
                  <a:pt x="5783399" y="908999"/>
                </a:lnTo>
                <a:lnTo>
                  <a:pt x="0" y="908999"/>
                </a:lnTo>
                <a:lnTo>
                  <a:pt x="0" y="0"/>
                </a:lnTo>
                <a:close/>
              </a:path>
            </a:pathLst>
          </a:custGeom>
          <a:ln w="9524">
            <a:solidFill>
              <a:srgbClr val="00517B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804347" y="791060"/>
            <a:ext cx="5535304" cy="17627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946219" y="2836456"/>
            <a:ext cx="5251560" cy="6045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0" i="0">
                <a:solidFill>
                  <a:srgbClr val="039BE4"/>
                </a:solidFill>
                <a:latin typeface="Times New Roman"/>
                <a:cs typeface="Times New Roman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1" i="0" u="heavy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chemeClr val="bg1"/>
                </a:solidFill>
                <a:latin typeface="Arial Unicode MS"/>
                <a:cs typeface="Arial Unicode MS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1" i="0" u="heavy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457200" y="1183005"/>
            <a:ext cx="3977640" cy="33947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4709160" y="1183005"/>
            <a:ext cx="3977640" cy="33947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1" i="0" u="heavy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9144000" cy="5143500"/>
          </a:xfrm>
          <a:custGeom>
            <a:avLst/>
            <a:gdLst/>
            <a:ahLst/>
            <a:cxnLst/>
            <a:rect l="l" t="t" r="r" b="b"/>
            <a:pathLst>
              <a:path w="9144000" h="5143500">
                <a:moveTo>
                  <a:pt x="9143999" y="5143499"/>
                </a:moveTo>
                <a:lnTo>
                  <a:pt x="0" y="5143499"/>
                </a:lnTo>
                <a:lnTo>
                  <a:pt x="0" y="0"/>
                </a:lnTo>
                <a:lnTo>
                  <a:pt x="9143999" y="0"/>
                </a:lnTo>
                <a:lnTo>
                  <a:pt x="9143999" y="5143499"/>
                </a:lnTo>
                <a:close/>
              </a:path>
            </a:pathLst>
          </a:custGeom>
          <a:solidFill>
            <a:srgbClr val="00517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290823" y="573259"/>
            <a:ext cx="4562353" cy="482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000" b="1" i="0" u="heavy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90394" y="1441283"/>
            <a:ext cx="8763210" cy="259905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00" b="0" i="0">
                <a:solidFill>
                  <a:schemeClr val="bg1"/>
                </a:solidFill>
                <a:latin typeface="Arial Unicode MS"/>
                <a:cs typeface="Arial Unicode MS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3108960" y="4783455"/>
            <a:ext cx="2926080" cy="257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457200" y="4783455"/>
            <a:ext cx="2103120" cy="257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6583680" y="4783455"/>
            <a:ext cx="2103120" cy="257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Relationship Id="rId3" Type="http://schemas.openxmlformats.org/officeDocument/2006/relationships/image" Target="../media/image2.jpg"/><Relationship Id="rId4" Type="http://schemas.openxmlformats.org/officeDocument/2006/relationships/image" Target="../media/image3.jpg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Relationship Id="rId3" Type="http://schemas.openxmlformats.org/officeDocument/2006/relationships/image" Target="../media/image5.png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g"/><Relationship Id="rId3" Type="http://schemas.openxmlformats.org/officeDocument/2006/relationships/image" Target="../media/image7.jpg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jpg"/><Relationship Id="rId3" Type="http://schemas.openxmlformats.org/officeDocument/2006/relationships/image" Target="../media/image9.jpg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jpg"/><Relationship Id="rId3" Type="http://schemas.openxmlformats.org/officeDocument/2006/relationships/image" Target="../media/image11.jpg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jpg"/><Relationship Id="rId3" Type="http://schemas.openxmlformats.org/officeDocument/2006/relationships/image" Target="../media/image13.jpg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jpg"/></Relationships>
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5.jpg"/><Relationship Id="rId3" Type="http://schemas.openxmlformats.org/officeDocument/2006/relationships/image" Target="../media/image16.jpg"/></Relationships>
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petroleumhistory.org/" TargetMode="External"/><Relationship Id="rId3" Type="http://schemas.openxmlformats.org/officeDocument/2006/relationships/hyperlink" Target="http://www.petroleumhistory.org/OilHistory/pages/Pipelines/wood_metal.html" TargetMode="External"/><Relationship Id="rId4" Type="http://schemas.openxmlformats.org/officeDocument/2006/relationships/image" Target="../media/image17.jpg"/></Relationships>
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8.jpg"/></Relationships>
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9.jpg"/></Relationships>
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0.jpg"/><Relationship Id="rId3" Type="http://schemas.openxmlformats.org/officeDocument/2006/relationships/image" Target="../media/image21.jpg"/></Relationships>
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biologicaldiversity.org/programs" TargetMode="External"/><Relationship Id="rId3" Type="http://schemas.openxmlformats.org/officeDocument/2006/relationships/hyperlink" Target="http://www.yourarticlelibrary.com/india-2/advantages-and-disadvantages-of-pipelines-in-india/19743" TargetMode="External"/><Relationship Id="rId4" Type="http://schemas.openxmlformats.org/officeDocument/2006/relationships/hyperlink" Target="http://www.nationalgeographic.com/science/article/coronavirus-oil-prices-crashed-tankers-idled-california-spewing-pollution" TargetMode="External"/><Relationship Id="rId5" Type="http://schemas.openxmlformats.org/officeDocument/2006/relationships/hyperlink" Target="https://www.ecologyandsociety.org/vol19/iss2/art26/#oilspill" TargetMode="External"/><Relationship Id="rId6" Type="http://schemas.openxmlformats.org/officeDocument/2006/relationships/hyperlink" Target="http://www.smithsonianmag.com/smart-news/americas-&#64257;rst-oil-pipelines-180953870/" TargetMode="External"/><Relationship Id="rId7" Type="http://schemas.openxmlformats.org/officeDocument/2006/relationships/hyperlink" Target="http://www.forbes.com/sites/jamesconca/2018/10/11/which-is-safer-for-transporting-crude-oil-rail-truck-pipeline-or-boat/?sh=f7c7e877b237" TargetMode="External"/><Relationship Id="rId8" Type="http://schemas.openxmlformats.org/officeDocument/2006/relationships/hyperlink" Target="http://glslcrudeoiltransport.org/crude-oil-transport-by-ship-in-the-great-lakes/" TargetMode="External"/><Relationship Id="rId9" Type="http://schemas.openxmlformats.org/officeDocument/2006/relationships/hyperlink" Target="http://www.reuters.com/article/idUSB601823" TargetMode="External"/><Relationship Id="rId10" Type="http://schemas.openxmlformats.org/officeDocument/2006/relationships/hyperlink" Target="https://sciencing.com/oil-spill-affect-environment-4616883.html" TargetMode="External"/><Relationship Id="rId11" Type="http://schemas.openxmlformats.org/officeDocument/2006/relationships/hyperlink" Target="https://www.washingtonpost.com/business/economy/bps-big-bill-for-the-worlds-largest-oil-spill-now-reaches-616-billion/2016/07/14/7248cdaa-49f0-11e6-acbc-4d4870a079da_story.html" TargetMode="External"/><Relationship Id="rId12" Type="http://schemas.openxmlformats.org/officeDocument/2006/relationships/hyperlink" Target="http://www.api.org/oil-and-natural-gas/wells-to-consumer/transporting-oil-natural-gas/oil-tankers/maritime-safety-and-e&#64259;ciency" TargetMode="External"/></Relationships>

</file>

<file path=ppt/slides/_rels/slide1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gem.wiki/Oil_and_Gas_Pipeline_Construction_Costs" TargetMode="External"/><Relationship Id="rId3" Type="http://schemas.openxmlformats.org/officeDocument/2006/relationships/hyperlink" Target="https://www.noaa.gov/education/resource-collections/ocean-coasts/oil-spills" TargetMode="External"/><Relationship Id="rId4" Type="http://schemas.openxmlformats.org/officeDocument/2006/relationships/hyperlink" Target="http://www.waterencyclopedia.com/Oc-Po/Oil-Spills-Impact-on-the-Ocean.html" TargetMode="External"/><Relationship Id="rId5" Type="http://schemas.openxmlformats.org/officeDocument/2006/relationships/hyperlink" Target="http://www.permanentsteel.com/newsshow/advantages-and-disadvantages-of-pipeline-transportation.html" TargetMode="External"/><Relationship Id="rId6" Type="http://schemas.openxmlformats.org/officeDocument/2006/relationships/hyperlink" Target="http://www.watershedcouncil.org/pipeline-risks.html" TargetMode="External"/><Relationship Id="rId7" Type="http://schemas.openxmlformats.org/officeDocument/2006/relationships/hyperlink" Target="http://www.statista.com/statistics/1131446/global-oil-pipelines-by-country-and-status/" TargetMode="External"/><Relationship Id="rId8" Type="http://schemas.openxmlformats.org/officeDocument/2006/relationships/hyperlink" Target="http://www.forbes.com/sites/tortoiseinvest/2016/05/13/transporting-oil-why-pipelines-still-rule/?sh=70c134e412dc" TargetMode="External"/></Relationships>

</file>

<file path=ppt/slides/_rels/slide1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maritime-executive.com/article/canada-tankers-safer-than-pipelines-rail" TargetMode="External"/><Relationship Id="rId3" Type="http://schemas.openxmlformats.org/officeDocument/2006/relationships/hyperlink" Target="http://www.researchgate.net/&#64257;gure/Comparison-of-World-New-Annual-Orders-between-2014-and-2015_&#64257;g3_319948" TargetMode="External"/><Relationship Id="rId4" Type="http://schemas.openxmlformats.org/officeDocument/2006/relationships/hyperlink" Target="http://www.businessinsider.com/how-much-oil-spills-from-pipelines-us-america-natural-gas-2016-12" TargetMode="External"/><Relationship Id="rId5" Type="http://schemas.openxmlformats.org/officeDocument/2006/relationships/hyperlink" Target="http://www.bbc.com/news/world-53757747" TargetMode="External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804347" y="791060"/>
            <a:ext cx="5398770" cy="17627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 marL="12700" marR="5080" indent="-1905">
              <a:lnSpc>
                <a:spcPct val="100000"/>
              </a:lnSpc>
              <a:spcBef>
                <a:spcPts val="100"/>
              </a:spcBef>
            </a:pPr>
            <a:r>
              <a:rPr dirty="0" sz="3800" spc="240">
                <a:solidFill>
                  <a:srgbClr val="FFFFFF"/>
                </a:solidFill>
                <a:latin typeface="Arial Unicode MS"/>
                <a:cs typeface="Arial Unicode MS"/>
              </a:rPr>
              <a:t>Oil </a:t>
            </a:r>
            <a:r>
              <a:rPr dirty="0" sz="3800" spc="25">
                <a:solidFill>
                  <a:srgbClr val="FFFFFF"/>
                </a:solidFill>
                <a:latin typeface="Arial Unicode MS"/>
                <a:cs typeface="Arial Unicode MS"/>
              </a:rPr>
              <a:t>Spills </a:t>
            </a:r>
            <a:r>
              <a:rPr dirty="0" sz="3800" spc="220">
                <a:solidFill>
                  <a:srgbClr val="FFFFFF"/>
                </a:solidFill>
                <a:latin typeface="Arial Unicode MS"/>
                <a:cs typeface="Arial Unicode MS"/>
              </a:rPr>
              <a:t>in </a:t>
            </a:r>
            <a:r>
              <a:rPr dirty="0" sz="3800" spc="-85">
                <a:solidFill>
                  <a:srgbClr val="FFFFFF"/>
                </a:solidFill>
                <a:latin typeface="Arial Unicode MS"/>
                <a:cs typeface="Arial Unicode MS"/>
              </a:rPr>
              <a:t>Ocean: </a:t>
            </a:r>
            <a:r>
              <a:rPr dirty="0" sz="3800" spc="-8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3800" spc="114">
                <a:solidFill>
                  <a:srgbClr val="FFFFFF"/>
                </a:solidFill>
                <a:latin typeface="Arial Unicode MS"/>
                <a:cs typeface="Arial Unicode MS"/>
              </a:rPr>
              <a:t>Finding</a:t>
            </a:r>
            <a:r>
              <a:rPr dirty="0" sz="3800" spc="-1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3800" spc="120">
                <a:solidFill>
                  <a:srgbClr val="FFFFFF"/>
                </a:solidFill>
                <a:latin typeface="Arial Unicode MS"/>
                <a:cs typeface="Arial Unicode MS"/>
              </a:rPr>
              <a:t>diﬀerent</a:t>
            </a:r>
            <a:r>
              <a:rPr dirty="0" sz="3800" spc="-125">
                <a:solidFill>
                  <a:srgbClr val="FFFFFF"/>
                </a:solidFill>
                <a:latin typeface="Arial Unicode MS"/>
                <a:cs typeface="Arial Unicode MS"/>
              </a:rPr>
              <a:t> ways </a:t>
            </a:r>
            <a:r>
              <a:rPr dirty="0" sz="3800" spc="90">
                <a:solidFill>
                  <a:srgbClr val="FFFFFF"/>
                </a:solidFill>
                <a:latin typeface="Arial Unicode MS"/>
                <a:cs typeface="Arial Unicode MS"/>
              </a:rPr>
              <a:t>of </a:t>
            </a:r>
            <a:r>
              <a:rPr dirty="0" sz="3800" spc="-10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3800" spc="45">
                <a:solidFill>
                  <a:srgbClr val="FFFFFF"/>
                </a:solidFill>
                <a:latin typeface="Arial Unicode MS"/>
                <a:cs typeface="Arial Unicode MS"/>
              </a:rPr>
              <a:t>Shipping</a:t>
            </a:r>
            <a:endParaRPr sz="3800">
              <a:latin typeface="Arial Unicode MS"/>
              <a:cs typeface="Arial Unicode M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subTitle" idx="4"/>
          </p:nvPr>
        </p:nvSpPr>
        <p:spPr>
          <a:prstGeom prst="rect"/>
        </p:spPr>
        <p:txBody>
          <a:bodyPr wrap="square" lIns="0" tIns="46990" rIns="0" bIns="0" rtlCol="0" vert="horz">
            <a:spAutoFit/>
          </a:bodyPr>
          <a:lstStyle/>
          <a:p>
            <a:pPr marL="2044700" marR="5080" indent="-2032635">
              <a:lnSpc>
                <a:spcPts val="2160"/>
              </a:lnSpc>
              <a:spcBef>
                <a:spcPts val="370"/>
              </a:spcBef>
            </a:pPr>
            <a:r>
              <a:rPr dirty="0" spc="-15"/>
              <a:t>By: </a:t>
            </a:r>
            <a:r>
              <a:rPr dirty="0" spc="175"/>
              <a:t>Brianna</a:t>
            </a:r>
            <a:r>
              <a:rPr dirty="0" spc="-15"/>
              <a:t> </a:t>
            </a:r>
            <a:r>
              <a:rPr dirty="0" spc="100"/>
              <a:t>Booths,</a:t>
            </a:r>
            <a:r>
              <a:rPr dirty="0" spc="-10"/>
              <a:t> </a:t>
            </a:r>
            <a:r>
              <a:rPr dirty="0" spc="75"/>
              <a:t>Kellie</a:t>
            </a:r>
            <a:r>
              <a:rPr dirty="0" spc="-10"/>
              <a:t> </a:t>
            </a:r>
            <a:r>
              <a:rPr dirty="0" spc="85"/>
              <a:t>Scott,</a:t>
            </a:r>
            <a:r>
              <a:rPr dirty="0" spc="-10"/>
              <a:t> </a:t>
            </a:r>
            <a:r>
              <a:rPr dirty="0" spc="229"/>
              <a:t>and</a:t>
            </a:r>
            <a:r>
              <a:rPr dirty="0" spc="-15"/>
              <a:t> </a:t>
            </a:r>
            <a:r>
              <a:rPr dirty="0" spc="165"/>
              <a:t>Bianka </a:t>
            </a:r>
            <a:r>
              <a:rPr dirty="0" spc="-484"/>
              <a:t> </a:t>
            </a:r>
            <a:r>
              <a:rPr dirty="0" spc="150"/>
              <a:t>Melendez</a:t>
            </a:r>
          </a:p>
        </p:txBody>
      </p:sp>
      <p:grpSp>
        <p:nvGrpSpPr>
          <p:cNvPr id="4" name="object 4"/>
          <p:cNvGrpSpPr/>
          <p:nvPr/>
        </p:nvGrpSpPr>
        <p:grpSpPr>
          <a:xfrm>
            <a:off x="0" y="3587824"/>
            <a:ext cx="9144000" cy="1555750"/>
            <a:chOff x="0" y="3587824"/>
            <a:chExt cx="9144000" cy="1555750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3587824"/>
              <a:ext cx="2419951" cy="1555674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448475" y="3588607"/>
              <a:ext cx="2333501" cy="1554116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10500" y="3587824"/>
              <a:ext cx="2333499" cy="1555674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92562" y="1260283"/>
            <a:ext cx="424815" cy="0"/>
          </a:xfrm>
          <a:custGeom>
            <a:avLst/>
            <a:gdLst/>
            <a:ahLst/>
            <a:cxnLst/>
            <a:rect l="l" t="t" r="r" b="b"/>
            <a:pathLst>
              <a:path w="424815" h="0">
                <a:moveTo>
                  <a:pt x="0" y="0"/>
                </a:moveTo>
                <a:lnTo>
                  <a:pt x="424799" y="0"/>
                </a:lnTo>
              </a:path>
            </a:pathLst>
          </a:custGeom>
          <a:ln w="38099">
            <a:solidFill>
              <a:srgbClr val="039BE4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505330" y="433109"/>
            <a:ext cx="4133850" cy="48260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pc="175"/>
              <a:t>Layout</a:t>
            </a:r>
            <a:r>
              <a:rPr dirty="0" spc="35"/>
              <a:t> </a:t>
            </a:r>
            <a:r>
              <a:rPr dirty="0" spc="85"/>
              <a:t>of</a:t>
            </a:r>
            <a:r>
              <a:rPr dirty="0" spc="35"/>
              <a:t> </a:t>
            </a:r>
            <a:r>
              <a:rPr dirty="0" spc="135"/>
              <a:t>Presentation: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435624" y="1375622"/>
            <a:ext cx="4856480" cy="29362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494665" indent="-482600">
              <a:lnSpc>
                <a:spcPts val="2340"/>
              </a:lnSpc>
              <a:spcBef>
                <a:spcPts val="100"/>
              </a:spcBef>
              <a:buFont typeface=""/>
              <a:buChar char="❖"/>
              <a:tabLst>
                <a:tab pos="494665" algn="l"/>
                <a:tab pos="495300" algn="l"/>
              </a:tabLst>
            </a:pPr>
            <a:r>
              <a:rPr dirty="0" sz="2000" spc="-30">
                <a:solidFill>
                  <a:srgbClr val="FFFFFF"/>
                </a:solidFill>
                <a:latin typeface="Arial Unicode MS"/>
                <a:cs typeface="Arial Unicode MS"/>
              </a:rPr>
              <a:t>Random</a:t>
            </a:r>
            <a:r>
              <a:rPr dirty="0" sz="2000" spc="-6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2000" spc="-40">
                <a:solidFill>
                  <a:srgbClr val="FFFFFF"/>
                </a:solidFill>
                <a:latin typeface="Arial Unicode MS"/>
                <a:cs typeface="Arial Unicode MS"/>
              </a:rPr>
              <a:t>Facts</a:t>
            </a:r>
            <a:r>
              <a:rPr dirty="0" sz="2000" spc="-6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2000" spc="-30">
                <a:solidFill>
                  <a:srgbClr val="FFFFFF"/>
                </a:solidFill>
                <a:latin typeface="Arial Unicode MS"/>
                <a:cs typeface="Arial Unicode MS"/>
              </a:rPr>
              <a:t>and</a:t>
            </a:r>
            <a:r>
              <a:rPr dirty="0" sz="2000" spc="-6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2000" spc="-15">
                <a:solidFill>
                  <a:srgbClr val="FFFFFF"/>
                </a:solidFill>
                <a:latin typeface="Arial Unicode MS"/>
                <a:cs typeface="Arial Unicode MS"/>
              </a:rPr>
              <a:t>Deepwater</a:t>
            </a:r>
            <a:r>
              <a:rPr dirty="0" sz="2000" spc="-5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2000" spc="55">
                <a:solidFill>
                  <a:srgbClr val="FFFFFF"/>
                </a:solidFill>
                <a:latin typeface="Arial Unicode MS"/>
                <a:cs typeface="Arial Unicode MS"/>
              </a:rPr>
              <a:t>Horizon</a:t>
            </a:r>
            <a:endParaRPr sz="2000">
              <a:latin typeface="Arial Unicode MS"/>
              <a:cs typeface="Arial Unicode MS"/>
            </a:endParaRPr>
          </a:p>
          <a:p>
            <a:pPr marL="494665" indent="-482600">
              <a:lnSpc>
                <a:spcPts val="2280"/>
              </a:lnSpc>
              <a:buFont typeface=""/>
              <a:buChar char="❖"/>
              <a:tabLst>
                <a:tab pos="494665" algn="l"/>
                <a:tab pos="495300" algn="l"/>
              </a:tabLst>
            </a:pPr>
            <a:r>
              <a:rPr dirty="0" sz="2000" spc="65">
                <a:solidFill>
                  <a:srgbClr val="FFFFFF"/>
                </a:solidFill>
                <a:latin typeface="Arial Unicode MS"/>
                <a:cs typeface="Arial Unicode MS"/>
              </a:rPr>
              <a:t>How</a:t>
            </a:r>
            <a:r>
              <a:rPr dirty="0" sz="2000" spc="-7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2000" spc="95">
                <a:solidFill>
                  <a:srgbClr val="FFFFFF"/>
                </a:solidFill>
                <a:latin typeface="Arial Unicode MS"/>
                <a:cs typeface="Arial Unicode MS"/>
              </a:rPr>
              <a:t>oil</a:t>
            </a:r>
            <a:r>
              <a:rPr dirty="0" sz="2000" spc="-6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2000" spc="35">
                <a:solidFill>
                  <a:srgbClr val="FFFFFF"/>
                </a:solidFill>
                <a:latin typeface="Arial Unicode MS"/>
                <a:cs typeface="Arial Unicode MS"/>
              </a:rPr>
              <a:t>spills</a:t>
            </a:r>
            <a:r>
              <a:rPr dirty="0" sz="2000" spc="-6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2000" spc="20">
                <a:solidFill>
                  <a:srgbClr val="FFFFFF"/>
                </a:solidFill>
                <a:latin typeface="Arial Unicode MS"/>
                <a:cs typeface="Arial Unicode MS"/>
              </a:rPr>
              <a:t>aﬀect</a:t>
            </a:r>
            <a:r>
              <a:rPr dirty="0" sz="2000" spc="-6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2000" spc="15">
                <a:solidFill>
                  <a:srgbClr val="FFFFFF"/>
                </a:solidFill>
                <a:latin typeface="Arial Unicode MS"/>
                <a:cs typeface="Arial Unicode MS"/>
              </a:rPr>
              <a:t>the</a:t>
            </a:r>
            <a:r>
              <a:rPr dirty="0" sz="2000" spc="-6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2000" spc="10">
                <a:solidFill>
                  <a:srgbClr val="FFFFFF"/>
                </a:solidFill>
                <a:latin typeface="Arial Unicode MS"/>
                <a:cs typeface="Arial Unicode MS"/>
              </a:rPr>
              <a:t>environment?</a:t>
            </a:r>
            <a:endParaRPr sz="2000">
              <a:latin typeface="Arial Unicode MS"/>
              <a:cs typeface="Arial Unicode MS"/>
            </a:endParaRPr>
          </a:p>
          <a:p>
            <a:pPr marL="494665" indent="-482600">
              <a:lnSpc>
                <a:spcPts val="2280"/>
              </a:lnSpc>
              <a:buFont typeface=""/>
              <a:buChar char="❖"/>
              <a:tabLst>
                <a:tab pos="494665" algn="l"/>
                <a:tab pos="495300" algn="l"/>
              </a:tabLst>
            </a:pPr>
            <a:r>
              <a:rPr dirty="0" sz="2000">
                <a:solidFill>
                  <a:srgbClr val="FFFFFF"/>
                </a:solidFill>
                <a:latin typeface="Arial Unicode MS"/>
                <a:cs typeface="Arial Unicode MS"/>
              </a:rPr>
              <a:t>Tanker</a:t>
            </a:r>
            <a:r>
              <a:rPr dirty="0" sz="2000" spc="-9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2000" spc="10">
                <a:solidFill>
                  <a:srgbClr val="FFFFFF"/>
                </a:solidFill>
                <a:latin typeface="Arial Unicode MS"/>
                <a:cs typeface="Arial Unicode MS"/>
              </a:rPr>
              <a:t>Beneﬁts</a:t>
            </a:r>
            <a:endParaRPr sz="2000">
              <a:latin typeface="Arial Unicode MS"/>
              <a:cs typeface="Arial Unicode MS"/>
            </a:endParaRPr>
          </a:p>
          <a:p>
            <a:pPr marL="494665" indent="-482600">
              <a:lnSpc>
                <a:spcPts val="2280"/>
              </a:lnSpc>
              <a:buFont typeface=""/>
              <a:buChar char="❖"/>
              <a:tabLst>
                <a:tab pos="494665" algn="l"/>
                <a:tab pos="495300" algn="l"/>
              </a:tabLst>
            </a:pPr>
            <a:r>
              <a:rPr dirty="0" sz="2000" spc="20">
                <a:solidFill>
                  <a:srgbClr val="FFFFFF"/>
                </a:solidFill>
                <a:latin typeface="Arial Unicode MS"/>
                <a:cs typeface="Arial Unicode MS"/>
              </a:rPr>
              <a:t>Graphical</a:t>
            </a:r>
            <a:r>
              <a:rPr dirty="0" sz="2000" spc="-7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2000" spc="-5">
                <a:solidFill>
                  <a:srgbClr val="FFFFFF"/>
                </a:solidFill>
                <a:latin typeface="Arial Unicode MS"/>
                <a:cs typeface="Arial Unicode MS"/>
              </a:rPr>
              <a:t>Data</a:t>
            </a:r>
            <a:r>
              <a:rPr dirty="0" sz="2000" spc="-6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2000" spc="-5">
                <a:solidFill>
                  <a:srgbClr val="FFFFFF"/>
                </a:solidFill>
                <a:latin typeface="Arial Unicode MS"/>
                <a:cs typeface="Arial Unicode MS"/>
              </a:rPr>
              <a:t>about</a:t>
            </a:r>
            <a:r>
              <a:rPr dirty="0" sz="2000" spc="-6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2000" spc="-20">
                <a:solidFill>
                  <a:srgbClr val="FFFFFF"/>
                </a:solidFill>
                <a:latin typeface="Arial Unicode MS"/>
                <a:cs typeface="Arial Unicode MS"/>
              </a:rPr>
              <a:t>Tankers</a:t>
            </a:r>
            <a:endParaRPr sz="2000">
              <a:latin typeface="Arial Unicode MS"/>
              <a:cs typeface="Arial Unicode MS"/>
            </a:endParaRPr>
          </a:p>
          <a:p>
            <a:pPr marL="494665" indent="-482600">
              <a:lnSpc>
                <a:spcPts val="2280"/>
              </a:lnSpc>
              <a:buFont typeface=""/>
              <a:buChar char="❖"/>
              <a:tabLst>
                <a:tab pos="494665" algn="l"/>
                <a:tab pos="495300" algn="l"/>
              </a:tabLst>
            </a:pPr>
            <a:r>
              <a:rPr dirty="0" sz="2000" spc="55">
                <a:solidFill>
                  <a:srgbClr val="FFFFFF"/>
                </a:solidFill>
                <a:latin typeface="Arial Unicode MS"/>
                <a:cs typeface="Arial Unicode MS"/>
              </a:rPr>
              <a:t>History</a:t>
            </a:r>
            <a:r>
              <a:rPr dirty="0" sz="2000" spc="-7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2000" spc="45">
                <a:solidFill>
                  <a:srgbClr val="FFFFFF"/>
                </a:solidFill>
                <a:latin typeface="Arial Unicode MS"/>
                <a:cs typeface="Arial Unicode MS"/>
              </a:rPr>
              <a:t>of</a:t>
            </a:r>
            <a:r>
              <a:rPr dirty="0" sz="2000" spc="-7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2000" spc="125">
                <a:solidFill>
                  <a:srgbClr val="FFFFFF"/>
                </a:solidFill>
                <a:latin typeface="Arial Unicode MS"/>
                <a:cs typeface="Arial Unicode MS"/>
              </a:rPr>
              <a:t>Oil</a:t>
            </a:r>
            <a:r>
              <a:rPr dirty="0" sz="2000" spc="-7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2000" spc="10">
                <a:solidFill>
                  <a:srgbClr val="FFFFFF"/>
                </a:solidFill>
                <a:latin typeface="Arial Unicode MS"/>
                <a:cs typeface="Arial Unicode MS"/>
              </a:rPr>
              <a:t>Pipelines</a:t>
            </a:r>
            <a:endParaRPr sz="2000">
              <a:latin typeface="Arial Unicode MS"/>
              <a:cs typeface="Arial Unicode MS"/>
            </a:endParaRPr>
          </a:p>
          <a:p>
            <a:pPr marL="494665" indent="-482600">
              <a:lnSpc>
                <a:spcPts val="2280"/>
              </a:lnSpc>
              <a:buFont typeface=""/>
              <a:buChar char="❖"/>
              <a:tabLst>
                <a:tab pos="494665" algn="l"/>
                <a:tab pos="495300" algn="l"/>
              </a:tabLst>
            </a:pPr>
            <a:r>
              <a:rPr dirty="0" sz="2000" spc="30">
                <a:solidFill>
                  <a:srgbClr val="FFFFFF"/>
                </a:solidFill>
                <a:latin typeface="Arial Unicode MS"/>
                <a:cs typeface="Arial Unicode MS"/>
              </a:rPr>
              <a:t>Solution</a:t>
            </a:r>
            <a:r>
              <a:rPr dirty="0" sz="2000" spc="-7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2000" spc="60">
                <a:solidFill>
                  <a:srgbClr val="FFFFFF"/>
                </a:solidFill>
                <a:latin typeface="Arial Unicode MS"/>
                <a:cs typeface="Arial Unicode MS"/>
              </a:rPr>
              <a:t>to</a:t>
            </a:r>
            <a:r>
              <a:rPr dirty="0" sz="2000" spc="-6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2000" spc="15">
                <a:solidFill>
                  <a:srgbClr val="FFFFFF"/>
                </a:solidFill>
                <a:latin typeface="Arial Unicode MS"/>
                <a:cs typeface="Arial Unicode MS"/>
              </a:rPr>
              <a:t>the</a:t>
            </a:r>
            <a:r>
              <a:rPr dirty="0" sz="2000" spc="-7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2000" spc="10">
                <a:solidFill>
                  <a:srgbClr val="FFFFFF"/>
                </a:solidFill>
                <a:latin typeface="Arial Unicode MS"/>
                <a:cs typeface="Arial Unicode MS"/>
              </a:rPr>
              <a:t>problem:</a:t>
            </a:r>
            <a:r>
              <a:rPr dirty="0" sz="2000" spc="-6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2000" spc="10">
                <a:solidFill>
                  <a:srgbClr val="FFFFFF"/>
                </a:solidFill>
                <a:latin typeface="Arial Unicode MS"/>
                <a:cs typeface="Arial Unicode MS"/>
              </a:rPr>
              <a:t>Pipelines</a:t>
            </a:r>
            <a:endParaRPr sz="2000">
              <a:latin typeface="Arial Unicode MS"/>
              <a:cs typeface="Arial Unicode MS"/>
            </a:endParaRPr>
          </a:p>
          <a:p>
            <a:pPr marL="494665" indent="-482600">
              <a:lnSpc>
                <a:spcPts val="2280"/>
              </a:lnSpc>
              <a:buFont typeface=""/>
              <a:buChar char="❖"/>
              <a:tabLst>
                <a:tab pos="494665" algn="l"/>
                <a:tab pos="495300" algn="l"/>
              </a:tabLst>
            </a:pPr>
            <a:r>
              <a:rPr dirty="0" sz="2000" spc="-35">
                <a:solidFill>
                  <a:srgbClr val="FFFFFF"/>
                </a:solidFill>
                <a:latin typeface="Arial Unicode MS"/>
                <a:cs typeface="Arial Unicode MS"/>
              </a:rPr>
              <a:t>Advantages</a:t>
            </a:r>
            <a:endParaRPr sz="2000">
              <a:latin typeface="Arial Unicode MS"/>
              <a:cs typeface="Arial Unicode MS"/>
            </a:endParaRPr>
          </a:p>
          <a:p>
            <a:pPr marL="494665" indent="-482600">
              <a:lnSpc>
                <a:spcPts val="2280"/>
              </a:lnSpc>
              <a:buFont typeface=""/>
              <a:buChar char="❖"/>
              <a:tabLst>
                <a:tab pos="494665" algn="l"/>
                <a:tab pos="495300" algn="l"/>
              </a:tabLst>
            </a:pPr>
            <a:r>
              <a:rPr dirty="0" sz="2000" spc="20">
                <a:solidFill>
                  <a:srgbClr val="FFFFFF"/>
                </a:solidFill>
                <a:latin typeface="Arial Unicode MS"/>
                <a:cs typeface="Arial Unicode MS"/>
              </a:rPr>
              <a:t>Graphical</a:t>
            </a:r>
            <a:r>
              <a:rPr dirty="0" sz="2000" spc="-6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2000" spc="-5">
                <a:solidFill>
                  <a:srgbClr val="FFFFFF"/>
                </a:solidFill>
                <a:latin typeface="Arial Unicode MS"/>
                <a:cs typeface="Arial Unicode MS"/>
              </a:rPr>
              <a:t>Data</a:t>
            </a:r>
            <a:r>
              <a:rPr dirty="0" sz="2000" spc="-6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2000" spc="-5">
                <a:solidFill>
                  <a:srgbClr val="FFFFFF"/>
                </a:solidFill>
                <a:latin typeface="Arial Unicode MS"/>
                <a:cs typeface="Arial Unicode MS"/>
              </a:rPr>
              <a:t>about</a:t>
            </a:r>
            <a:r>
              <a:rPr dirty="0" sz="2000" spc="-6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2000" spc="125">
                <a:solidFill>
                  <a:srgbClr val="FFFFFF"/>
                </a:solidFill>
                <a:latin typeface="Arial Unicode MS"/>
                <a:cs typeface="Arial Unicode MS"/>
              </a:rPr>
              <a:t>Oil</a:t>
            </a:r>
            <a:r>
              <a:rPr dirty="0" sz="2000" spc="-6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2000" spc="-20">
                <a:solidFill>
                  <a:srgbClr val="FFFFFF"/>
                </a:solidFill>
                <a:latin typeface="Arial Unicode MS"/>
                <a:cs typeface="Arial Unicode MS"/>
              </a:rPr>
              <a:t>Tankers</a:t>
            </a:r>
            <a:endParaRPr sz="2000">
              <a:latin typeface="Arial Unicode MS"/>
              <a:cs typeface="Arial Unicode MS"/>
            </a:endParaRPr>
          </a:p>
          <a:p>
            <a:pPr marL="494665" indent="-482600">
              <a:lnSpc>
                <a:spcPts val="2280"/>
              </a:lnSpc>
              <a:buFont typeface=""/>
              <a:buChar char="❖"/>
              <a:tabLst>
                <a:tab pos="494665" algn="l"/>
                <a:tab pos="495300" algn="l"/>
              </a:tabLst>
            </a:pPr>
            <a:r>
              <a:rPr dirty="0" sz="2000" spc="-35">
                <a:solidFill>
                  <a:srgbClr val="FFFFFF"/>
                </a:solidFill>
                <a:latin typeface="Arial Unicode MS"/>
                <a:cs typeface="Arial Unicode MS"/>
              </a:rPr>
              <a:t>Disadvantages</a:t>
            </a:r>
            <a:endParaRPr sz="2000">
              <a:latin typeface="Arial Unicode MS"/>
              <a:cs typeface="Arial Unicode MS"/>
            </a:endParaRPr>
          </a:p>
          <a:p>
            <a:pPr marL="494665" indent="-482600">
              <a:lnSpc>
                <a:spcPts val="2340"/>
              </a:lnSpc>
              <a:buFont typeface=""/>
              <a:buChar char="❖"/>
              <a:tabLst>
                <a:tab pos="494665" algn="l"/>
                <a:tab pos="495300" algn="l"/>
              </a:tabLst>
            </a:pPr>
            <a:r>
              <a:rPr dirty="0" sz="2000" spc="20">
                <a:solidFill>
                  <a:srgbClr val="FFFFFF"/>
                </a:solidFill>
                <a:latin typeface="Arial Unicode MS"/>
                <a:cs typeface="Arial Unicode MS"/>
              </a:rPr>
              <a:t>Conclusion</a:t>
            </a:r>
            <a:endParaRPr sz="2000">
              <a:latin typeface="Arial Unicode MS"/>
              <a:cs typeface="Arial Unicode MS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5025776" y="1003977"/>
            <a:ext cx="3730625" cy="4048125"/>
            <a:chOff x="5025776" y="1003977"/>
            <a:chExt cx="3730625" cy="4048125"/>
          </a:xfrm>
        </p:grpSpPr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025776" y="3050410"/>
              <a:ext cx="2616527" cy="2001129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924099" y="1003977"/>
              <a:ext cx="2832002" cy="2145319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92562" y="1259929"/>
            <a:ext cx="424815" cy="19050"/>
          </a:xfrm>
          <a:custGeom>
            <a:avLst/>
            <a:gdLst/>
            <a:ahLst/>
            <a:cxnLst/>
            <a:rect l="l" t="t" r="r" b="b"/>
            <a:pathLst>
              <a:path w="424815" h="19050">
                <a:moveTo>
                  <a:pt x="0" y="19049"/>
                </a:moveTo>
                <a:lnTo>
                  <a:pt x="424799" y="19049"/>
                </a:lnTo>
              </a:path>
              <a:path w="424815" h="19050">
                <a:moveTo>
                  <a:pt x="0" y="0"/>
                </a:moveTo>
                <a:lnTo>
                  <a:pt x="424799" y="0"/>
                </a:lnTo>
              </a:path>
            </a:pathLst>
          </a:custGeom>
          <a:ln w="3175">
            <a:solidFill>
              <a:srgbClr val="039BE4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202693" y="377059"/>
            <a:ext cx="6739255" cy="48260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pc="204"/>
              <a:t>Random</a:t>
            </a:r>
            <a:r>
              <a:rPr dirty="0" spc="55"/>
              <a:t> </a:t>
            </a:r>
            <a:r>
              <a:rPr dirty="0" spc="210"/>
              <a:t>Fact</a:t>
            </a:r>
            <a:r>
              <a:rPr dirty="0" spc="60"/>
              <a:t> </a:t>
            </a:r>
            <a:r>
              <a:rPr dirty="0" spc="145"/>
              <a:t>and</a:t>
            </a:r>
            <a:r>
              <a:rPr dirty="0" spc="60"/>
              <a:t> </a:t>
            </a:r>
            <a:r>
              <a:rPr dirty="0" spc="105"/>
              <a:t>Deepwater</a:t>
            </a:r>
            <a:r>
              <a:rPr dirty="0" spc="60"/>
              <a:t> </a:t>
            </a:r>
            <a:r>
              <a:rPr dirty="0" spc="204"/>
              <a:t>Horizon:</a:t>
            </a:r>
          </a:p>
        </p:txBody>
      </p:sp>
      <p:sp>
        <p:nvSpPr>
          <p:cNvPr id="4" name="object 4"/>
          <p:cNvSpPr/>
          <p:nvPr/>
        </p:nvSpPr>
        <p:spPr>
          <a:xfrm>
            <a:off x="930821" y="1491995"/>
            <a:ext cx="7305040" cy="426720"/>
          </a:xfrm>
          <a:custGeom>
            <a:avLst/>
            <a:gdLst/>
            <a:ahLst/>
            <a:cxnLst/>
            <a:rect l="l" t="t" r="r" b="b"/>
            <a:pathLst>
              <a:path w="7305040" h="426719">
                <a:moveTo>
                  <a:pt x="7304557" y="0"/>
                </a:moveTo>
                <a:lnTo>
                  <a:pt x="0" y="0"/>
                </a:lnTo>
                <a:lnTo>
                  <a:pt x="0" y="213360"/>
                </a:lnTo>
                <a:lnTo>
                  <a:pt x="0" y="426720"/>
                </a:lnTo>
                <a:lnTo>
                  <a:pt x="557618" y="426720"/>
                </a:lnTo>
                <a:lnTo>
                  <a:pt x="557618" y="213360"/>
                </a:lnTo>
                <a:lnTo>
                  <a:pt x="7304557" y="213360"/>
                </a:lnTo>
                <a:lnTo>
                  <a:pt x="7304557" y="0"/>
                </a:lnTo>
                <a:close/>
              </a:path>
            </a:pathLst>
          </a:custGeom>
          <a:solidFill>
            <a:srgbClr val="00517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521246" y="2526791"/>
            <a:ext cx="8136255" cy="640080"/>
          </a:xfrm>
          <a:custGeom>
            <a:avLst/>
            <a:gdLst/>
            <a:ahLst/>
            <a:cxnLst/>
            <a:rect l="l" t="t" r="r" b="b"/>
            <a:pathLst>
              <a:path w="8136255" h="640080">
                <a:moveTo>
                  <a:pt x="8135645" y="213360"/>
                </a:moveTo>
                <a:lnTo>
                  <a:pt x="8101165" y="213360"/>
                </a:lnTo>
                <a:lnTo>
                  <a:pt x="8101165" y="0"/>
                </a:lnTo>
                <a:lnTo>
                  <a:pt x="0" y="0"/>
                </a:lnTo>
                <a:lnTo>
                  <a:pt x="0" y="213360"/>
                </a:lnTo>
                <a:lnTo>
                  <a:pt x="409575" y="213360"/>
                </a:lnTo>
                <a:lnTo>
                  <a:pt x="409575" y="426720"/>
                </a:lnTo>
                <a:lnTo>
                  <a:pt x="409575" y="640080"/>
                </a:lnTo>
                <a:lnTo>
                  <a:pt x="6831317" y="640080"/>
                </a:lnTo>
                <a:lnTo>
                  <a:pt x="6831317" y="426720"/>
                </a:lnTo>
                <a:lnTo>
                  <a:pt x="8135645" y="426720"/>
                </a:lnTo>
                <a:lnTo>
                  <a:pt x="8135645" y="213360"/>
                </a:lnTo>
                <a:close/>
              </a:path>
            </a:pathLst>
          </a:custGeom>
          <a:solidFill>
            <a:srgbClr val="00517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 txBox="1"/>
          <p:nvPr/>
        </p:nvSpPr>
        <p:spPr>
          <a:xfrm>
            <a:off x="508550" y="1258812"/>
            <a:ext cx="8166100" cy="191388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422275" marR="220979" indent="-409575">
              <a:lnSpc>
                <a:spcPct val="100000"/>
              </a:lnSpc>
              <a:spcBef>
                <a:spcPts val="100"/>
              </a:spcBef>
              <a:buFont typeface=""/>
              <a:buChar char="❖"/>
              <a:tabLst>
                <a:tab pos="421640" algn="l"/>
                <a:tab pos="422275" algn="l"/>
              </a:tabLst>
            </a:pPr>
            <a:r>
              <a:rPr dirty="0" sz="1400" spc="-15">
                <a:solidFill>
                  <a:srgbClr val="FFFFFF"/>
                </a:solidFill>
                <a:latin typeface="Arial Unicode MS"/>
                <a:cs typeface="Arial Unicode MS"/>
              </a:rPr>
              <a:t>Tankers</a:t>
            </a:r>
            <a:r>
              <a:rPr dirty="0" sz="140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-20">
                <a:solidFill>
                  <a:srgbClr val="FFFFFF"/>
                </a:solidFill>
                <a:latin typeface="Arial Unicode MS"/>
                <a:cs typeface="Arial Unicode MS"/>
              </a:rPr>
              <a:t>and</a:t>
            </a:r>
            <a:r>
              <a:rPr dirty="0" sz="140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-40">
                <a:solidFill>
                  <a:srgbClr val="FFFFFF"/>
                </a:solidFill>
                <a:latin typeface="Arial Unicode MS"/>
                <a:cs typeface="Arial Unicode MS"/>
              </a:rPr>
              <a:t>barges</a:t>
            </a:r>
            <a:r>
              <a:rPr dirty="0" sz="1400" spc="-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-50">
                <a:solidFill>
                  <a:srgbClr val="FFFFFF"/>
                </a:solidFill>
                <a:latin typeface="Arial Unicode MS"/>
                <a:cs typeface="Arial Unicode MS"/>
              </a:rPr>
              <a:t>have</a:t>
            </a:r>
            <a:r>
              <a:rPr dirty="0" sz="140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50">
                <a:solidFill>
                  <a:srgbClr val="FFFFFF"/>
                </a:solidFill>
                <a:latin typeface="Arial Unicode MS"/>
                <a:cs typeface="Arial Unicode MS"/>
              </a:rPr>
              <a:t>spilt</a:t>
            </a:r>
            <a:r>
              <a:rPr dirty="0" sz="1400" spc="-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>
                <a:solidFill>
                  <a:srgbClr val="FFFFFF"/>
                </a:solidFill>
                <a:latin typeface="Arial Unicode MS"/>
                <a:cs typeface="Arial Unicode MS"/>
              </a:rPr>
              <a:t>nearly</a:t>
            </a:r>
            <a:r>
              <a:rPr dirty="0" sz="140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5">
                <a:solidFill>
                  <a:srgbClr val="FFFFFF"/>
                </a:solidFill>
                <a:latin typeface="Arial Unicode MS"/>
                <a:cs typeface="Arial Unicode MS"/>
              </a:rPr>
              <a:t>six</a:t>
            </a:r>
            <a:r>
              <a:rPr dirty="0" sz="1400" spc="-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70">
                <a:solidFill>
                  <a:srgbClr val="FFFFFF"/>
                </a:solidFill>
                <a:latin typeface="Arial Unicode MS"/>
                <a:cs typeface="Arial Unicode MS"/>
              </a:rPr>
              <a:t>million</a:t>
            </a:r>
            <a:r>
              <a:rPr dirty="0" sz="140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-10">
                <a:solidFill>
                  <a:srgbClr val="FFFFFF"/>
                </a:solidFill>
                <a:latin typeface="Arial Unicode MS"/>
                <a:cs typeface="Arial Unicode MS"/>
              </a:rPr>
              <a:t>tonnes</a:t>
            </a:r>
            <a:r>
              <a:rPr dirty="0" sz="1400" spc="-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30">
                <a:solidFill>
                  <a:srgbClr val="FFFFFF"/>
                </a:solidFill>
                <a:latin typeface="Arial Unicode MS"/>
                <a:cs typeface="Arial Unicode MS"/>
              </a:rPr>
              <a:t>of</a:t>
            </a:r>
            <a:r>
              <a:rPr dirty="0" sz="140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65">
                <a:solidFill>
                  <a:srgbClr val="FFFFFF"/>
                </a:solidFill>
                <a:latin typeface="Arial Unicode MS"/>
                <a:cs typeface="Arial Unicode MS"/>
              </a:rPr>
              <a:t>oil</a:t>
            </a:r>
            <a:r>
              <a:rPr dirty="0" sz="1400" spc="-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60">
                <a:solidFill>
                  <a:srgbClr val="FFFFFF"/>
                </a:solidFill>
                <a:latin typeface="Arial Unicode MS"/>
                <a:cs typeface="Arial Unicode MS"/>
              </a:rPr>
              <a:t>into</a:t>
            </a:r>
            <a:r>
              <a:rPr dirty="0" sz="140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10">
                <a:solidFill>
                  <a:srgbClr val="FFFFFF"/>
                </a:solidFill>
                <a:latin typeface="Arial Unicode MS"/>
                <a:cs typeface="Arial Unicode MS"/>
              </a:rPr>
              <a:t>the</a:t>
            </a:r>
            <a:r>
              <a:rPr dirty="0" sz="1400" spc="-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10">
                <a:solidFill>
                  <a:srgbClr val="FFFFFF"/>
                </a:solidFill>
                <a:latin typeface="Arial Unicode MS"/>
                <a:cs typeface="Arial Unicode MS"/>
              </a:rPr>
              <a:t>marine</a:t>
            </a:r>
            <a:r>
              <a:rPr dirty="0" sz="140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15">
                <a:solidFill>
                  <a:srgbClr val="FFFFFF"/>
                </a:solidFill>
                <a:latin typeface="Arial Unicode MS"/>
                <a:cs typeface="Arial Unicode MS"/>
              </a:rPr>
              <a:t>environment</a:t>
            </a:r>
            <a:r>
              <a:rPr dirty="0" sz="1400" spc="-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-15">
                <a:solidFill>
                  <a:srgbClr val="FFFFFF"/>
                </a:solidFill>
                <a:latin typeface="Arial Unicode MS"/>
                <a:cs typeface="Arial Unicode MS"/>
              </a:rPr>
              <a:t>since </a:t>
            </a:r>
            <a:r>
              <a:rPr dirty="0" sz="1400" spc="-37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-75">
                <a:solidFill>
                  <a:srgbClr val="FFFFFF"/>
                </a:solidFill>
                <a:latin typeface="Arial Unicode MS"/>
                <a:cs typeface="Arial Unicode MS"/>
              </a:rPr>
              <a:t>1970, </a:t>
            </a:r>
            <a:r>
              <a:rPr dirty="0" sz="1400" spc="75">
                <a:solidFill>
                  <a:srgbClr val="FFFFFF"/>
                </a:solidFill>
                <a:latin typeface="Arial Unicode MS"/>
                <a:cs typeface="Arial Unicode MS"/>
              </a:rPr>
              <a:t>with </a:t>
            </a:r>
            <a:r>
              <a:rPr dirty="0" sz="1400" spc="-10">
                <a:solidFill>
                  <a:srgbClr val="FFFFFF"/>
                </a:solidFill>
                <a:latin typeface="Arial Unicode MS"/>
                <a:cs typeface="Arial Unicode MS"/>
              </a:rPr>
              <a:t>large </a:t>
            </a:r>
            <a:r>
              <a:rPr dirty="0" sz="1400" spc="25">
                <a:solidFill>
                  <a:srgbClr val="FFFFFF"/>
                </a:solidFill>
                <a:latin typeface="Arial Unicode MS"/>
                <a:cs typeface="Arial Unicode MS"/>
              </a:rPr>
              <a:t>spills </a:t>
            </a:r>
            <a:r>
              <a:rPr dirty="0" sz="1400" spc="-25">
                <a:solidFill>
                  <a:srgbClr val="FFFFFF"/>
                </a:solidFill>
                <a:latin typeface="Arial Unicode MS"/>
                <a:cs typeface="Arial Unicode MS"/>
              </a:rPr>
              <a:t>(greater </a:t>
            </a:r>
            <a:r>
              <a:rPr dirty="0" sz="1400" spc="15">
                <a:solidFill>
                  <a:srgbClr val="FFFFFF"/>
                </a:solidFill>
                <a:latin typeface="Arial Unicode MS"/>
                <a:cs typeface="Arial Unicode MS"/>
              </a:rPr>
              <a:t>than </a:t>
            </a:r>
            <a:r>
              <a:rPr dirty="0" sz="1400" spc="-80">
                <a:solidFill>
                  <a:srgbClr val="FFFFFF"/>
                </a:solidFill>
                <a:latin typeface="Arial Unicode MS"/>
                <a:cs typeface="Arial Unicode MS"/>
              </a:rPr>
              <a:t>700 </a:t>
            </a:r>
            <a:r>
              <a:rPr dirty="0" sz="1400" spc="-25">
                <a:solidFill>
                  <a:srgbClr val="FFFFFF"/>
                </a:solidFill>
                <a:latin typeface="Arial Unicode MS"/>
                <a:cs typeface="Arial Unicode MS"/>
              </a:rPr>
              <a:t>tonnes) </a:t>
            </a:r>
            <a:r>
              <a:rPr dirty="0" sz="1400" spc="-5">
                <a:solidFill>
                  <a:srgbClr val="FFFFFF"/>
                </a:solidFill>
                <a:latin typeface="Arial Unicode MS"/>
                <a:cs typeface="Arial Unicode MS"/>
              </a:rPr>
              <a:t>responsible </a:t>
            </a:r>
            <a:r>
              <a:rPr dirty="0" sz="1400" spc="50">
                <a:solidFill>
                  <a:srgbClr val="FFFFFF"/>
                </a:solidFill>
                <a:latin typeface="Arial Unicode MS"/>
                <a:cs typeface="Arial Unicode MS"/>
              </a:rPr>
              <a:t>for </a:t>
            </a:r>
            <a:r>
              <a:rPr dirty="0" sz="1400">
                <a:solidFill>
                  <a:srgbClr val="FFFFFF"/>
                </a:solidFill>
                <a:latin typeface="Arial Unicode MS"/>
                <a:cs typeface="Arial Unicode MS"/>
              </a:rPr>
              <a:t>most </a:t>
            </a:r>
            <a:r>
              <a:rPr dirty="0" sz="1400" spc="30">
                <a:solidFill>
                  <a:srgbClr val="FFFFFF"/>
                </a:solidFill>
                <a:latin typeface="Arial Unicode MS"/>
                <a:cs typeface="Arial Unicode MS"/>
              </a:rPr>
              <a:t>of </a:t>
            </a:r>
            <a:r>
              <a:rPr dirty="0" sz="1400" spc="10">
                <a:solidFill>
                  <a:srgbClr val="FFFFFF"/>
                </a:solidFill>
                <a:latin typeface="Arial Unicode MS"/>
                <a:cs typeface="Arial Unicode MS"/>
              </a:rPr>
              <a:t>the </a:t>
            </a:r>
            <a:r>
              <a:rPr dirty="0" sz="1400" spc="65">
                <a:solidFill>
                  <a:srgbClr val="FFFFFF"/>
                </a:solidFill>
                <a:latin typeface="Arial Unicode MS"/>
                <a:cs typeface="Arial Unicode MS"/>
              </a:rPr>
              <a:t>oil </a:t>
            </a:r>
            <a:r>
              <a:rPr dirty="0" sz="1400" spc="50">
                <a:solidFill>
                  <a:srgbClr val="FFFFFF"/>
                </a:solidFill>
                <a:latin typeface="Arial Unicode MS"/>
                <a:cs typeface="Arial Unicode MS"/>
              </a:rPr>
              <a:t>spilt </a:t>
            </a:r>
            <a:r>
              <a:rPr dirty="0" sz="1400" spc="60">
                <a:solidFill>
                  <a:srgbClr val="FFFFFF"/>
                </a:solidFill>
                <a:latin typeface="Arial Unicode MS"/>
                <a:cs typeface="Arial Unicode MS"/>
              </a:rPr>
              <a:t>into </a:t>
            </a:r>
            <a:r>
              <a:rPr dirty="0" sz="1400" spc="5">
                <a:solidFill>
                  <a:srgbClr val="FFFFFF"/>
                </a:solidFill>
                <a:latin typeface="Arial Unicode MS"/>
                <a:cs typeface="Arial Unicode MS"/>
              </a:rPr>
              <a:t>water </a:t>
            </a:r>
            <a:r>
              <a:rPr dirty="0" sz="1400" spc="1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-20">
                <a:solidFill>
                  <a:srgbClr val="FFFFFF"/>
                </a:solidFill>
                <a:latin typeface="Arial Unicode MS"/>
                <a:cs typeface="Arial Unicode MS"/>
              </a:rPr>
              <a:t>bodies.</a:t>
            </a:r>
            <a:endParaRPr sz="1400">
              <a:latin typeface="Arial Unicode MS"/>
              <a:cs typeface="Arial Unicode MS"/>
            </a:endParaRPr>
          </a:p>
          <a:p>
            <a:pPr marL="422275" marR="415925" indent="-409575">
              <a:lnSpc>
                <a:spcPts val="1600"/>
              </a:lnSpc>
              <a:spcBef>
                <a:spcPts val="50"/>
              </a:spcBef>
              <a:buFont typeface=""/>
              <a:buChar char="❖"/>
              <a:tabLst>
                <a:tab pos="421640" algn="l"/>
                <a:tab pos="422275" algn="l"/>
              </a:tabLst>
            </a:pPr>
            <a:r>
              <a:rPr dirty="0" sz="1400" spc="-10">
                <a:solidFill>
                  <a:srgbClr val="FFFFFF"/>
                </a:solidFill>
                <a:latin typeface="Arial Unicode MS"/>
                <a:cs typeface="Arial Unicode MS"/>
              </a:rPr>
              <a:t>Deepwater</a:t>
            </a:r>
            <a:r>
              <a:rPr dirty="0" sz="140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40">
                <a:solidFill>
                  <a:srgbClr val="FFFFFF"/>
                </a:solidFill>
                <a:latin typeface="Arial Unicode MS"/>
                <a:cs typeface="Arial Unicode MS"/>
              </a:rPr>
              <a:t>Horizon</a:t>
            </a:r>
            <a:r>
              <a:rPr dirty="0" sz="1400" spc="-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-95">
                <a:solidFill>
                  <a:srgbClr val="FFFFFF"/>
                </a:solidFill>
                <a:latin typeface="Arial Unicode MS"/>
                <a:cs typeface="Arial Unicode MS"/>
              </a:rPr>
              <a:t>(2010)</a:t>
            </a:r>
            <a:r>
              <a:rPr dirty="0" sz="140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15">
                <a:solidFill>
                  <a:srgbClr val="FFFFFF"/>
                </a:solidFill>
                <a:latin typeface="Arial Unicode MS"/>
                <a:cs typeface="Arial Unicode MS"/>
              </a:rPr>
              <a:t>is</a:t>
            </a:r>
            <a:r>
              <a:rPr dirty="0" sz="1400" spc="-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10">
                <a:solidFill>
                  <a:srgbClr val="FFFFFF"/>
                </a:solidFill>
                <a:latin typeface="Arial Unicode MS"/>
                <a:cs typeface="Arial Unicode MS"/>
              </a:rPr>
              <a:t>the</a:t>
            </a:r>
            <a:r>
              <a:rPr dirty="0" sz="140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-10">
                <a:solidFill>
                  <a:srgbClr val="FFFFFF"/>
                </a:solidFill>
                <a:latin typeface="Arial Unicode MS"/>
                <a:cs typeface="Arial Unicode MS"/>
              </a:rPr>
              <a:t>largest</a:t>
            </a:r>
            <a:r>
              <a:rPr dirty="0" sz="1400" spc="-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65">
                <a:solidFill>
                  <a:srgbClr val="FFFFFF"/>
                </a:solidFill>
                <a:latin typeface="Arial Unicode MS"/>
                <a:cs typeface="Arial Unicode MS"/>
              </a:rPr>
              <a:t>oil</a:t>
            </a:r>
            <a:r>
              <a:rPr dirty="0" sz="1400" spc="-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45">
                <a:solidFill>
                  <a:srgbClr val="FFFFFF"/>
                </a:solidFill>
                <a:latin typeface="Arial Unicode MS"/>
                <a:cs typeface="Arial Unicode MS"/>
              </a:rPr>
              <a:t>spill</a:t>
            </a:r>
            <a:r>
              <a:rPr dirty="0" sz="140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75">
                <a:solidFill>
                  <a:srgbClr val="FFFFFF"/>
                </a:solidFill>
                <a:latin typeface="Arial Unicode MS"/>
                <a:cs typeface="Arial Unicode MS"/>
              </a:rPr>
              <a:t>with</a:t>
            </a:r>
            <a:r>
              <a:rPr dirty="0" sz="1400" spc="-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-80">
                <a:solidFill>
                  <a:srgbClr val="FFFFFF"/>
                </a:solidFill>
                <a:latin typeface="Arial Unicode MS"/>
                <a:cs typeface="Arial Unicode MS"/>
              </a:rPr>
              <a:t>134</a:t>
            </a:r>
            <a:r>
              <a:rPr dirty="0" sz="140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70">
                <a:solidFill>
                  <a:srgbClr val="FFFFFF"/>
                </a:solidFill>
                <a:latin typeface="Arial Unicode MS"/>
                <a:cs typeface="Arial Unicode MS"/>
              </a:rPr>
              <a:t>million</a:t>
            </a:r>
            <a:r>
              <a:rPr dirty="0" sz="1400" spc="-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-5">
                <a:solidFill>
                  <a:srgbClr val="FFFFFF"/>
                </a:solidFill>
                <a:latin typeface="Arial Unicode MS"/>
                <a:cs typeface="Arial Unicode MS"/>
              </a:rPr>
              <a:t>gallons</a:t>
            </a:r>
            <a:r>
              <a:rPr dirty="0" sz="1400" spc="-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30">
                <a:solidFill>
                  <a:srgbClr val="FFFFFF"/>
                </a:solidFill>
                <a:latin typeface="Arial Unicode MS"/>
                <a:cs typeface="Arial Unicode MS"/>
              </a:rPr>
              <a:t>of</a:t>
            </a:r>
            <a:r>
              <a:rPr dirty="0" sz="140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65">
                <a:solidFill>
                  <a:srgbClr val="FFFFFF"/>
                </a:solidFill>
                <a:latin typeface="Arial Unicode MS"/>
                <a:cs typeface="Arial Unicode MS"/>
              </a:rPr>
              <a:t>oil</a:t>
            </a:r>
            <a:r>
              <a:rPr dirty="0" sz="1400" spc="-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20">
                <a:solidFill>
                  <a:srgbClr val="FFFFFF"/>
                </a:solidFill>
                <a:latin typeface="Arial Unicode MS"/>
                <a:cs typeface="Arial Unicode MS"/>
              </a:rPr>
              <a:t>spilled</a:t>
            </a:r>
            <a:r>
              <a:rPr dirty="0" sz="140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60">
                <a:solidFill>
                  <a:srgbClr val="FFFFFF"/>
                </a:solidFill>
                <a:latin typeface="Arial Unicode MS"/>
                <a:cs typeface="Arial Unicode MS"/>
              </a:rPr>
              <a:t>into</a:t>
            </a:r>
            <a:r>
              <a:rPr dirty="0" sz="1400" spc="-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10">
                <a:solidFill>
                  <a:srgbClr val="FFFFFF"/>
                </a:solidFill>
                <a:latin typeface="Arial Unicode MS"/>
                <a:cs typeface="Arial Unicode MS"/>
              </a:rPr>
              <a:t>the </a:t>
            </a:r>
            <a:r>
              <a:rPr dirty="0" sz="1400" spc="-37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-45">
                <a:solidFill>
                  <a:srgbClr val="FFFFFF"/>
                </a:solidFill>
                <a:latin typeface="Arial Unicode MS"/>
                <a:cs typeface="Arial Unicode MS"/>
              </a:rPr>
              <a:t>ocean</a:t>
            </a:r>
            <a:endParaRPr sz="1400">
              <a:latin typeface="Arial Unicode MS"/>
              <a:cs typeface="Arial Unicode MS"/>
            </a:endParaRPr>
          </a:p>
          <a:p>
            <a:pPr marL="422275" indent="-409575">
              <a:lnSpc>
                <a:spcPts val="1545"/>
              </a:lnSpc>
              <a:buFont typeface=""/>
              <a:buChar char="❖"/>
              <a:tabLst>
                <a:tab pos="421640" algn="l"/>
                <a:tab pos="422275" algn="l"/>
              </a:tabLst>
            </a:pPr>
            <a:r>
              <a:rPr dirty="0" sz="1400" spc="-40">
                <a:solidFill>
                  <a:srgbClr val="FFFFFF"/>
                </a:solidFill>
                <a:latin typeface="Arial Unicode MS"/>
                <a:cs typeface="Arial Unicode MS"/>
              </a:rPr>
              <a:t>We </a:t>
            </a:r>
            <a:r>
              <a:rPr dirty="0" sz="1400" spc="60">
                <a:solidFill>
                  <a:srgbClr val="FFFFFF"/>
                </a:solidFill>
                <a:latin typeface="Arial Unicode MS"/>
                <a:cs typeface="Arial Unicode MS"/>
              </a:rPr>
              <a:t>still</a:t>
            </a:r>
            <a:r>
              <a:rPr dirty="0" sz="140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-10">
                <a:solidFill>
                  <a:srgbClr val="FFFFFF"/>
                </a:solidFill>
                <a:latin typeface="Arial Unicode MS"/>
                <a:cs typeface="Arial Unicode MS"/>
              </a:rPr>
              <a:t>haven’t</a:t>
            </a:r>
            <a:r>
              <a:rPr dirty="0" sz="140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-40">
                <a:solidFill>
                  <a:srgbClr val="FFFFFF"/>
                </a:solidFill>
                <a:latin typeface="Arial Unicode MS"/>
                <a:cs typeface="Arial Unicode MS"/>
              </a:rPr>
              <a:t>been </a:t>
            </a:r>
            <a:r>
              <a:rPr dirty="0" sz="1400" spc="-25">
                <a:solidFill>
                  <a:srgbClr val="FFFFFF"/>
                </a:solidFill>
                <a:latin typeface="Arial Unicode MS"/>
                <a:cs typeface="Arial Unicode MS"/>
              </a:rPr>
              <a:t>able</a:t>
            </a:r>
            <a:r>
              <a:rPr dirty="0" sz="140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40">
                <a:solidFill>
                  <a:srgbClr val="FFFFFF"/>
                </a:solidFill>
                <a:latin typeface="Arial Unicode MS"/>
                <a:cs typeface="Arial Unicode MS"/>
              </a:rPr>
              <a:t>to</a:t>
            </a:r>
            <a:r>
              <a:rPr dirty="0" sz="140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-10">
                <a:solidFill>
                  <a:srgbClr val="FFFFFF"/>
                </a:solidFill>
                <a:latin typeface="Arial Unicode MS"/>
                <a:cs typeface="Arial Unicode MS"/>
              </a:rPr>
              <a:t>get</a:t>
            </a:r>
            <a:r>
              <a:rPr dirty="0" sz="14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30">
                <a:solidFill>
                  <a:srgbClr val="FFFFFF"/>
                </a:solidFill>
                <a:latin typeface="Arial Unicode MS"/>
                <a:cs typeface="Arial Unicode MS"/>
              </a:rPr>
              <a:t>all</a:t>
            </a:r>
            <a:r>
              <a:rPr dirty="0" sz="140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30">
                <a:solidFill>
                  <a:srgbClr val="FFFFFF"/>
                </a:solidFill>
                <a:latin typeface="Arial Unicode MS"/>
                <a:cs typeface="Arial Unicode MS"/>
              </a:rPr>
              <a:t>of</a:t>
            </a:r>
            <a:r>
              <a:rPr dirty="0" sz="140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10">
                <a:solidFill>
                  <a:srgbClr val="FFFFFF"/>
                </a:solidFill>
                <a:latin typeface="Arial Unicode MS"/>
                <a:cs typeface="Arial Unicode MS"/>
              </a:rPr>
              <a:t>the</a:t>
            </a:r>
            <a:r>
              <a:rPr dirty="0" sz="14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65">
                <a:solidFill>
                  <a:srgbClr val="FFFFFF"/>
                </a:solidFill>
                <a:latin typeface="Arial Unicode MS"/>
                <a:cs typeface="Arial Unicode MS"/>
              </a:rPr>
              <a:t>oil</a:t>
            </a:r>
            <a:r>
              <a:rPr dirty="0" sz="140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30">
                <a:solidFill>
                  <a:srgbClr val="FFFFFF"/>
                </a:solidFill>
                <a:latin typeface="Arial Unicode MS"/>
                <a:cs typeface="Arial Unicode MS"/>
              </a:rPr>
              <a:t>out</a:t>
            </a:r>
            <a:r>
              <a:rPr dirty="0" sz="140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30">
                <a:solidFill>
                  <a:srgbClr val="FFFFFF"/>
                </a:solidFill>
                <a:latin typeface="Arial Unicode MS"/>
                <a:cs typeface="Arial Unicode MS"/>
              </a:rPr>
              <a:t>of</a:t>
            </a:r>
            <a:r>
              <a:rPr dirty="0" sz="14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10">
                <a:solidFill>
                  <a:srgbClr val="FFFFFF"/>
                </a:solidFill>
                <a:latin typeface="Arial Unicode MS"/>
                <a:cs typeface="Arial Unicode MS"/>
              </a:rPr>
              <a:t>the</a:t>
            </a:r>
            <a:r>
              <a:rPr dirty="0" sz="140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-45">
                <a:solidFill>
                  <a:srgbClr val="FFFFFF"/>
                </a:solidFill>
                <a:latin typeface="Arial Unicode MS"/>
                <a:cs typeface="Arial Unicode MS"/>
              </a:rPr>
              <a:t>ocean</a:t>
            </a:r>
            <a:r>
              <a:rPr dirty="0" sz="140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15">
                <a:solidFill>
                  <a:srgbClr val="FFFFFF"/>
                </a:solidFill>
                <a:latin typeface="Arial Unicode MS"/>
                <a:cs typeface="Arial Unicode MS"/>
              </a:rPr>
              <a:t>after</a:t>
            </a:r>
            <a:r>
              <a:rPr dirty="0" sz="14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35">
                <a:solidFill>
                  <a:srgbClr val="FFFFFF"/>
                </a:solidFill>
                <a:latin typeface="Arial Unicode MS"/>
                <a:cs typeface="Arial Unicode MS"/>
              </a:rPr>
              <a:t>that</a:t>
            </a:r>
            <a:r>
              <a:rPr dirty="0" sz="140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45">
                <a:solidFill>
                  <a:srgbClr val="FFFFFF"/>
                </a:solidFill>
                <a:latin typeface="Arial Unicode MS"/>
                <a:cs typeface="Arial Unicode MS"/>
              </a:rPr>
              <a:t>spill</a:t>
            </a:r>
            <a:endParaRPr sz="1400">
              <a:latin typeface="Arial Unicode MS"/>
              <a:cs typeface="Arial Unicode MS"/>
            </a:endParaRPr>
          </a:p>
          <a:p>
            <a:pPr algn="just" marL="422275" marR="5080" indent="-409575">
              <a:lnSpc>
                <a:spcPts val="1680"/>
              </a:lnSpc>
              <a:spcBef>
                <a:spcPts val="50"/>
              </a:spcBef>
              <a:buFont typeface=""/>
              <a:buChar char="❖"/>
              <a:tabLst>
                <a:tab pos="422275" algn="l"/>
              </a:tabLst>
            </a:pPr>
            <a:r>
              <a:rPr dirty="0" sz="1400" spc="35">
                <a:solidFill>
                  <a:srgbClr val="FFFFFF"/>
                </a:solidFill>
                <a:latin typeface="Arial Unicode MS"/>
                <a:cs typeface="Arial Unicode MS"/>
              </a:rPr>
              <a:t>This</a:t>
            </a:r>
            <a:r>
              <a:rPr dirty="0" sz="140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45">
                <a:solidFill>
                  <a:srgbClr val="FFFFFF"/>
                </a:solidFill>
                <a:latin typeface="Arial Unicode MS"/>
                <a:cs typeface="Arial Unicode MS"/>
              </a:rPr>
              <a:t>spill</a:t>
            </a:r>
            <a:r>
              <a:rPr dirty="0" sz="140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40">
                <a:solidFill>
                  <a:srgbClr val="FFFFFF"/>
                </a:solidFill>
                <a:latin typeface="Arial Unicode MS"/>
                <a:cs typeface="Arial Unicode MS"/>
              </a:rPr>
              <a:t>likely</a:t>
            </a:r>
            <a:r>
              <a:rPr dirty="0" sz="1400" spc="-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-10">
                <a:solidFill>
                  <a:srgbClr val="FFFFFF"/>
                </a:solidFill>
                <a:latin typeface="Arial Unicode MS"/>
                <a:cs typeface="Arial Unicode MS"/>
              </a:rPr>
              <a:t>harmed</a:t>
            </a:r>
            <a:r>
              <a:rPr dirty="0" sz="140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30">
                <a:solidFill>
                  <a:srgbClr val="FFFFFF"/>
                </a:solidFill>
                <a:latin typeface="Arial Unicode MS"/>
                <a:cs typeface="Arial Unicode MS"/>
              </a:rPr>
              <a:t>or</a:t>
            </a:r>
            <a:r>
              <a:rPr dirty="0" sz="1400" spc="-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45">
                <a:solidFill>
                  <a:srgbClr val="FFFFFF"/>
                </a:solidFill>
                <a:latin typeface="Arial Unicode MS"/>
                <a:cs typeface="Arial Unicode MS"/>
              </a:rPr>
              <a:t>killed</a:t>
            </a:r>
            <a:r>
              <a:rPr dirty="0" sz="140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-5">
                <a:solidFill>
                  <a:srgbClr val="FFFFFF"/>
                </a:solidFill>
                <a:latin typeface="Arial Unicode MS"/>
                <a:cs typeface="Arial Unicode MS"/>
              </a:rPr>
              <a:t>about</a:t>
            </a:r>
            <a:r>
              <a:rPr dirty="0" sz="140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-75">
                <a:solidFill>
                  <a:srgbClr val="FFFFFF"/>
                </a:solidFill>
                <a:latin typeface="Arial Unicode MS"/>
                <a:cs typeface="Arial Unicode MS"/>
              </a:rPr>
              <a:t>82,000</a:t>
            </a:r>
            <a:r>
              <a:rPr dirty="0" sz="1400" spc="-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25">
                <a:solidFill>
                  <a:srgbClr val="FFFFFF"/>
                </a:solidFill>
                <a:latin typeface="Arial Unicode MS"/>
                <a:cs typeface="Arial Unicode MS"/>
              </a:rPr>
              <a:t>birds</a:t>
            </a:r>
            <a:r>
              <a:rPr dirty="0" sz="140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30">
                <a:solidFill>
                  <a:srgbClr val="FFFFFF"/>
                </a:solidFill>
                <a:latin typeface="Arial Unicode MS"/>
                <a:cs typeface="Arial Unicode MS"/>
              </a:rPr>
              <a:t>of</a:t>
            </a:r>
            <a:r>
              <a:rPr dirty="0" sz="1400" spc="-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-80">
                <a:solidFill>
                  <a:srgbClr val="FFFFFF"/>
                </a:solidFill>
                <a:latin typeface="Arial Unicode MS"/>
                <a:cs typeface="Arial Unicode MS"/>
              </a:rPr>
              <a:t>102</a:t>
            </a:r>
            <a:r>
              <a:rPr dirty="0" sz="140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-40">
                <a:solidFill>
                  <a:srgbClr val="FFFFFF"/>
                </a:solidFill>
                <a:latin typeface="Arial Unicode MS"/>
                <a:cs typeface="Arial Unicode MS"/>
              </a:rPr>
              <a:t>species;</a:t>
            </a:r>
            <a:r>
              <a:rPr dirty="0" sz="1400" spc="-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-5">
                <a:solidFill>
                  <a:srgbClr val="FFFFFF"/>
                </a:solidFill>
                <a:latin typeface="Arial Unicode MS"/>
                <a:cs typeface="Arial Unicode MS"/>
              </a:rPr>
              <a:t>about</a:t>
            </a:r>
            <a:r>
              <a:rPr dirty="0" sz="140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-75">
                <a:solidFill>
                  <a:srgbClr val="FFFFFF"/>
                </a:solidFill>
                <a:latin typeface="Arial Unicode MS"/>
                <a:cs typeface="Arial Unicode MS"/>
              </a:rPr>
              <a:t>6,165</a:t>
            </a:r>
            <a:r>
              <a:rPr dirty="0" sz="140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-100">
                <a:solidFill>
                  <a:srgbClr val="FFFFFF"/>
                </a:solidFill>
                <a:latin typeface="Arial Unicode MS"/>
                <a:cs typeface="Arial Unicode MS"/>
              </a:rPr>
              <a:t>sea</a:t>
            </a:r>
            <a:r>
              <a:rPr dirty="0" sz="1400" spc="-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20">
                <a:solidFill>
                  <a:srgbClr val="FFFFFF"/>
                </a:solidFill>
                <a:latin typeface="Arial Unicode MS"/>
                <a:cs typeface="Arial Unicode MS"/>
              </a:rPr>
              <a:t>turtles;</a:t>
            </a:r>
            <a:r>
              <a:rPr dirty="0" sz="140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-95">
                <a:solidFill>
                  <a:srgbClr val="FFFFFF"/>
                </a:solidFill>
                <a:latin typeface="Arial Unicode MS"/>
                <a:cs typeface="Arial Unicode MS"/>
              </a:rPr>
              <a:t>as</a:t>
            </a:r>
            <a:r>
              <a:rPr dirty="0" sz="1400" spc="-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-20">
                <a:solidFill>
                  <a:srgbClr val="FFFFFF"/>
                </a:solidFill>
                <a:latin typeface="Arial Unicode MS"/>
                <a:cs typeface="Arial Unicode MS"/>
              </a:rPr>
              <a:t>many </a:t>
            </a:r>
            <a:r>
              <a:rPr dirty="0" sz="1400" spc="-38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-95">
                <a:solidFill>
                  <a:srgbClr val="FFFFFF"/>
                </a:solidFill>
                <a:latin typeface="Arial Unicode MS"/>
                <a:cs typeface="Arial Unicode MS"/>
              </a:rPr>
              <a:t>as</a:t>
            </a:r>
            <a:r>
              <a:rPr dirty="0" sz="14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-75">
                <a:solidFill>
                  <a:srgbClr val="FFFFFF"/>
                </a:solidFill>
                <a:latin typeface="Arial Unicode MS"/>
                <a:cs typeface="Arial Unicode MS"/>
              </a:rPr>
              <a:t>25,900</a:t>
            </a:r>
            <a:r>
              <a:rPr dirty="0" sz="140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10">
                <a:solidFill>
                  <a:srgbClr val="FFFFFF"/>
                </a:solidFill>
                <a:latin typeface="Arial Unicode MS"/>
                <a:cs typeface="Arial Unicode MS"/>
              </a:rPr>
              <a:t>marine</a:t>
            </a:r>
            <a:r>
              <a:rPr dirty="0" sz="140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-20">
                <a:solidFill>
                  <a:srgbClr val="FFFFFF"/>
                </a:solidFill>
                <a:latin typeface="Arial Unicode MS"/>
                <a:cs typeface="Arial Unicode MS"/>
              </a:rPr>
              <a:t>mammals;</a:t>
            </a:r>
            <a:r>
              <a:rPr dirty="0" sz="140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-20">
                <a:solidFill>
                  <a:srgbClr val="FFFFFF"/>
                </a:solidFill>
                <a:latin typeface="Arial Unicode MS"/>
                <a:cs typeface="Arial Unicode MS"/>
              </a:rPr>
              <a:t>and</a:t>
            </a:r>
            <a:r>
              <a:rPr dirty="0" sz="140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-95">
                <a:solidFill>
                  <a:srgbClr val="FFFFFF"/>
                </a:solidFill>
                <a:latin typeface="Arial Unicode MS"/>
                <a:cs typeface="Arial Unicode MS"/>
              </a:rPr>
              <a:t>a</a:t>
            </a:r>
            <a:r>
              <a:rPr dirty="0" sz="1400" spc="-35">
                <a:solidFill>
                  <a:srgbClr val="FFFFFF"/>
                </a:solidFill>
                <a:latin typeface="Arial Unicode MS"/>
                <a:cs typeface="Arial Unicode MS"/>
              </a:rPr>
              <a:t> vast </a:t>
            </a:r>
            <a:r>
              <a:rPr dirty="0" sz="1400">
                <a:solidFill>
                  <a:srgbClr val="FFFFFF"/>
                </a:solidFill>
                <a:latin typeface="Arial Unicode MS"/>
                <a:cs typeface="Arial Unicode MS"/>
              </a:rPr>
              <a:t>(but</a:t>
            </a:r>
            <a:r>
              <a:rPr dirty="0" sz="140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10">
                <a:solidFill>
                  <a:srgbClr val="FFFFFF"/>
                </a:solidFill>
                <a:latin typeface="Arial Unicode MS"/>
                <a:cs typeface="Arial Unicode MS"/>
              </a:rPr>
              <a:t>unknown)</a:t>
            </a:r>
            <a:r>
              <a:rPr dirty="0" sz="14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10">
                <a:solidFill>
                  <a:srgbClr val="FFFFFF"/>
                </a:solidFill>
                <a:latin typeface="Arial Unicode MS"/>
                <a:cs typeface="Arial Unicode MS"/>
              </a:rPr>
              <a:t>number</a:t>
            </a:r>
            <a:r>
              <a:rPr dirty="0" sz="140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30">
                <a:solidFill>
                  <a:srgbClr val="FFFFFF"/>
                </a:solidFill>
                <a:latin typeface="Arial Unicode MS"/>
                <a:cs typeface="Arial Unicode MS"/>
              </a:rPr>
              <a:t>of</a:t>
            </a:r>
            <a:r>
              <a:rPr dirty="0" sz="140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50">
                <a:solidFill>
                  <a:srgbClr val="FFFFFF"/>
                </a:solidFill>
                <a:latin typeface="Arial Unicode MS"/>
                <a:cs typeface="Arial Unicode MS"/>
              </a:rPr>
              <a:t>ﬁsh</a:t>
            </a:r>
            <a:r>
              <a:rPr dirty="0" sz="140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>
                <a:solidFill>
                  <a:srgbClr val="FFFFFF"/>
                </a:solidFill>
                <a:latin typeface="Arial Unicode MS"/>
                <a:cs typeface="Arial Unicode MS"/>
              </a:rPr>
              <a:t>—</a:t>
            </a:r>
            <a:r>
              <a:rPr dirty="0" sz="140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45">
                <a:solidFill>
                  <a:srgbClr val="FFFFFF"/>
                </a:solidFill>
                <a:latin typeface="Arial Unicode MS"/>
                <a:cs typeface="Arial Unicode MS"/>
              </a:rPr>
              <a:t>from</a:t>
            </a:r>
            <a:r>
              <a:rPr dirty="0" sz="140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10">
                <a:solidFill>
                  <a:srgbClr val="FFFFFF"/>
                </a:solidFill>
                <a:latin typeface="Arial Unicode MS"/>
                <a:cs typeface="Arial Unicode MS"/>
              </a:rPr>
              <a:t>the</a:t>
            </a:r>
            <a:r>
              <a:rPr dirty="0" sz="140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-5">
                <a:solidFill>
                  <a:srgbClr val="FFFFFF"/>
                </a:solidFill>
                <a:latin typeface="Arial Unicode MS"/>
                <a:cs typeface="Arial Unicode MS"/>
              </a:rPr>
              <a:t>great</a:t>
            </a:r>
            <a:r>
              <a:rPr dirty="0" sz="140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40">
                <a:solidFill>
                  <a:srgbClr val="FFFFFF"/>
                </a:solidFill>
                <a:latin typeface="Arial Unicode MS"/>
                <a:cs typeface="Arial Unicode MS"/>
              </a:rPr>
              <a:t>blueﬁn</a:t>
            </a:r>
            <a:r>
              <a:rPr dirty="0" sz="14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10">
                <a:solidFill>
                  <a:srgbClr val="FFFFFF"/>
                </a:solidFill>
                <a:latin typeface="Arial Unicode MS"/>
                <a:cs typeface="Arial Unicode MS"/>
              </a:rPr>
              <a:t>tuna </a:t>
            </a:r>
            <a:r>
              <a:rPr dirty="0" sz="1400" spc="-37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40">
                <a:solidFill>
                  <a:srgbClr val="FFFFFF"/>
                </a:solidFill>
                <a:latin typeface="Arial Unicode MS"/>
                <a:cs typeface="Arial Unicode MS"/>
              </a:rPr>
              <a:t>to</a:t>
            </a:r>
            <a:r>
              <a:rPr dirty="0" sz="14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20">
                <a:solidFill>
                  <a:srgbClr val="FFFFFF"/>
                </a:solidFill>
                <a:latin typeface="Arial Unicode MS"/>
                <a:cs typeface="Arial Unicode MS"/>
              </a:rPr>
              <a:t>our</a:t>
            </a:r>
            <a:r>
              <a:rPr dirty="0" sz="14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20">
                <a:solidFill>
                  <a:srgbClr val="FFFFFF"/>
                </a:solidFill>
                <a:latin typeface="Arial Unicode MS"/>
                <a:cs typeface="Arial Unicode MS"/>
              </a:rPr>
              <a:t>nation's</a:t>
            </a:r>
            <a:r>
              <a:rPr dirty="0" sz="14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-10">
                <a:solidFill>
                  <a:srgbClr val="FFFFFF"/>
                </a:solidFill>
                <a:latin typeface="Arial Unicode MS"/>
                <a:cs typeface="Arial Unicode MS"/>
              </a:rPr>
              <a:t>smallest</a:t>
            </a:r>
            <a:r>
              <a:rPr dirty="0" sz="14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-50">
                <a:solidFill>
                  <a:srgbClr val="FFFFFF"/>
                </a:solidFill>
                <a:latin typeface="Arial Unicode MS"/>
                <a:cs typeface="Arial Unicode MS"/>
              </a:rPr>
              <a:t>seahorse</a:t>
            </a:r>
            <a:r>
              <a:rPr dirty="0" sz="14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>
                <a:solidFill>
                  <a:srgbClr val="FFFFFF"/>
                </a:solidFill>
                <a:latin typeface="Arial Unicode MS"/>
                <a:cs typeface="Arial Unicode MS"/>
              </a:rPr>
              <a:t>—</a:t>
            </a:r>
            <a:r>
              <a:rPr dirty="0" sz="14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5">
                <a:solidFill>
                  <a:srgbClr val="FFFFFF"/>
                </a:solidFill>
                <a:latin typeface="Arial Unicode MS"/>
                <a:cs typeface="Arial Unicode MS"/>
              </a:rPr>
              <a:t>plus</a:t>
            </a:r>
            <a:r>
              <a:rPr dirty="0" sz="14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-30">
                <a:solidFill>
                  <a:srgbClr val="FFFFFF"/>
                </a:solidFill>
                <a:latin typeface="Arial Unicode MS"/>
                <a:cs typeface="Arial Unicode MS"/>
              </a:rPr>
              <a:t>oysters,</a:t>
            </a:r>
            <a:r>
              <a:rPr dirty="0" sz="14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-30">
                <a:solidFill>
                  <a:srgbClr val="FFFFFF"/>
                </a:solidFill>
                <a:latin typeface="Arial Unicode MS"/>
                <a:cs typeface="Arial Unicode MS"/>
              </a:rPr>
              <a:t>crabs,</a:t>
            </a:r>
            <a:r>
              <a:rPr dirty="0" sz="140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-10">
                <a:solidFill>
                  <a:srgbClr val="FFFFFF"/>
                </a:solidFill>
                <a:latin typeface="Arial Unicode MS"/>
                <a:cs typeface="Arial Unicode MS"/>
              </a:rPr>
              <a:t>corals</a:t>
            </a:r>
            <a:r>
              <a:rPr dirty="0" sz="14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-20">
                <a:solidFill>
                  <a:srgbClr val="FFFFFF"/>
                </a:solidFill>
                <a:latin typeface="Arial Unicode MS"/>
                <a:cs typeface="Arial Unicode MS"/>
              </a:rPr>
              <a:t>and</a:t>
            </a:r>
            <a:r>
              <a:rPr dirty="0" sz="14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20">
                <a:solidFill>
                  <a:srgbClr val="FFFFFF"/>
                </a:solidFill>
                <a:latin typeface="Arial Unicode MS"/>
                <a:cs typeface="Arial Unicode MS"/>
              </a:rPr>
              <a:t>other</a:t>
            </a:r>
            <a:r>
              <a:rPr dirty="0" sz="14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-20">
                <a:solidFill>
                  <a:srgbClr val="FFFFFF"/>
                </a:solidFill>
                <a:latin typeface="Arial Unicode MS"/>
                <a:cs typeface="Arial Unicode MS"/>
              </a:rPr>
              <a:t>creatures.</a:t>
            </a:r>
            <a:endParaRPr sz="1400">
              <a:latin typeface="Arial Unicode MS"/>
              <a:cs typeface="Arial Unicode MS"/>
            </a:endParaRPr>
          </a:p>
        </p:txBody>
      </p:sp>
      <p:pic>
        <p:nvPicPr>
          <p:cNvPr id="7" name="object 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657125" y="3229775"/>
            <a:ext cx="2486874" cy="1913724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3556325"/>
            <a:ext cx="2116275" cy="1587173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3484677" y="4047475"/>
            <a:ext cx="1450340" cy="6654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400" spc="85" b="1">
                <a:solidFill>
                  <a:srgbClr val="FFFFFF"/>
                </a:solidFill>
                <a:latin typeface="Calibri"/>
                <a:cs typeface="Calibri"/>
              </a:rPr>
              <a:t>Pictures</a:t>
            </a:r>
            <a:r>
              <a:rPr dirty="0" sz="1400" spc="-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400" spc="35" b="1">
                <a:solidFill>
                  <a:srgbClr val="FFFFFF"/>
                </a:solidFill>
                <a:latin typeface="Calibri"/>
                <a:cs typeface="Calibri"/>
              </a:rPr>
              <a:t>are</a:t>
            </a:r>
            <a:r>
              <a:rPr dirty="0" sz="140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400" spc="75" b="1">
                <a:solidFill>
                  <a:srgbClr val="FFFFFF"/>
                </a:solidFill>
                <a:latin typeface="Calibri"/>
                <a:cs typeface="Calibri"/>
              </a:rPr>
              <a:t>from </a:t>
            </a:r>
            <a:r>
              <a:rPr dirty="0" sz="1400" spc="-30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400" spc="50" b="1">
                <a:solidFill>
                  <a:srgbClr val="FFFFFF"/>
                </a:solidFill>
                <a:latin typeface="Calibri"/>
                <a:cs typeface="Calibri"/>
              </a:rPr>
              <a:t>the </a:t>
            </a:r>
            <a:r>
              <a:rPr dirty="0" sz="1400" spc="45" b="1">
                <a:solidFill>
                  <a:srgbClr val="FFFFFF"/>
                </a:solidFill>
                <a:latin typeface="Calibri"/>
                <a:cs typeface="Calibri"/>
              </a:rPr>
              <a:t>Deepwater </a:t>
            </a:r>
            <a:r>
              <a:rPr dirty="0" sz="1400" spc="5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400" spc="110" b="1">
                <a:solidFill>
                  <a:srgbClr val="FFFFFF"/>
                </a:solidFill>
                <a:latin typeface="Calibri"/>
                <a:cs typeface="Calibri"/>
              </a:rPr>
              <a:t>Horizon</a:t>
            </a:r>
            <a:r>
              <a:rPr dirty="0" sz="1400" spc="-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400" spc="130" b="1">
                <a:solidFill>
                  <a:srgbClr val="FFFFFF"/>
                </a:solidFill>
                <a:latin typeface="Calibri"/>
                <a:cs typeface="Calibri"/>
              </a:rPr>
              <a:t>Oil</a:t>
            </a:r>
            <a:r>
              <a:rPr dirty="0" sz="140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400" spc="110" b="1">
                <a:solidFill>
                  <a:srgbClr val="FFFFFF"/>
                </a:solidFill>
                <a:latin typeface="Calibri"/>
                <a:cs typeface="Calibri"/>
              </a:rPr>
              <a:t>Spill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749800" y="4066183"/>
            <a:ext cx="508000" cy="6045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800" b="1">
                <a:solidFill>
                  <a:srgbClr val="FFFFFF"/>
                </a:solidFill>
                <a:latin typeface="Arial"/>
                <a:cs typeface="Arial"/>
              </a:rPr>
              <a:t>→</a:t>
            </a:r>
            <a:endParaRPr sz="38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142274" y="4066196"/>
            <a:ext cx="508000" cy="6045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800">
                <a:solidFill>
                  <a:srgbClr val="FFFFFF"/>
                </a:solidFill>
                <a:latin typeface="Arial"/>
                <a:cs typeface="Arial"/>
              </a:rPr>
              <a:t>←</a:t>
            </a:r>
            <a:endParaRPr sz="3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8125" y="376285"/>
            <a:ext cx="2983230" cy="48260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pc="280"/>
              <a:t>Oil</a:t>
            </a:r>
            <a:r>
              <a:rPr dirty="0" spc="40"/>
              <a:t> </a:t>
            </a:r>
            <a:r>
              <a:rPr dirty="0" spc="215"/>
              <a:t>Spills</a:t>
            </a:r>
            <a:r>
              <a:rPr dirty="0" spc="40"/>
              <a:t> </a:t>
            </a:r>
            <a:r>
              <a:rPr dirty="0" spc="235"/>
              <a:t>Eﬀects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89700" y="975471"/>
            <a:ext cx="5187315" cy="40005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02895" marR="121285" indent="-302895">
              <a:lnSpc>
                <a:spcPct val="114999"/>
              </a:lnSpc>
              <a:spcBef>
                <a:spcPts val="100"/>
              </a:spcBef>
              <a:buFont typeface=""/>
              <a:buChar char="❖"/>
              <a:tabLst>
                <a:tab pos="302895" algn="l"/>
              </a:tabLst>
            </a:pPr>
            <a:r>
              <a:rPr dirty="0" u="heavy" sz="1600">
                <a:solidFill>
                  <a:srgbClr val="FFFFFF"/>
                </a:solidFill>
                <a:uFill>
                  <a:solidFill>
                    <a:srgbClr val="039BE4"/>
                  </a:solidFill>
                </a:uFill>
                <a:latin typeface="Times New Roman"/>
                <a:cs typeface="Times New Roman"/>
              </a:rPr>
              <a:t>  </a:t>
            </a:r>
            <a:r>
              <a:rPr dirty="0" u="heavy" sz="1600" spc="-110">
                <a:solidFill>
                  <a:srgbClr val="FFFFFF"/>
                </a:solidFill>
                <a:uFill>
                  <a:solidFill>
                    <a:srgbClr val="039BE4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1600" spc="85">
                <a:solidFill>
                  <a:srgbClr val="FFFFFF"/>
                </a:solidFill>
                <a:uFill>
                  <a:solidFill>
                    <a:srgbClr val="039BE4"/>
                  </a:solidFill>
                </a:uFill>
                <a:latin typeface="Arial Unicode MS"/>
                <a:cs typeface="Arial Unicode MS"/>
              </a:rPr>
              <a:t>An</a:t>
            </a:r>
            <a:r>
              <a:rPr dirty="0" sz="1600" spc="8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100">
                <a:solidFill>
                  <a:srgbClr val="FFFFFF"/>
                </a:solidFill>
                <a:latin typeface="Arial Unicode MS"/>
                <a:cs typeface="Arial Unicode MS"/>
              </a:rPr>
              <a:t>Oil </a:t>
            </a:r>
            <a:r>
              <a:rPr dirty="0" sz="1600" spc="35">
                <a:solidFill>
                  <a:srgbClr val="FFFFFF"/>
                </a:solidFill>
                <a:latin typeface="Arial Unicode MS"/>
                <a:cs typeface="Arial Unicode MS"/>
              </a:rPr>
              <a:t>Spill </a:t>
            </a:r>
            <a:r>
              <a:rPr dirty="0" sz="1600" spc="-35">
                <a:solidFill>
                  <a:srgbClr val="FFFFFF"/>
                </a:solidFill>
                <a:latin typeface="Arial Unicode MS"/>
                <a:cs typeface="Arial Unicode MS"/>
              </a:rPr>
              <a:t>can </a:t>
            </a:r>
            <a:r>
              <a:rPr dirty="0" sz="1600" spc="15">
                <a:solidFill>
                  <a:srgbClr val="FFFFFF"/>
                </a:solidFill>
                <a:latin typeface="Arial Unicode MS"/>
                <a:cs typeface="Arial Unicode MS"/>
              </a:rPr>
              <a:t>aﬀect the 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ecosystem </a:t>
            </a:r>
            <a:r>
              <a:rPr dirty="0" sz="1600" spc="-25">
                <a:solidFill>
                  <a:srgbClr val="FFFFFF"/>
                </a:solidFill>
                <a:latin typeface="Arial Unicode MS"/>
                <a:cs typeface="Arial Unicode MS"/>
              </a:rPr>
              <a:t>and </a:t>
            </a:r>
            <a:r>
              <a:rPr dirty="0" sz="1600" spc="-2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25">
                <a:solidFill>
                  <a:srgbClr val="FFFFFF"/>
                </a:solidFill>
                <a:latin typeface="Arial Unicode MS"/>
                <a:cs typeface="Arial Unicode MS"/>
              </a:rPr>
              <a:t>surrounding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-60">
                <a:solidFill>
                  <a:srgbClr val="FFFFFF"/>
                </a:solidFill>
                <a:latin typeface="Arial Unicode MS"/>
                <a:cs typeface="Arial Unicode MS"/>
              </a:rPr>
              <a:t>area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55">
                <a:solidFill>
                  <a:srgbClr val="FFFFFF"/>
                </a:solidFill>
                <a:latin typeface="Arial Unicode MS"/>
                <a:cs typeface="Arial Unicode MS"/>
              </a:rPr>
              <a:t>for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-55">
                <a:solidFill>
                  <a:srgbClr val="FFFFFF"/>
                </a:solidFill>
                <a:latin typeface="Arial Unicode MS"/>
                <a:cs typeface="Arial Unicode MS"/>
              </a:rPr>
              <a:t>years.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150">
                <a:solidFill>
                  <a:srgbClr val="FFFFFF"/>
                </a:solidFill>
                <a:latin typeface="Arial Unicode MS"/>
                <a:cs typeface="Arial Unicode MS"/>
              </a:rPr>
              <a:t>It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-35">
                <a:solidFill>
                  <a:srgbClr val="FFFFFF"/>
                </a:solidFill>
                <a:latin typeface="Arial Unicode MS"/>
                <a:cs typeface="Arial Unicode MS"/>
              </a:rPr>
              <a:t>takes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-110">
                <a:solidFill>
                  <a:srgbClr val="FFFFFF"/>
                </a:solidFill>
                <a:latin typeface="Arial Unicode MS"/>
                <a:cs typeface="Arial Unicode MS"/>
              </a:rPr>
              <a:t>a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-20">
                <a:solidFill>
                  <a:srgbClr val="FFFFFF"/>
                </a:solidFill>
                <a:latin typeface="Arial Unicode MS"/>
                <a:cs typeface="Arial Unicode MS"/>
              </a:rPr>
              <a:t>very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25">
                <a:solidFill>
                  <a:srgbClr val="FFFFFF"/>
                </a:solidFill>
                <a:latin typeface="Arial Unicode MS"/>
                <a:cs typeface="Arial Unicode MS"/>
              </a:rPr>
              <a:t>long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45">
                <a:solidFill>
                  <a:srgbClr val="FFFFFF"/>
                </a:solidFill>
                <a:latin typeface="Arial Unicode MS"/>
                <a:cs typeface="Arial Unicode MS"/>
              </a:rPr>
              <a:t>time </a:t>
            </a:r>
            <a:r>
              <a:rPr dirty="0" sz="1600" spc="-4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55">
                <a:solidFill>
                  <a:srgbClr val="FFFFFF"/>
                </a:solidFill>
                <a:latin typeface="Arial Unicode MS"/>
                <a:cs typeface="Arial Unicode MS"/>
              </a:rPr>
              <a:t>for</a:t>
            </a:r>
            <a:r>
              <a:rPr dirty="0" sz="1600" spc="-5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15">
                <a:solidFill>
                  <a:srgbClr val="FFFFFF"/>
                </a:solidFill>
                <a:latin typeface="Arial Unicode MS"/>
                <a:cs typeface="Arial Unicode MS"/>
              </a:rPr>
              <a:t>the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20">
                <a:solidFill>
                  <a:srgbClr val="FFFFFF"/>
                </a:solidFill>
                <a:latin typeface="Arial Unicode MS"/>
                <a:cs typeface="Arial Unicode MS"/>
              </a:rPr>
              <a:t>environment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45">
                <a:solidFill>
                  <a:srgbClr val="FFFFFF"/>
                </a:solidFill>
                <a:latin typeface="Arial Unicode MS"/>
                <a:cs typeface="Arial Unicode MS"/>
              </a:rPr>
              <a:t>to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-20">
                <a:solidFill>
                  <a:srgbClr val="FFFFFF"/>
                </a:solidFill>
                <a:latin typeface="Arial Unicode MS"/>
                <a:cs typeface="Arial Unicode MS"/>
              </a:rPr>
              <a:t>recover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-55">
                <a:solidFill>
                  <a:srgbClr val="FFFFFF"/>
                </a:solidFill>
                <a:latin typeface="Arial Unicode MS"/>
                <a:cs typeface="Arial Unicode MS"/>
              </a:rPr>
              <a:t>5-10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-55">
                <a:solidFill>
                  <a:srgbClr val="FFFFFF"/>
                </a:solidFill>
                <a:latin typeface="Arial Unicode MS"/>
                <a:cs typeface="Arial Unicode MS"/>
              </a:rPr>
              <a:t>years.</a:t>
            </a:r>
            <a:endParaRPr sz="1600">
              <a:latin typeface="Arial Unicode MS"/>
              <a:cs typeface="Arial Unicode MS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3400">
              <a:latin typeface="Arial Unicode MS"/>
              <a:cs typeface="Arial Unicode MS"/>
            </a:endParaRPr>
          </a:p>
          <a:p>
            <a:pPr algn="just" marL="441325" marR="5080" indent="-428625">
              <a:lnSpc>
                <a:spcPct val="114999"/>
              </a:lnSpc>
              <a:buFont typeface=""/>
              <a:buChar char="❖"/>
              <a:tabLst>
                <a:tab pos="441325" algn="l"/>
              </a:tabLst>
            </a:pPr>
            <a:r>
              <a:rPr dirty="0" sz="1600" spc="150">
                <a:solidFill>
                  <a:srgbClr val="FFFFFF"/>
                </a:solidFill>
                <a:latin typeface="Arial Unicode MS"/>
                <a:cs typeface="Arial Unicode MS"/>
              </a:rPr>
              <a:t>It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-35">
                <a:solidFill>
                  <a:srgbClr val="FFFFFF"/>
                </a:solidFill>
                <a:latin typeface="Arial Unicode MS"/>
                <a:cs typeface="Arial Unicode MS"/>
              </a:rPr>
              <a:t>can</a:t>
            </a:r>
            <a:r>
              <a:rPr dirty="0" sz="16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-20">
                <a:solidFill>
                  <a:srgbClr val="FFFFFF"/>
                </a:solidFill>
                <a:latin typeface="Arial Unicode MS"/>
                <a:cs typeface="Arial Unicode MS"/>
              </a:rPr>
              <a:t>cost</a:t>
            </a:r>
            <a:r>
              <a:rPr dirty="0" sz="16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50">
                <a:solidFill>
                  <a:srgbClr val="FFFFFF"/>
                </a:solidFill>
                <a:latin typeface="Arial Unicode MS"/>
                <a:cs typeface="Arial Unicode MS"/>
              </a:rPr>
              <a:t>billions</a:t>
            </a:r>
            <a:r>
              <a:rPr dirty="0" sz="16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35">
                <a:solidFill>
                  <a:srgbClr val="FFFFFF"/>
                </a:solidFill>
                <a:latin typeface="Arial Unicode MS"/>
                <a:cs typeface="Arial Unicode MS"/>
              </a:rPr>
              <a:t>of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10">
                <a:solidFill>
                  <a:srgbClr val="FFFFFF"/>
                </a:solidFill>
                <a:latin typeface="Arial Unicode MS"/>
                <a:cs typeface="Arial Unicode MS"/>
              </a:rPr>
              <a:t>dollars</a:t>
            </a:r>
            <a:r>
              <a:rPr dirty="0" sz="16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45">
                <a:solidFill>
                  <a:srgbClr val="FFFFFF"/>
                </a:solidFill>
                <a:latin typeface="Arial Unicode MS"/>
                <a:cs typeface="Arial Unicode MS"/>
              </a:rPr>
              <a:t>to</a:t>
            </a:r>
            <a:r>
              <a:rPr dirty="0" sz="16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-60">
                <a:solidFill>
                  <a:srgbClr val="FFFFFF"/>
                </a:solidFill>
                <a:latin typeface="Arial Unicode MS"/>
                <a:cs typeface="Arial Unicode MS"/>
              </a:rPr>
              <a:t>even</a:t>
            </a:r>
            <a:r>
              <a:rPr dirty="0" sz="16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10">
                <a:solidFill>
                  <a:srgbClr val="FFFFFF"/>
                </a:solidFill>
                <a:latin typeface="Arial Unicode MS"/>
                <a:cs typeface="Arial Unicode MS"/>
              </a:rPr>
              <a:t>begin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45">
                <a:solidFill>
                  <a:srgbClr val="FFFFFF"/>
                </a:solidFill>
                <a:latin typeface="Arial Unicode MS"/>
                <a:cs typeface="Arial Unicode MS"/>
              </a:rPr>
              <a:t>to</a:t>
            </a:r>
            <a:r>
              <a:rPr dirty="0" sz="16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-20">
                <a:solidFill>
                  <a:srgbClr val="FFFFFF"/>
                </a:solidFill>
                <a:latin typeface="Arial Unicode MS"/>
                <a:cs typeface="Arial Unicode MS"/>
              </a:rPr>
              <a:t>clean</a:t>
            </a:r>
            <a:r>
              <a:rPr dirty="0" sz="16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-110">
                <a:solidFill>
                  <a:srgbClr val="FFFFFF"/>
                </a:solidFill>
                <a:latin typeface="Arial Unicode MS"/>
                <a:cs typeface="Arial Unicode MS"/>
              </a:rPr>
              <a:t>a </a:t>
            </a:r>
            <a:r>
              <a:rPr dirty="0" sz="1600" spc="-434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35">
                <a:solidFill>
                  <a:srgbClr val="FFFFFF"/>
                </a:solidFill>
                <a:latin typeface="Arial Unicode MS"/>
                <a:cs typeface="Arial Unicode MS"/>
              </a:rPr>
              <a:t>spill.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10">
                <a:solidFill>
                  <a:srgbClr val="FFFFFF"/>
                </a:solidFill>
                <a:latin typeface="Arial Unicode MS"/>
                <a:cs typeface="Arial Unicode MS"/>
              </a:rPr>
              <a:t>For</a:t>
            </a:r>
            <a:r>
              <a:rPr dirty="0" sz="16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-30">
                <a:solidFill>
                  <a:srgbClr val="FFFFFF"/>
                </a:solidFill>
                <a:latin typeface="Arial Unicode MS"/>
                <a:cs typeface="Arial Unicode MS"/>
              </a:rPr>
              <a:t>example</a:t>
            </a:r>
            <a:r>
              <a:rPr dirty="0" sz="16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90">
                <a:solidFill>
                  <a:srgbClr val="FFFFFF"/>
                </a:solidFill>
                <a:latin typeface="Arial Unicode MS"/>
                <a:cs typeface="Arial Unicode MS"/>
              </a:rPr>
              <a:t>in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15">
                <a:solidFill>
                  <a:srgbClr val="FFFFFF"/>
                </a:solidFill>
                <a:latin typeface="Arial Unicode MS"/>
                <a:cs typeface="Arial Unicode MS"/>
              </a:rPr>
              <a:t>the</a:t>
            </a:r>
            <a:r>
              <a:rPr dirty="0" sz="16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Arial Unicode MS"/>
                <a:cs typeface="Arial Unicode MS"/>
              </a:rPr>
              <a:t>Deepwater</a:t>
            </a:r>
            <a:r>
              <a:rPr dirty="0" sz="16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45">
                <a:solidFill>
                  <a:srgbClr val="FFFFFF"/>
                </a:solidFill>
                <a:latin typeface="Arial Unicode MS"/>
                <a:cs typeface="Arial Unicode MS"/>
              </a:rPr>
              <a:t>Horizon</a:t>
            </a:r>
            <a:r>
              <a:rPr dirty="0" sz="16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-15">
                <a:solidFill>
                  <a:srgbClr val="FFFFFF"/>
                </a:solidFill>
                <a:latin typeface="Arial Unicode MS"/>
                <a:cs typeface="Arial Unicode MS"/>
              </a:rPr>
              <a:t>disaster </a:t>
            </a:r>
            <a:r>
              <a:rPr dirty="0" sz="1600" spc="-434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Arial Unicode MS"/>
                <a:cs typeface="Arial Unicode MS"/>
              </a:rPr>
              <a:t>where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130">
                <a:solidFill>
                  <a:srgbClr val="FFFFFF"/>
                </a:solidFill>
                <a:latin typeface="Arial Unicode MS"/>
                <a:cs typeface="Arial Unicode MS"/>
              </a:rPr>
              <a:t>it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-20">
                <a:solidFill>
                  <a:srgbClr val="FFFFFF"/>
                </a:solidFill>
                <a:latin typeface="Arial Unicode MS"/>
                <a:cs typeface="Arial Unicode MS"/>
              </a:rPr>
              <a:t>cost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>
                <a:solidFill>
                  <a:srgbClr val="FFFFFF"/>
                </a:solidFill>
                <a:latin typeface="Arial Unicode MS"/>
                <a:cs typeface="Arial Unicode MS"/>
              </a:rPr>
              <a:t>around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-85">
                <a:solidFill>
                  <a:srgbClr val="FFFFFF"/>
                </a:solidFill>
                <a:latin typeface="Arial Unicode MS"/>
                <a:cs typeface="Arial Unicode MS"/>
              </a:rPr>
              <a:t>$61.1</a:t>
            </a:r>
            <a:r>
              <a:rPr dirty="0" sz="16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75">
                <a:solidFill>
                  <a:srgbClr val="FFFFFF"/>
                </a:solidFill>
                <a:latin typeface="Arial Unicode MS"/>
                <a:cs typeface="Arial Unicode MS"/>
              </a:rPr>
              <a:t>billion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>
                <a:solidFill>
                  <a:srgbClr val="FFFFFF"/>
                </a:solidFill>
                <a:latin typeface="Arial Unicode MS"/>
                <a:cs typeface="Arial Unicode MS"/>
              </a:rPr>
              <a:t>dollars.</a:t>
            </a:r>
            <a:endParaRPr sz="1600">
              <a:latin typeface="Arial Unicode MS"/>
              <a:cs typeface="Arial Unicode MS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3400">
              <a:latin typeface="Arial Unicode MS"/>
              <a:cs typeface="Arial Unicode MS"/>
            </a:endParaRPr>
          </a:p>
          <a:p>
            <a:pPr marL="441325" marR="99060" indent="-428625">
              <a:lnSpc>
                <a:spcPct val="114999"/>
              </a:lnSpc>
              <a:buFont typeface=""/>
              <a:buChar char="❖"/>
              <a:tabLst>
                <a:tab pos="440690" algn="l"/>
                <a:tab pos="441325" algn="l"/>
              </a:tabLst>
            </a:pPr>
            <a:r>
              <a:rPr dirty="0" sz="1600" spc="100">
                <a:solidFill>
                  <a:srgbClr val="FFFFFF"/>
                </a:solidFill>
                <a:latin typeface="Arial Unicode MS"/>
                <a:cs typeface="Arial Unicode MS"/>
              </a:rPr>
              <a:t>Oil </a:t>
            </a:r>
            <a:r>
              <a:rPr dirty="0" sz="1600" spc="-35">
                <a:solidFill>
                  <a:srgbClr val="FFFFFF"/>
                </a:solidFill>
                <a:latin typeface="Arial Unicode MS"/>
                <a:cs typeface="Arial Unicode MS"/>
              </a:rPr>
              <a:t>can </a:t>
            </a:r>
            <a:r>
              <a:rPr dirty="0" sz="1600" spc="50">
                <a:solidFill>
                  <a:srgbClr val="FFFFFF"/>
                </a:solidFill>
                <a:latin typeface="Arial Unicode MS"/>
                <a:cs typeface="Arial Unicode MS"/>
              </a:rPr>
              <a:t>sit </a:t>
            </a:r>
            <a:r>
              <a:rPr dirty="0" sz="1600" spc="5">
                <a:solidFill>
                  <a:srgbClr val="FFFFFF"/>
                </a:solidFill>
                <a:latin typeface="Arial Unicode MS"/>
                <a:cs typeface="Arial Unicode MS"/>
              </a:rPr>
              <a:t>on </a:t>
            </a:r>
            <a:r>
              <a:rPr dirty="0" sz="1600" spc="35">
                <a:solidFill>
                  <a:srgbClr val="FFFFFF"/>
                </a:solidFill>
                <a:latin typeface="Arial Unicode MS"/>
                <a:cs typeface="Arial Unicode MS"/>
              </a:rPr>
              <a:t>top of </a:t>
            </a:r>
            <a:r>
              <a:rPr dirty="0" sz="1600" spc="15">
                <a:solidFill>
                  <a:srgbClr val="FFFFFF"/>
                </a:solidFill>
                <a:latin typeface="Arial Unicode MS"/>
                <a:cs typeface="Arial Unicode MS"/>
              </a:rPr>
              <a:t>the </a:t>
            </a:r>
            <a:r>
              <a:rPr dirty="0" sz="1600" spc="10">
                <a:solidFill>
                  <a:srgbClr val="FFFFFF"/>
                </a:solidFill>
                <a:latin typeface="Arial Unicode MS"/>
                <a:cs typeface="Arial Unicode MS"/>
              </a:rPr>
              <a:t>water </a:t>
            </a:r>
            <a:r>
              <a:rPr dirty="0" sz="1600" spc="-25">
                <a:solidFill>
                  <a:srgbClr val="FFFFFF"/>
                </a:solidFill>
                <a:latin typeface="Arial Unicode MS"/>
                <a:cs typeface="Arial Unicode MS"/>
              </a:rPr>
              <a:t>and </a:t>
            </a:r>
            <a:r>
              <a:rPr dirty="0" sz="1600" spc="-35">
                <a:solidFill>
                  <a:srgbClr val="FFFFFF"/>
                </a:solidFill>
                <a:latin typeface="Arial Unicode MS"/>
                <a:cs typeface="Arial Unicode MS"/>
              </a:rPr>
              <a:t>spread </a:t>
            </a:r>
            <a:r>
              <a:rPr dirty="0" sz="1600" spc="-10">
                <a:solidFill>
                  <a:srgbClr val="FFFFFF"/>
                </a:solidFill>
                <a:latin typeface="Arial Unicode MS"/>
                <a:cs typeface="Arial Unicode MS"/>
              </a:rPr>
              <a:t>maker </a:t>
            </a:r>
            <a:r>
              <a:rPr dirty="0" sz="1600" spc="130">
                <a:solidFill>
                  <a:srgbClr val="FFFFFF"/>
                </a:solidFill>
                <a:latin typeface="Arial Unicode MS"/>
                <a:cs typeface="Arial Unicode MS"/>
              </a:rPr>
              <a:t>it </a:t>
            </a:r>
            <a:r>
              <a:rPr dirty="0" sz="1600" spc="-4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>
                <a:solidFill>
                  <a:srgbClr val="FFFFFF"/>
                </a:solidFill>
                <a:latin typeface="Arial Unicode MS"/>
                <a:cs typeface="Arial Unicode MS"/>
              </a:rPr>
              <a:t>harder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45">
                <a:solidFill>
                  <a:srgbClr val="FFFFFF"/>
                </a:solidFill>
                <a:latin typeface="Arial Unicode MS"/>
                <a:cs typeface="Arial Unicode MS"/>
              </a:rPr>
              <a:t>to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-25">
                <a:solidFill>
                  <a:srgbClr val="FFFFFF"/>
                </a:solidFill>
                <a:latin typeface="Arial Unicode MS"/>
                <a:cs typeface="Arial Unicode MS"/>
              </a:rPr>
              <a:t>clean,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-25">
                <a:solidFill>
                  <a:srgbClr val="FFFFFF"/>
                </a:solidFill>
                <a:latin typeface="Arial Unicode MS"/>
                <a:cs typeface="Arial Unicode MS"/>
              </a:rPr>
              <a:t>and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60">
                <a:solidFill>
                  <a:srgbClr val="FFFFFF"/>
                </a:solidFill>
                <a:latin typeface="Arial Unicode MS"/>
                <a:cs typeface="Arial Unicode MS"/>
              </a:rPr>
              <a:t>fully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Arial Unicode MS"/>
                <a:cs typeface="Arial Unicode MS"/>
              </a:rPr>
              <a:t>get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80">
                <a:solidFill>
                  <a:srgbClr val="FFFFFF"/>
                </a:solidFill>
                <a:latin typeface="Arial Unicode MS"/>
                <a:cs typeface="Arial Unicode MS"/>
              </a:rPr>
              <a:t>rid</a:t>
            </a:r>
            <a:r>
              <a:rPr dirty="0" sz="16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-5">
                <a:solidFill>
                  <a:srgbClr val="FFFFFF"/>
                </a:solidFill>
                <a:latin typeface="Arial Unicode MS"/>
                <a:cs typeface="Arial Unicode MS"/>
              </a:rPr>
              <a:t>of.</a:t>
            </a:r>
            <a:r>
              <a:rPr dirty="0" sz="1600" spc="35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40">
                <a:solidFill>
                  <a:srgbClr val="FFFFFF"/>
                </a:solidFill>
                <a:latin typeface="Arial Unicode MS"/>
                <a:cs typeface="Arial Unicode MS"/>
              </a:rPr>
              <a:t>This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85">
                <a:solidFill>
                  <a:srgbClr val="FFFFFF"/>
                </a:solidFill>
                <a:latin typeface="Arial Unicode MS"/>
                <a:cs typeface="Arial Unicode MS"/>
              </a:rPr>
              <a:t>thin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75">
                <a:solidFill>
                  <a:srgbClr val="FFFFFF"/>
                </a:solidFill>
                <a:latin typeface="Arial Unicode MS"/>
                <a:cs typeface="Arial Unicode MS"/>
              </a:rPr>
              <a:t>oil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5">
                <a:solidFill>
                  <a:srgbClr val="FFFFFF"/>
                </a:solidFill>
                <a:latin typeface="Arial Unicode MS"/>
                <a:cs typeface="Arial Unicode MS"/>
              </a:rPr>
              <a:t>on </a:t>
            </a:r>
            <a:r>
              <a:rPr dirty="0" sz="1600" spc="-4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35">
                <a:solidFill>
                  <a:srgbClr val="FFFFFF"/>
                </a:solidFill>
                <a:latin typeface="Arial Unicode MS"/>
                <a:cs typeface="Arial Unicode MS"/>
              </a:rPr>
              <a:t>top </a:t>
            </a:r>
            <a:r>
              <a:rPr dirty="0" sz="1600" spc="5">
                <a:solidFill>
                  <a:srgbClr val="FFFFFF"/>
                </a:solidFill>
                <a:latin typeface="Arial Unicode MS"/>
                <a:cs typeface="Arial Unicode MS"/>
              </a:rPr>
              <a:t>on </a:t>
            </a:r>
            <a:r>
              <a:rPr dirty="0" sz="1600" spc="15">
                <a:solidFill>
                  <a:srgbClr val="FFFFFF"/>
                </a:solidFill>
                <a:latin typeface="Arial Unicode MS"/>
                <a:cs typeface="Arial Unicode MS"/>
              </a:rPr>
              <a:t>the </a:t>
            </a:r>
            <a:r>
              <a:rPr dirty="0" sz="1600" spc="10">
                <a:solidFill>
                  <a:srgbClr val="FFFFFF"/>
                </a:solidFill>
                <a:latin typeface="Arial Unicode MS"/>
                <a:cs typeface="Arial Unicode MS"/>
              </a:rPr>
              <a:t>water </a:t>
            </a:r>
            <a:r>
              <a:rPr dirty="0" sz="1600" spc="-35">
                <a:solidFill>
                  <a:srgbClr val="FFFFFF"/>
                </a:solidFill>
                <a:latin typeface="Arial Unicode MS"/>
                <a:cs typeface="Arial Unicode MS"/>
              </a:rPr>
              <a:t>can also </a:t>
            </a:r>
            <a:r>
              <a:rPr dirty="0" sz="1600" spc="-40">
                <a:solidFill>
                  <a:srgbClr val="FFFFFF"/>
                </a:solidFill>
                <a:latin typeface="Arial Unicode MS"/>
                <a:cs typeface="Arial Unicode MS"/>
              </a:rPr>
              <a:t>make </a:t>
            </a:r>
            <a:r>
              <a:rPr dirty="0" sz="1600" spc="130">
                <a:solidFill>
                  <a:srgbClr val="FFFFFF"/>
                </a:solidFill>
                <a:latin typeface="Arial Unicode MS"/>
                <a:cs typeface="Arial Unicode MS"/>
              </a:rPr>
              <a:t>it </a:t>
            </a:r>
            <a:r>
              <a:rPr dirty="0" sz="1600">
                <a:solidFill>
                  <a:srgbClr val="FFFFFF"/>
                </a:solidFill>
                <a:latin typeface="Arial Unicode MS"/>
                <a:cs typeface="Arial Unicode MS"/>
              </a:rPr>
              <a:t>harder </a:t>
            </a:r>
            <a:r>
              <a:rPr dirty="0" sz="1600" spc="55">
                <a:solidFill>
                  <a:srgbClr val="FFFFFF"/>
                </a:solidFill>
                <a:latin typeface="Arial Unicode MS"/>
                <a:cs typeface="Arial Unicode MS"/>
              </a:rPr>
              <a:t>for </a:t>
            </a:r>
            <a:r>
              <a:rPr dirty="0" sz="1600" spc="15">
                <a:solidFill>
                  <a:srgbClr val="FFFFFF"/>
                </a:solidFill>
                <a:latin typeface="Arial Unicode MS"/>
                <a:cs typeface="Arial Unicode MS"/>
              </a:rPr>
              <a:t>the </a:t>
            </a:r>
            <a:r>
              <a:rPr dirty="0" sz="1600" spc="2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ecosystem</a:t>
            </a:r>
            <a:r>
              <a:rPr dirty="0" sz="1600" spc="-5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90">
                <a:solidFill>
                  <a:srgbClr val="FFFFFF"/>
                </a:solidFill>
                <a:latin typeface="Arial Unicode MS"/>
                <a:cs typeface="Arial Unicode MS"/>
              </a:rPr>
              <a:t>in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15">
                <a:solidFill>
                  <a:srgbClr val="FFFFFF"/>
                </a:solidFill>
                <a:latin typeface="Arial Unicode MS"/>
                <a:cs typeface="Arial Unicode MS"/>
              </a:rPr>
              <a:t>the</a:t>
            </a:r>
            <a:r>
              <a:rPr dirty="0" sz="1600" spc="-5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10">
                <a:solidFill>
                  <a:srgbClr val="FFFFFF"/>
                </a:solidFill>
                <a:latin typeface="Arial Unicode MS"/>
                <a:cs typeface="Arial Unicode MS"/>
              </a:rPr>
              <a:t>water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45">
                <a:solidFill>
                  <a:srgbClr val="FFFFFF"/>
                </a:solidFill>
                <a:latin typeface="Arial Unicode MS"/>
                <a:cs typeface="Arial Unicode MS"/>
              </a:rPr>
              <a:t>to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-25">
                <a:solidFill>
                  <a:srgbClr val="FFFFFF"/>
                </a:solidFill>
                <a:latin typeface="Arial Unicode MS"/>
                <a:cs typeface="Arial Unicode MS"/>
              </a:rPr>
              <a:t>receive</a:t>
            </a:r>
            <a:r>
              <a:rPr dirty="0" sz="1600" spc="-5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30">
                <a:solidFill>
                  <a:srgbClr val="FFFFFF"/>
                </a:solidFill>
                <a:latin typeface="Arial Unicode MS"/>
                <a:cs typeface="Arial Unicode MS"/>
              </a:rPr>
              <a:t>sunlight.</a:t>
            </a:r>
            <a:endParaRPr sz="1600">
              <a:latin typeface="Arial Unicode MS"/>
              <a:cs typeface="Arial Unicode MS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686325" y="3528529"/>
            <a:ext cx="3457674" cy="1614969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686325" y="947162"/>
            <a:ext cx="3457674" cy="181167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92562" y="1260283"/>
            <a:ext cx="424815" cy="0"/>
          </a:xfrm>
          <a:custGeom>
            <a:avLst/>
            <a:gdLst/>
            <a:ahLst/>
            <a:cxnLst/>
            <a:rect l="l" t="t" r="r" b="b"/>
            <a:pathLst>
              <a:path w="424815" h="0">
                <a:moveTo>
                  <a:pt x="0" y="0"/>
                </a:moveTo>
                <a:lnTo>
                  <a:pt x="424799" y="0"/>
                </a:lnTo>
              </a:path>
            </a:pathLst>
          </a:custGeom>
          <a:ln w="38099">
            <a:solidFill>
              <a:srgbClr val="039BE4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60925" y="412234"/>
            <a:ext cx="3872865" cy="48260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pc="280"/>
              <a:t>Oil</a:t>
            </a:r>
            <a:r>
              <a:rPr dirty="0" spc="50"/>
              <a:t> </a:t>
            </a:r>
            <a:r>
              <a:rPr dirty="0" spc="235"/>
              <a:t>Spill</a:t>
            </a:r>
            <a:r>
              <a:rPr dirty="0" spc="55"/>
              <a:t> </a:t>
            </a:r>
            <a:r>
              <a:rPr dirty="0" spc="235"/>
              <a:t>Eﬀects</a:t>
            </a:r>
            <a:r>
              <a:rPr dirty="0" spc="55"/>
              <a:t> </a:t>
            </a:r>
            <a:r>
              <a:rPr dirty="0" spc="180"/>
              <a:t>Cont.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300050" y="1315179"/>
            <a:ext cx="5518785" cy="370776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441325" marR="5080" indent="-428625">
              <a:lnSpc>
                <a:spcPct val="105000"/>
              </a:lnSpc>
              <a:spcBef>
                <a:spcPts val="100"/>
              </a:spcBef>
              <a:buFont typeface=""/>
              <a:buChar char="❖"/>
              <a:tabLst>
                <a:tab pos="440690" algn="l"/>
                <a:tab pos="441325" algn="l"/>
              </a:tabLst>
            </a:pPr>
            <a:r>
              <a:rPr dirty="0" sz="1600" spc="140">
                <a:solidFill>
                  <a:srgbClr val="FFFFFF"/>
                </a:solidFill>
                <a:latin typeface="Arial Unicode MS"/>
                <a:cs typeface="Arial Unicode MS"/>
              </a:rPr>
              <a:t>If </a:t>
            </a:r>
            <a:r>
              <a:rPr dirty="0" sz="1600" spc="-110">
                <a:solidFill>
                  <a:srgbClr val="FFFFFF"/>
                </a:solidFill>
                <a:latin typeface="Arial Unicode MS"/>
                <a:cs typeface="Arial Unicode MS"/>
              </a:rPr>
              <a:t>a </a:t>
            </a:r>
            <a:r>
              <a:rPr dirty="0" sz="1600">
                <a:solidFill>
                  <a:srgbClr val="FFFFFF"/>
                </a:solidFill>
                <a:latin typeface="Arial Unicode MS"/>
                <a:cs typeface="Arial Unicode MS"/>
              </a:rPr>
              <a:t>human </a:t>
            </a:r>
            <a:r>
              <a:rPr dirty="0" sz="1600" spc="-50">
                <a:solidFill>
                  <a:srgbClr val="FFFFFF"/>
                </a:solidFill>
                <a:latin typeface="Arial Unicode MS"/>
                <a:cs typeface="Arial Unicode MS"/>
              </a:rPr>
              <a:t>comes </a:t>
            </a:r>
            <a:r>
              <a:rPr dirty="0" sz="1600" spc="90">
                <a:solidFill>
                  <a:srgbClr val="FFFFFF"/>
                </a:solidFill>
                <a:latin typeface="Arial Unicode MS"/>
                <a:cs typeface="Arial Unicode MS"/>
              </a:rPr>
              <a:t>in </a:t>
            </a:r>
            <a:r>
              <a:rPr dirty="0" sz="1600" spc="10">
                <a:solidFill>
                  <a:srgbClr val="FFFFFF"/>
                </a:solidFill>
                <a:latin typeface="Arial Unicode MS"/>
                <a:cs typeface="Arial Unicode MS"/>
              </a:rPr>
              <a:t>contact </a:t>
            </a:r>
            <a:r>
              <a:rPr dirty="0" sz="1600" spc="85">
                <a:solidFill>
                  <a:srgbClr val="FFFFFF"/>
                </a:solidFill>
                <a:latin typeface="Arial Unicode MS"/>
                <a:cs typeface="Arial Unicode MS"/>
              </a:rPr>
              <a:t>with </a:t>
            </a:r>
            <a:r>
              <a:rPr dirty="0" sz="1600" spc="75">
                <a:solidFill>
                  <a:srgbClr val="FFFFFF"/>
                </a:solidFill>
                <a:latin typeface="Arial Unicode MS"/>
                <a:cs typeface="Arial Unicode MS"/>
              </a:rPr>
              <a:t>oil </a:t>
            </a:r>
            <a:r>
              <a:rPr dirty="0" sz="1600" spc="35">
                <a:solidFill>
                  <a:srgbClr val="FFFFFF"/>
                </a:solidFill>
                <a:latin typeface="Arial Unicode MS"/>
                <a:cs typeface="Arial Unicode MS"/>
              </a:rPr>
              <a:t>or </a:t>
            </a:r>
            <a:r>
              <a:rPr dirty="0" sz="1600" spc="-60">
                <a:solidFill>
                  <a:srgbClr val="FFFFFF"/>
                </a:solidFill>
                <a:latin typeface="Arial Unicode MS"/>
                <a:cs typeface="Arial Unicode MS"/>
              </a:rPr>
              <a:t>even </a:t>
            </a:r>
            <a:r>
              <a:rPr dirty="0" sz="1600" spc="15">
                <a:solidFill>
                  <a:srgbClr val="FFFFFF"/>
                </a:solidFill>
                <a:latin typeface="Arial Unicode MS"/>
                <a:cs typeface="Arial Unicode MS"/>
              </a:rPr>
              <a:t>the </a:t>
            </a:r>
            <a:r>
              <a:rPr dirty="0" sz="1600" spc="-15">
                <a:solidFill>
                  <a:srgbClr val="FFFFFF"/>
                </a:solidFill>
                <a:latin typeface="Arial Unicode MS"/>
                <a:cs typeface="Arial Unicode MS"/>
              </a:rPr>
              <a:t>fumes </a:t>
            </a:r>
            <a:r>
              <a:rPr dirty="0" sz="1600" spc="-4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55">
                <a:solidFill>
                  <a:srgbClr val="FFFFFF"/>
                </a:solidFill>
                <a:latin typeface="Arial Unicode MS"/>
                <a:cs typeface="Arial Unicode MS"/>
              </a:rPr>
              <a:t>from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75">
                <a:solidFill>
                  <a:srgbClr val="FFFFFF"/>
                </a:solidFill>
                <a:latin typeface="Arial Unicode MS"/>
                <a:cs typeface="Arial Unicode MS"/>
              </a:rPr>
              <a:t>oil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130">
                <a:solidFill>
                  <a:srgbClr val="FFFFFF"/>
                </a:solidFill>
                <a:latin typeface="Arial Unicode MS"/>
                <a:cs typeface="Arial Unicode MS"/>
              </a:rPr>
              <a:t>it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-35">
                <a:solidFill>
                  <a:srgbClr val="FFFFFF"/>
                </a:solidFill>
                <a:latin typeface="Arial Unicode MS"/>
                <a:cs typeface="Arial Unicode MS"/>
              </a:rPr>
              <a:t>can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-75">
                <a:solidFill>
                  <a:srgbClr val="FFFFFF"/>
                </a:solidFill>
                <a:latin typeface="Arial Unicode MS"/>
                <a:cs typeface="Arial Unicode MS"/>
              </a:rPr>
              <a:t>cause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-110">
                <a:solidFill>
                  <a:srgbClr val="FFFFFF"/>
                </a:solidFill>
                <a:latin typeface="Arial Unicode MS"/>
                <a:cs typeface="Arial Unicode MS"/>
              </a:rPr>
              <a:t>a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70">
                <a:solidFill>
                  <a:srgbClr val="FFFFFF"/>
                </a:solidFill>
                <a:latin typeface="Arial Unicode MS"/>
                <a:cs typeface="Arial Unicode MS"/>
              </a:rPr>
              <a:t>lot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35">
                <a:solidFill>
                  <a:srgbClr val="FFFFFF"/>
                </a:solidFill>
                <a:latin typeface="Arial Unicode MS"/>
                <a:cs typeface="Arial Unicode MS"/>
              </a:rPr>
              <a:t>of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>
                <a:solidFill>
                  <a:srgbClr val="FFFFFF"/>
                </a:solidFill>
                <a:latin typeface="Arial Unicode MS"/>
                <a:cs typeface="Arial Unicode MS"/>
              </a:rPr>
              <a:t>physical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-25">
                <a:solidFill>
                  <a:srgbClr val="FFFFFF"/>
                </a:solidFill>
                <a:latin typeface="Arial Unicode MS"/>
                <a:cs typeface="Arial Unicode MS"/>
              </a:rPr>
              <a:t>and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15">
                <a:solidFill>
                  <a:srgbClr val="FFFFFF"/>
                </a:solidFill>
                <a:latin typeface="Arial Unicode MS"/>
                <a:cs typeface="Arial Unicode MS"/>
              </a:rPr>
              <a:t>health</a:t>
            </a:r>
            <a:r>
              <a:rPr dirty="0" sz="16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-60">
                <a:solidFill>
                  <a:srgbClr val="FFFFFF"/>
                </a:solidFill>
                <a:latin typeface="Arial Unicode MS"/>
                <a:cs typeface="Arial Unicode MS"/>
              </a:rPr>
              <a:t>damage </a:t>
            </a:r>
            <a:r>
              <a:rPr dirty="0" sz="1600" spc="-5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-25">
                <a:solidFill>
                  <a:srgbClr val="FFFFFF"/>
                </a:solidFill>
                <a:latin typeface="Arial Unicode MS"/>
                <a:cs typeface="Arial Unicode MS"/>
              </a:rPr>
              <a:t>such</a:t>
            </a:r>
            <a:r>
              <a:rPr dirty="0" sz="160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-95">
                <a:solidFill>
                  <a:srgbClr val="FFFFFF"/>
                </a:solidFill>
                <a:latin typeface="Arial Unicode MS"/>
                <a:cs typeface="Arial Unicode MS"/>
              </a:rPr>
              <a:t>as,</a:t>
            </a:r>
            <a:r>
              <a:rPr dirty="0" sz="1600" spc="-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25">
                <a:solidFill>
                  <a:srgbClr val="FFFFFF"/>
                </a:solidFill>
                <a:latin typeface="Arial Unicode MS"/>
                <a:cs typeface="Arial Unicode MS"/>
              </a:rPr>
              <a:t>immune</a:t>
            </a:r>
            <a:r>
              <a:rPr dirty="0" sz="1600" spc="-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35">
                <a:solidFill>
                  <a:srgbClr val="FFFFFF"/>
                </a:solidFill>
                <a:latin typeface="Arial Unicode MS"/>
                <a:cs typeface="Arial Unicode MS"/>
              </a:rPr>
              <a:t>function,</a:t>
            </a:r>
            <a:r>
              <a:rPr dirty="0" sz="160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5">
                <a:solidFill>
                  <a:srgbClr val="FFFFFF"/>
                </a:solidFill>
                <a:latin typeface="Arial Unicode MS"/>
                <a:cs typeface="Arial Unicode MS"/>
              </a:rPr>
              <a:t>heart</a:t>
            </a:r>
            <a:r>
              <a:rPr dirty="0" sz="1600" spc="-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35">
                <a:solidFill>
                  <a:srgbClr val="FFFFFF"/>
                </a:solidFill>
                <a:latin typeface="Arial Unicode MS"/>
                <a:cs typeface="Arial Unicode MS"/>
              </a:rPr>
              <a:t>function,</a:t>
            </a:r>
            <a:r>
              <a:rPr dirty="0" sz="1600" spc="-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30">
                <a:solidFill>
                  <a:srgbClr val="FFFFFF"/>
                </a:solidFill>
                <a:latin typeface="Arial Unicode MS"/>
                <a:cs typeface="Arial Unicode MS"/>
              </a:rPr>
              <a:t>lung</a:t>
            </a:r>
            <a:r>
              <a:rPr dirty="0" sz="1600" spc="-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35">
                <a:solidFill>
                  <a:srgbClr val="FFFFFF"/>
                </a:solidFill>
                <a:latin typeface="Arial Unicode MS"/>
                <a:cs typeface="Arial Unicode MS"/>
              </a:rPr>
              <a:t>function, </a:t>
            </a:r>
            <a:r>
              <a:rPr dirty="0" sz="1600" spc="-4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15">
                <a:solidFill>
                  <a:srgbClr val="FFFFFF"/>
                </a:solidFill>
                <a:latin typeface="Arial Unicode MS"/>
                <a:cs typeface="Arial Unicode MS"/>
              </a:rPr>
              <a:t>Neurologic</a:t>
            </a:r>
            <a:r>
              <a:rPr dirty="0" sz="1600" spc="5">
                <a:solidFill>
                  <a:srgbClr val="FFFFFF"/>
                </a:solidFill>
                <a:latin typeface="Arial Unicode MS"/>
                <a:cs typeface="Arial Unicode MS"/>
              </a:rPr>
              <a:t>a</a:t>
            </a:r>
            <a:r>
              <a:rPr dirty="0" sz="1600" spc="110">
                <a:solidFill>
                  <a:srgbClr val="FFFFFF"/>
                </a:solidFill>
                <a:latin typeface="Arial Unicode MS"/>
                <a:cs typeface="Arial Unicode MS"/>
              </a:rPr>
              <a:t>l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25">
                <a:solidFill>
                  <a:srgbClr val="FFFFFF"/>
                </a:solidFill>
                <a:latin typeface="Arial Unicode MS"/>
                <a:cs typeface="Arial Unicode MS"/>
              </a:rPr>
              <a:t>pr</a:t>
            </a:r>
            <a:r>
              <a:rPr dirty="0" sz="1600" spc="25">
                <a:solidFill>
                  <a:srgbClr val="FFFFFF"/>
                </a:solidFill>
                <a:latin typeface="Arial Unicode MS"/>
                <a:cs typeface="Arial Unicode MS"/>
              </a:rPr>
              <a:t>o</a:t>
            </a:r>
            <a:r>
              <a:rPr dirty="0" sz="1600" spc="-15">
                <a:solidFill>
                  <a:srgbClr val="FFFFFF"/>
                </a:solidFill>
                <a:latin typeface="Arial Unicode MS"/>
                <a:cs typeface="Arial Unicode MS"/>
              </a:rPr>
              <a:t>blems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-25">
                <a:solidFill>
                  <a:srgbClr val="FFFFFF"/>
                </a:solidFill>
                <a:latin typeface="Arial Unicode MS"/>
                <a:cs typeface="Arial Unicode MS"/>
              </a:rPr>
              <a:t>and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-70">
                <a:solidFill>
                  <a:srgbClr val="FFFFFF"/>
                </a:solidFill>
                <a:latin typeface="Arial Unicode MS"/>
                <a:cs typeface="Arial Unicode MS"/>
              </a:rPr>
              <a:t>so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30">
                <a:solidFill>
                  <a:srgbClr val="FFFFFF"/>
                </a:solidFill>
                <a:latin typeface="Arial Unicode MS"/>
                <a:cs typeface="Arial Unicode MS"/>
              </a:rPr>
              <a:t>m</a:t>
            </a:r>
            <a:r>
              <a:rPr dirty="0" sz="1600" spc="-35">
                <a:solidFill>
                  <a:srgbClr val="FFFFFF"/>
                </a:solidFill>
                <a:latin typeface="Arial Unicode MS"/>
                <a:cs typeface="Arial Unicode MS"/>
              </a:rPr>
              <a:t>a</a:t>
            </a:r>
            <a:r>
              <a:rPr dirty="0" sz="1600" spc="-50">
                <a:solidFill>
                  <a:srgbClr val="FFFFFF"/>
                </a:solidFill>
                <a:latin typeface="Arial Unicode MS"/>
                <a:cs typeface="Arial Unicode MS"/>
              </a:rPr>
              <a:t>n</a:t>
            </a:r>
            <a:r>
              <a:rPr dirty="0" sz="1600" spc="-35">
                <a:solidFill>
                  <a:srgbClr val="FFFFFF"/>
                </a:solidFill>
                <a:latin typeface="Arial Unicode MS"/>
                <a:cs typeface="Arial Unicode MS"/>
              </a:rPr>
              <a:t>y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>
                <a:solidFill>
                  <a:srgbClr val="FFFFFF"/>
                </a:solidFill>
                <a:latin typeface="Arial Unicode MS"/>
                <a:cs typeface="Arial Unicode MS"/>
              </a:rPr>
              <a:t>mor</a:t>
            </a:r>
            <a:r>
              <a:rPr dirty="0" sz="1600" spc="-20">
                <a:solidFill>
                  <a:srgbClr val="FFFFFF"/>
                </a:solidFill>
                <a:latin typeface="Arial Unicode MS"/>
                <a:cs typeface="Arial Unicode MS"/>
              </a:rPr>
              <a:t>e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.</a:t>
            </a:r>
            <a:endParaRPr sz="1600">
              <a:latin typeface="Arial Unicode MS"/>
              <a:cs typeface="Arial Unicode MS"/>
            </a:endParaRPr>
          </a:p>
          <a:p>
            <a:pPr>
              <a:lnSpc>
                <a:spcPct val="100000"/>
              </a:lnSpc>
              <a:spcBef>
                <a:spcPts val="60"/>
              </a:spcBef>
              <a:buClr>
                <a:srgbClr val="FFFFFF"/>
              </a:buClr>
              <a:buFont typeface=""/>
              <a:buChar char="❖"/>
            </a:pPr>
            <a:endParaRPr sz="3250">
              <a:latin typeface="Arial Unicode MS"/>
              <a:cs typeface="Arial Unicode MS"/>
            </a:endParaRPr>
          </a:p>
          <a:p>
            <a:pPr marL="441325" marR="158750" indent="-428625">
              <a:lnSpc>
                <a:spcPct val="105000"/>
              </a:lnSpc>
              <a:buFont typeface=""/>
              <a:buChar char="❖"/>
              <a:tabLst>
                <a:tab pos="440690" algn="l"/>
                <a:tab pos="441325" algn="l"/>
              </a:tabLst>
            </a:pPr>
            <a:r>
              <a:rPr dirty="0" sz="1600">
                <a:solidFill>
                  <a:srgbClr val="FFFFFF"/>
                </a:solidFill>
                <a:latin typeface="Arial Unicode MS"/>
                <a:cs typeface="Arial Unicode MS"/>
              </a:rPr>
              <a:t>There 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are </a:t>
            </a:r>
            <a:r>
              <a:rPr dirty="0" sz="1600" spc="-110">
                <a:solidFill>
                  <a:srgbClr val="FFFFFF"/>
                </a:solidFill>
                <a:latin typeface="Arial Unicode MS"/>
                <a:cs typeface="Arial Unicode MS"/>
              </a:rPr>
              <a:t>a </a:t>
            </a:r>
            <a:r>
              <a:rPr dirty="0" sz="1600" spc="70">
                <a:solidFill>
                  <a:srgbClr val="FFFFFF"/>
                </a:solidFill>
                <a:latin typeface="Arial Unicode MS"/>
                <a:cs typeface="Arial Unicode MS"/>
              </a:rPr>
              <a:t>lot </a:t>
            </a:r>
            <a:r>
              <a:rPr dirty="0" sz="1600" spc="35">
                <a:solidFill>
                  <a:srgbClr val="FFFFFF"/>
                </a:solidFill>
                <a:latin typeface="Arial Unicode MS"/>
                <a:cs typeface="Arial Unicode MS"/>
              </a:rPr>
              <a:t>of </a:t>
            </a:r>
            <a:r>
              <a:rPr dirty="0" sz="1600" spc="50">
                <a:solidFill>
                  <a:srgbClr val="FFFFFF"/>
                </a:solidFill>
                <a:latin typeface="Arial Unicode MS"/>
                <a:cs typeface="Arial Unicode MS"/>
              </a:rPr>
              <a:t>diﬀerent </a:t>
            </a:r>
            <a:r>
              <a:rPr dirty="0" sz="1600" spc="-55">
                <a:solidFill>
                  <a:srgbClr val="FFFFFF"/>
                </a:solidFill>
                <a:latin typeface="Arial Unicode MS"/>
                <a:cs typeface="Arial Unicode MS"/>
              </a:rPr>
              <a:t>ways </a:t>
            </a:r>
            <a:r>
              <a:rPr dirty="0" sz="1600" spc="-20">
                <a:solidFill>
                  <a:srgbClr val="FFFFFF"/>
                </a:solidFill>
                <a:latin typeface="Arial Unicode MS"/>
                <a:cs typeface="Arial Unicode MS"/>
              </a:rPr>
              <a:t>humans </a:t>
            </a:r>
            <a:r>
              <a:rPr dirty="0" sz="1600" spc="-35">
                <a:solidFill>
                  <a:srgbClr val="FFFFFF"/>
                </a:solidFill>
                <a:latin typeface="Arial Unicode MS"/>
                <a:cs typeface="Arial Unicode MS"/>
              </a:rPr>
              <a:t>can </a:t>
            </a:r>
            <a:r>
              <a:rPr dirty="0" sz="1600" spc="-10">
                <a:solidFill>
                  <a:srgbClr val="FFFFFF"/>
                </a:solidFill>
                <a:latin typeface="Arial Unicode MS"/>
                <a:cs typeface="Arial Unicode MS"/>
              </a:rPr>
              <a:t>get </a:t>
            </a:r>
            <a:r>
              <a:rPr dirty="0" sz="1600" spc="90">
                <a:solidFill>
                  <a:srgbClr val="FFFFFF"/>
                </a:solidFill>
                <a:latin typeface="Arial Unicode MS"/>
                <a:cs typeface="Arial Unicode MS"/>
              </a:rPr>
              <a:t>in </a:t>
            </a:r>
            <a:r>
              <a:rPr dirty="0" sz="1600" spc="9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10">
                <a:solidFill>
                  <a:srgbClr val="FFFFFF"/>
                </a:solidFill>
                <a:latin typeface="Arial Unicode MS"/>
                <a:cs typeface="Arial Unicode MS"/>
              </a:rPr>
              <a:t>contact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85">
                <a:solidFill>
                  <a:srgbClr val="FFFFFF"/>
                </a:solidFill>
                <a:latin typeface="Arial Unicode MS"/>
                <a:cs typeface="Arial Unicode MS"/>
              </a:rPr>
              <a:t>with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45">
                <a:solidFill>
                  <a:srgbClr val="FFFFFF"/>
                </a:solidFill>
                <a:latin typeface="Arial Unicode MS"/>
                <a:cs typeface="Arial Unicode MS"/>
              </a:rPr>
              <a:t>oil,</a:t>
            </a:r>
            <a:r>
              <a:rPr dirty="0" sz="16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10">
                <a:solidFill>
                  <a:srgbClr val="FFFFFF"/>
                </a:solidFill>
                <a:latin typeface="Arial Unicode MS"/>
                <a:cs typeface="Arial Unicode MS"/>
              </a:rPr>
              <a:t>eating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30">
                <a:solidFill>
                  <a:srgbClr val="FFFFFF"/>
                </a:solidFill>
                <a:latin typeface="Arial Unicode MS"/>
                <a:cs typeface="Arial Unicode MS"/>
              </a:rPr>
              <a:t>ﬁsh,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75">
                <a:solidFill>
                  <a:srgbClr val="FFFFFF"/>
                </a:solidFill>
                <a:latin typeface="Arial Unicode MS"/>
                <a:cs typeface="Arial Unicode MS"/>
              </a:rPr>
              <a:t>oil</a:t>
            </a:r>
            <a:r>
              <a:rPr dirty="0" sz="16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Arial Unicode MS"/>
                <a:cs typeface="Arial Unicode MS"/>
              </a:rPr>
              <a:t>vapor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-25">
                <a:solidFill>
                  <a:srgbClr val="FFFFFF"/>
                </a:solidFill>
                <a:latin typeface="Arial Unicode MS"/>
                <a:cs typeface="Arial Unicode MS"/>
              </a:rPr>
              <a:t>and</a:t>
            </a:r>
            <a:r>
              <a:rPr dirty="0" sz="16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Arial Unicode MS"/>
                <a:cs typeface="Arial Unicode MS"/>
              </a:rPr>
              <a:t>chemicals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90">
                <a:solidFill>
                  <a:srgbClr val="FFFFFF"/>
                </a:solidFill>
                <a:latin typeface="Arial Unicode MS"/>
                <a:cs typeface="Arial Unicode MS"/>
              </a:rPr>
              <a:t>in </a:t>
            </a:r>
            <a:r>
              <a:rPr dirty="0" sz="1600" spc="-4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15">
                <a:solidFill>
                  <a:srgbClr val="FFFFFF"/>
                </a:solidFill>
                <a:latin typeface="Arial Unicode MS"/>
                <a:cs typeface="Arial Unicode MS"/>
              </a:rPr>
              <a:t>the</a:t>
            </a:r>
            <a:r>
              <a:rPr dirty="0" sz="1600" spc="-5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>
                <a:solidFill>
                  <a:srgbClr val="FFFFFF"/>
                </a:solidFill>
                <a:latin typeface="Arial Unicode MS"/>
                <a:cs typeface="Arial Unicode MS"/>
              </a:rPr>
              <a:t>air,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5">
                <a:solidFill>
                  <a:srgbClr val="FFFFFF"/>
                </a:solidFill>
                <a:latin typeface="Arial Unicode MS"/>
                <a:cs typeface="Arial Unicode MS"/>
              </a:rPr>
              <a:t>contaminated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-15">
                <a:solidFill>
                  <a:srgbClr val="FFFFFF"/>
                </a:solidFill>
                <a:latin typeface="Arial Unicode MS"/>
                <a:cs typeface="Arial Unicode MS"/>
              </a:rPr>
              <a:t>water.</a:t>
            </a:r>
            <a:endParaRPr sz="1600">
              <a:latin typeface="Arial Unicode MS"/>
              <a:cs typeface="Arial Unicode MS"/>
            </a:endParaRPr>
          </a:p>
          <a:p>
            <a:pPr>
              <a:lnSpc>
                <a:spcPct val="100000"/>
              </a:lnSpc>
              <a:spcBef>
                <a:spcPts val="60"/>
              </a:spcBef>
              <a:buClr>
                <a:srgbClr val="FFFFFF"/>
              </a:buClr>
              <a:buFont typeface=""/>
              <a:buChar char="❖"/>
            </a:pPr>
            <a:endParaRPr sz="3250">
              <a:latin typeface="Arial Unicode MS"/>
              <a:cs typeface="Arial Unicode MS"/>
            </a:endParaRPr>
          </a:p>
          <a:p>
            <a:pPr marL="441325" marR="36195" indent="-428625">
              <a:lnSpc>
                <a:spcPct val="105000"/>
              </a:lnSpc>
              <a:buFont typeface=""/>
              <a:buChar char="❖"/>
              <a:tabLst>
                <a:tab pos="440690" algn="l"/>
                <a:tab pos="441325" algn="l"/>
              </a:tabLst>
            </a:pPr>
            <a:r>
              <a:rPr dirty="0" sz="1600" spc="30">
                <a:solidFill>
                  <a:srgbClr val="FFFFFF"/>
                </a:solidFill>
                <a:latin typeface="Arial Unicode MS"/>
                <a:cs typeface="Arial Unicode MS"/>
              </a:rPr>
              <a:t>Animals 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are </a:t>
            </a:r>
            <a:r>
              <a:rPr dirty="0" sz="1600" spc="-35">
                <a:solidFill>
                  <a:srgbClr val="FFFFFF"/>
                </a:solidFill>
                <a:latin typeface="Arial Unicode MS"/>
                <a:cs typeface="Arial Unicode MS"/>
              </a:rPr>
              <a:t>also </a:t>
            </a:r>
            <a:r>
              <a:rPr dirty="0" sz="1600" spc="-5">
                <a:solidFill>
                  <a:srgbClr val="FFFFFF"/>
                </a:solidFill>
                <a:latin typeface="Arial Unicode MS"/>
                <a:cs typeface="Arial Unicode MS"/>
              </a:rPr>
              <a:t>aﬀected </a:t>
            </a:r>
            <a:r>
              <a:rPr dirty="0" sz="1600" spc="-15">
                <a:solidFill>
                  <a:srgbClr val="FFFFFF"/>
                </a:solidFill>
                <a:latin typeface="Arial Unicode MS"/>
                <a:cs typeface="Arial Unicode MS"/>
              </a:rPr>
              <a:t>by </a:t>
            </a:r>
            <a:r>
              <a:rPr dirty="0" sz="1600" spc="-35">
                <a:solidFill>
                  <a:srgbClr val="FFFFFF"/>
                </a:solidFill>
                <a:latin typeface="Arial Unicode MS"/>
                <a:cs typeface="Arial Unicode MS"/>
              </a:rPr>
              <a:t>an </a:t>
            </a:r>
            <a:r>
              <a:rPr dirty="0" sz="1600" spc="75">
                <a:solidFill>
                  <a:srgbClr val="FFFFFF"/>
                </a:solidFill>
                <a:latin typeface="Arial Unicode MS"/>
                <a:cs typeface="Arial Unicode MS"/>
              </a:rPr>
              <a:t>oil </a:t>
            </a:r>
            <a:r>
              <a:rPr dirty="0" sz="1600" spc="35">
                <a:solidFill>
                  <a:srgbClr val="FFFFFF"/>
                </a:solidFill>
                <a:latin typeface="Arial Unicode MS"/>
                <a:cs typeface="Arial Unicode MS"/>
              </a:rPr>
              <a:t>spill. </a:t>
            </a:r>
            <a:r>
              <a:rPr dirty="0" sz="1600" spc="-75">
                <a:solidFill>
                  <a:srgbClr val="FFFFFF"/>
                </a:solidFill>
                <a:latin typeface="Arial Unicode MS"/>
                <a:cs typeface="Arial Unicode MS"/>
              </a:rPr>
              <a:t>Some </a:t>
            </a:r>
            <a:r>
              <a:rPr dirty="0" sz="1600" spc="-55">
                <a:solidFill>
                  <a:srgbClr val="FFFFFF"/>
                </a:solidFill>
                <a:latin typeface="Arial Unicode MS"/>
                <a:cs typeface="Arial Unicode MS"/>
              </a:rPr>
              <a:t>issues </a:t>
            </a:r>
            <a:r>
              <a:rPr dirty="0" sz="1600" spc="-5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>
                <a:solidFill>
                  <a:srgbClr val="FFFFFF"/>
                </a:solidFill>
                <a:latin typeface="Arial Unicode MS"/>
                <a:cs typeface="Arial Unicode MS"/>
              </a:rPr>
              <a:t>they</a:t>
            </a:r>
            <a:r>
              <a:rPr dirty="0" sz="1600" spc="-40">
                <a:solidFill>
                  <a:srgbClr val="FFFFFF"/>
                </a:solidFill>
                <a:latin typeface="Arial Unicode MS"/>
                <a:cs typeface="Arial Unicode MS"/>
              </a:rPr>
              <a:t> face 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are,</a:t>
            </a:r>
            <a:r>
              <a:rPr dirty="0" sz="16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95">
                <a:solidFill>
                  <a:srgbClr val="FFFFFF"/>
                </a:solidFill>
                <a:latin typeface="Arial Unicode MS"/>
                <a:cs typeface="Arial Unicode MS"/>
              </a:rPr>
              <a:t>DNA</a:t>
            </a:r>
            <a:r>
              <a:rPr dirty="0" sz="16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25">
                <a:solidFill>
                  <a:srgbClr val="FFFFFF"/>
                </a:solidFill>
                <a:latin typeface="Arial Unicode MS"/>
                <a:cs typeface="Arial Unicode MS"/>
              </a:rPr>
              <a:t>complication,</a:t>
            </a:r>
            <a:r>
              <a:rPr dirty="0" sz="160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25">
                <a:solidFill>
                  <a:srgbClr val="FFFFFF"/>
                </a:solidFill>
                <a:latin typeface="Arial Unicode MS"/>
                <a:cs typeface="Arial Unicode MS"/>
              </a:rPr>
              <a:t>immune</a:t>
            </a:r>
            <a:r>
              <a:rPr dirty="0" sz="16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35">
                <a:solidFill>
                  <a:srgbClr val="FFFFFF"/>
                </a:solidFill>
                <a:latin typeface="Arial Unicode MS"/>
                <a:cs typeface="Arial Unicode MS"/>
              </a:rPr>
              <a:t>function,</a:t>
            </a:r>
            <a:r>
              <a:rPr dirty="0" sz="1600" spc="-40">
                <a:solidFill>
                  <a:srgbClr val="FFFFFF"/>
                </a:solidFill>
                <a:latin typeface="Arial Unicode MS"/>
                <a:cs typeface="Arial Unicode MS"/>
              </a:rPr>
              <a:t> loss </a:t>
            </a:r>
            <a:r>
              <a:rPr dirty="0" sz="1600" spc="-4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35">
                <a:solidFill>
                  <a:srgbClr val="FFFFFF"/>
                </a:solidFill>
                <a:latin typeface="Arial Unicode MS"/>
                <a:cs typeface="Arial Unicode MS"/>
              </a:rPr>
              <a:t>of</a:t>
            </a:r>
            <a:r>
              <a:rPr dirty="0" sz="16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-65">
                <a:solidFill>
                  <a:srgbClr val="FFFFFF"/>
                </a:solidFill>
                <a:latin typeface="Arial Unicode MS"/>
                <a:cs typeface="Arial Unicode MS"/>
              </a:rPr>
              <a:t>egg</a:t>
            </a:r>
            <a:r>
              <a:rPr dirty="0" sz="16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25">
                <a:solidFill>
                  <a:srgbClr val="FFFFFF"/>
                </a:solidFill>
                <a:latin typeface="Arial Unicode MS"/>
                <a:cs typeface="Arial Unicode MS"/>
              </a:rPr>
              <a:t>production,</a:t>
            </a:r>
            <a:r>
              <a:rPr dirty="0" sz="160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-25">
                <a:solidFill>
                  <a:srgbClr val="FFFFFF"/>
                </a:solidFill>
                <a:latin typeface="Arial Unicode MS"/>
                <a:cs typeface="Arial Unicode MS"/>
              </a:rPr>
              <a:t>and</a:t>
            </a:r>
            <a:r>
              <a:rPr dirty="0" sz="1600" spc="-40">
                <a:solidFill>
                  <a:srgbClr val="FFFFFF"/>
                </a:solidFill>
                <a:latin typeface="Arial Unicode MS"/>
                <a:cs typeface="Arial Unicode MS"/>
              </a:rPr>
              <a:t> loss</a:t>
            </a:r>
            <a:r>
              <a:rPr dirty="0" sz="160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90">
                <a:solidFill>
                  <a:srgbClr val="FFFFFF"/>
                </a:solidFill>
                <a:latin typeface="Arial Unicode MS"/>
                <a:cs typeface="Arial Unicode MS"/>
              </a:rPr>
              <a:t>in</a:t>
            </a:r>
            <a:r>
              <a:rPr dirty="0" sz="16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35">
                <a:solidFill>
                  <a:srgbClr val="FFFFFF"/>
                </a:solidFill>
                <a:latin typeface="Arial Unicode MS"/>
                <a:cs typeface="Arial Unicode MS"/>
              </a:rPr>
              <a:t>insulation</a:t>
            </a:r>
            <a:r>
              <a:rPr dirty="0" sz="160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55">
                <a:solidFill>
                  <a:srgbClr val="FFFFFF"/>
                </a:solidFill>
                <a:latin typeface="Arial Unicode MS"/>
                <a:cs typeface="Arial Unicode MS"/>
              </a:rPr>
              <a:t>for</a:t>
            </a:r>
            <a:r>
              <a:rPr dirty="0" sz="16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60">
                <a:solidFill>
                  <a:srgbClr val="FFFFFF"/>
                </a:solidFill>
                <a:latin typeface="Arial Unicode MS"/>
                <a:cs typeface="Arial Unicode MS"/>
              </a:rPr>
              <a:t>bird</a:t>
            </a:r>
            <a:r>
              <a:rPr dirty="0" sz="160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>
                <a:solidFill>
                  <a:srgbClr val="FFFFFF"/>
                </a:solidFill>
                <a:latin typeface="Arial Unicode MS"/>
                <a:cs typeface="Arial Unicode MS"/>
              </a:rPr>
              <a:t>wings.</a:t>
            </a:r>
            <a:endParaRPr sz="1600">
              <a:latin typeface="Arial Unicode MS"/>
              <a:cs typeface="Arial Unicode MS"/>
            </a:endParaRP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345700" y="838499"/>
            <a:ext cx="2691824" cy="1799675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298325" y="3055049"/>
            <a:ext cx="2691824" cy="187079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92562" y="1260283"/>
            <a:ext cx="424815" cy="0"/>
          </a:xfrm>
          <a:custGeom>
            <a:avLst/>
            <a:gdLst/>
            <a:ahLst/>
            <a:cxnLst/>
            <a:rect l="l" t="t" r="r" b="b"/>
            <a:pathLst>
              <a:path w="424815" h="0">
                <a:moveTo>
                  <a:pt x="0" y="0"/>
                </a:moveTo>
                <a:lnTo>
                  <a:pt x="424799" y="0"/>
                </a:lnTo>
              </a:path>
            </a:pathLst>
          </a:custGeom>
          <a:ln w="38099">
            <a:solidFill>
              <a:srgbClr val="039BE4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170175" y="433109"/>
            <a:ext cx="2803525" cy="48260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pc="220"/>
              <a:t>Tanker</a:t>
            </a:r>
            <a:r>
              <a:rPr dirty="0" spc="-10"/>
              <a:t> </a:t>
            </a:r>
            <a:r>
              <a:rPr dirty="0" spc="150"/>
              <a:t>beneﬁts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292750" y="1302671"/>
            <a:ext cx="5107940" cy="17322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441325" marR="5080" indent="-428625">
              <a:lnSpc>
                <a:spcPct val="114999"/>
              </a:lnSpc>
              <a:spcBef>
                <a:spcPts val="100"/>
              </a:spcBef>
              <a:buFont typeface=""/>
              <a:buChar char="❖"/>
              <a:tabLst>
                <a:tab pos="440690" algn="l"/>
                <a:tab pos="441325" algn="l"/>
              </a:tabLst>
            </a:pPr>
            <a:r>
              <a:rPr dirty="0" sz="1600" spc="-10">
                <a:solidFill>
                  <a:srgbClr val="FFFFFF"/>
                </a:solidFill>
                <a:latin typeface="Arial Unicode MS"/>
                <a:cs typeface="Arial Unicode MS"/>
              </a:rPr>
              <a:t>Inexpensive</a:t>
            </a:r>
            <a:r>
              <a:rPr dirty="0" sz="1600" spc="-5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>
                <a:solidFill>
                  <a:srgbClr val="FFFFFF"/>
                </a:solidFill>
                <a:latin typeface="Arial Unicode MS"/>
                <a:cs typeface="Arial Unicode MS"/>
              </a:rPr>
              <a:t>when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-15">
                <a:solidFill>
                  <a:srgbClr val="FFFFFF"/>
                </a:solidFill>
                <a:latin typeface="Arial Unicode MS"/>
                <a:cs typeface="Arial Unicode MS"/>
              </a:rPr>
              <a:t>compared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45">
                <a:solidFill>
                  <a:srgbClr val="FFFFFF"/>
                </a:solidFill>
                <a:latin typeface="Arial Unicode MS"/>
                <a:cs typeface="Arial Unicode MS"/>
              </a:rPr>
              <a:t>to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10">
                <a:solidFill>
                  <a:srgbClr val="FFFFFF"/>
                </a:solidFill>
                <a:latin typeface="Arial Unicode MS"/>
                <a:cs typeface="Arial Unicode MS"/>
              </a:rPr>
              <a:t>Trucks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-25">
                <a:solidFill>
                  <a:srgbClr val="FFFFFF"/>
                </a:solidFill>
                <a:latin typeface="Arial Unicode MS"/>
                <a:cs typeface="Arial Unicode MS"/>
              </a:rPr>
              <a:t>and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5">
                <a:solidFill>
                  <a:srgbClr val="FFFFFF"/>
                </a:solidFill>
                <a:latin typeface="Arial Unicode MS"/>
                <a:cs typeface="Arial Unicode MS"/>
              </a:rPr>
              <a:t>Railroad </a:t>
            </a:r>
            <a:r>
              <a:rPr dirty="0" sz="1600" spc="-4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20">
                <a:solidFill>
                  <a:srgbClr val="FFFFFF"/>
                </a:solidFill>
                <a:latin typeface="Arial Unicode MS"/>
                <a:cs typeface="Arial Unicode MS"/>
              </a:rPr>
              <a:t>transport.</a:t>
            </a:r>
            <a:endParaRPr sz="1600">
              <a:latin typeface="Arial Unicode MS"/>
              <a:cs typeface="Arial Unicode MS"/>
            </a:endParaRPr>
          </a:p>
          <a:p>
            <a:pPr>
              <a:lnSpc>
                <a:spcPct val="100000"/>
              </a:lnSpc>
              <a:spcBef>
                <a:spcPts val="50"/>
              </a:spcBef>
              <a:buClr>
                <a:srgbClr val="FFFFFF"/>
              </a:buClr>
              <a:buFont typeface=""/>
              <a:buChar char="❖"/>
            </a:pPr>
            <a:endParaRPr sz="3400">
              <a:latin typeface="Arial Unicode MS"/>
              <a:cs typeface="Arial Unicode MS"/>
            </a:endParaRPr>
          </a:p>
          <a:p>
            <a:pPr marL="441325" marR="113664" indent="-428625">
              <a:lnSpc>
                <a:spcPct val="114999"/>
              </a:lnSpc>
              <a:buFont typeface=""/>
              <a:buChar char="❖"/>
              <a:tabLst>
                <a:tab pos="440690" algn="l"/>
                <a:tab pos="441325" algn="l"/>
              </a:tabLst>
            </a:pPr>
            <a:r>
              <a:rPr dirty="0" sz="1600" spc="110">
                <a:solidFill>
                  <a:srgbClr val="FFFFFF"/>
                </a:solidFill>
                <a:latin typeface="Arial Unicode MS"/>
                <a:cs typeface="Arial Unicode MS"/>
              </a:rPr>
              <a:t>In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15">
                <a:solidFill>
                  <a:srgbClr val="FFFFFF"/>
                </a:solidFill>
                <a:latin typeface="Arial Unicode MS"/>
                <a:cs typeface="Arial Unicode MS"/>
              </a:rPr>
              <a:t>the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>
                <a:solidFill>
                  <a:srgbClr val="FFFFFF"/>
                </a:solidFill>
                <a:latin typeface="Arial Unicode MS"/>
                <a:cs typeface="Arial Unicode MS"/>
              </a:rPr>
              <a:t>last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-65">
                <a:solidFill>
                  <a:srgbClr val="FFFFFF"/>
                </a:solidFill>
                <a:latin typeface="Arial Unicode MS"/>
                <a:cs typeface="Arial Unicode MS"/>
              </a:rPr>
              <a:t>decade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5">
                <a:solidFill>
                  <a:srgbClr val="FFFFFF"/>
                </a:solidFill>
                <a:latin typeface="Arial Unicode MS"/>
                <a:cs typeface="Arial Unicode MS"/>
              </a:rPr>
              <a:t>there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-65">
                <a:solidFill>
                  <a:srgbClr val="FFFFFF"/>
                </a:solidFill>
                <a:latin typeface="Arial Unicode MS"/>
                <a:cs typeface="Arial Unicode MS"/>
              </a:rPr>
              <a:t>has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been </a:t>
            </a:r>
            <a:r>
              <a:rPr dirty="0" sz="1600" spc="-110">
                <a:solidFill>
                  <a:srgbClr val="FFFFFF"/>
                </a:solidFill>
                <a:latin typeface="Arial Unicode MS"/>
                <a:cs typeface="Arial Unicode MS"/>
              </a:rPr>
              <a:t>a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-135">
                <a:solidFill>
                  <a:srgbClr val="FFFFFF"/>
                </a:solidFill>
                <a:latin typeface="Arial Unicode MS"/>
                <a:cs typeface="Arial Unicode MS"/>
              </a:rPr>
              <a:t>98%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-65">
                <a:solidFill>
                  <a:srgbClr val="FFFFFF"/>
                </a:solidFill>
                <a:latin typeface="Arial Unicode MS"/>
                <a:cs typeface="Arial Unicode MS"/>
              </a:rPr>
              <a:t>decrease</a:t>
            </a:r>
            <a:r>
              <a:rPr dirty="0" sz="16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90">
                <a:solidFill>
                  <a:srgbClr val="FFFFFF"/>
                </a:solidFill>
                <a:latin typeface="Arial Unicode MS"/>
                <a:cs typeface="Arial Unicode MS"/>
              </a:rPr>
              <a:t>in </a:t>
            </a:r>
            <a:r>
              <a:rPr dirty="0" sz="1600" spc="-4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75">
                <a:solidFill>
                  <a:srgbClr val="FFFFFF"/>
                </a:solidFill>
                <a:latin typeface="Arial Unicode MS"/>
                <a:cs typeface="Arial Unicode MS"/>
              </a:rPr>
              <a:t>oil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25">
                <a:solidFill>
                  <a:srgbClr val="FFFFFF"/>
                </a:solidFill>
                <a:latin typeface="Arial Unicode MS"/>
                <a:cs typeface="Arial Unicode MS"/>
              </a:rPr>
              <a:t>spills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85">
                <a:solidFill>
                  <a:srgbClr val="FFFFFF"/>
                </a:solidFill>
                <a:latin typeface="Arial Unicode MS"/>
                <a:cs typeface="Arial Unicode MS"/>
              </a:rPr>
              <a:t>with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15">
                <a:solidFill>
                  <a:srgbClr val="FFFFFF"/>
                </a:solidFill>
                <a:latin typeface="Arial Unicode MS"/>
                <a:cs typeface="Arial Unicode MS"/>
              </a:rPr>
              <a:t>the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-75">
                <a:solidFill>
                  <a:srgbClr val="FFFFFF"/>
                </a:solidFill>
                <a:latin typeface="Arial Unicode MS"/>
                <a:cs typeface="Arial Unicode MS"/>
              </a:rPr>
              <a:t>use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35">
                <a:solidFill>
                  <a:srgbClr val="FFFFFF"/>
                </a:solidFill>
                <a:latin typeface="Arial Unicode MS"/>
                <a:cs typeface="Arial Unicode MS"/>
              </a:rPr>
              <a:t>of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35">
                <a:solidFill>
                  <a:srgbClr val="FFFFFF"/>
                </a:solidFill>
                <a:latin typeface="Arial Unicode MS"/>
                <a:cs typeface="Arial Unicode MS"/>
              </a:rPr>
              <a:t>T</a:t>
            </a:r>
            <a:r>
              <a:rPr dirty="0" sz="1600" spc="5">
                <a:solidFill>
                  <a:srgbClr val="FFFFFF"/>
                </a:solidFill>
                <a:latin typeface="Arial Unicode MS"/>
                <a:cs typeface="Arial Unicode MS"/>
              </a:rPr>
              <a:t>an</a:t>
            </a:r>
            <a:r>
              <a:rPr dirty="0" sz="1600" spc="-30">
                <a:solidFill>
                  <a:srgbClr val="FFFFFF"/>
                </a:solidFill>
                <a:latin typeface="Arial Unicode MS"/>
                <a:cs typeface="Arial Unicode MS"/>
              </a:rPr>
              <a:t>k</a:t>
            </a:r>
            <a:r>
              <a:rPr dirty="0" sz="1600" spc="-40">
                <a:solidFill>
                  <a:srgbClr val="FFFFFF"/>
                </a:solidFill>
                <a:latin typeface="Arial Unicode MS"/>
                <a:cs typeface="Arial Unicode MS"/>
              </a:rPr>
              <a:t>er</a:t>
            </a:r>
            <a:r>
              <a:rPr dirty="0" sz="1600" spc="-65">
                <a:solidFill>
                  <a:srgbClr val="FFFFFF"/>
                </a:solidFill>
                <a:latin typeface="Arial Unicode MS"/>
                <a:cs typeface="Arial Unicode MS"/>
              </a:rPr>
              <a:t>s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.</a:t>
            </a:r>
            <a:endParaRPr sz="1600">
              <a:latin typeface="Arial Unicode MS"/>
              <a:cs typeface="Arial Unicode MS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92750" y="3631342"/>
            <a:ext cx="3695700" cy="2692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441325" indent="-428625">
              <a:lnSpc>
                <a:spcPct val="100000"/>
              </a:lnSpc>
              <a:spcBef>
                <a:spcPts val="100"/>
              </a:spcBef>
              <a:buFont typeface=""/>
              <a:buChar char="❖"/>
              <a:tabLst>
                <a:tab pos="440690" algn="l"/>
                <a:tab pos="441325" algn="l"/>
              </a:tabLst>
            </a:pPr>
            <a:r>
              <a:rPr dirty="0" sz="1600" spc="-90">
                <a:solidFill>
                  <a:srgbClr val="FFFFFF"/>
                </a:solidFill>
                <a:latin typeface="Arial Unicode MS"/>
                <a:cs typeface="Arial Unicode MS"/>
              </a:rPr>
              <a:t>1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-35">
                <a:solidFill>
                  <a:srgbClr val="FFFFFF"/>
                </a:solidFill>
                <a:latin typeface="Arial Unicode MS"/>
                <a:cs typeface="Arial Unicode MS"/>
              </a:rPr>
              <a:t>g</a:t>
            </a:r>
            <a:r>
              <a:rPr dirty="0" sz="1600" spc="-120">
                <a:solidFill>
                  <a:srgbClr val="FFFFFF"/>
                </a:solidFill>
                <a:latin typeface="Arial Unicode MS"/>
                <a:cs typeface="Arial Unicode MS"/>
              </a:rPr>
              <a:t>a</a:t>
            </a:r>
            <a:r>
              <a:rPr dirty="0" sz="1600" spc="60">
                <a:solidFill>
                  <a:srgbClr val="FFFFFF"/>
                </a:solidFill>
                <a:latin typeface="Arial Unicode MS"/>
                <a:cs typeface="Arial Unicode MS"/>
              </a:rPr>
              <a:t>llon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35">
                <a:solidFill>
                  <a:srgbClr val="FFFFFF"/>
                </a:solidFill>
                <a:latin typeface="Arial Unicode MS"/>
                <a:cs typeface="Arial Unicode MS"/>
              </a:rPr>
              <a:t>of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25">
                <a:solidFill>
                  <a:srgbClr val="FFFFFF"/>
                </a:solidFill>
                <a:latin typeface="Arial Unicode MS"/>
                <a:cs typeface="Arial Unicode MS"/>
              </a:rPr>
              <a:t>fuel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-50">
                <a:solidFill>
                  <a:srgbClr val="FFFFFF"/>
                </a:solidFill>
                <a:latin typeface="Arial Unicode MS"/>
                <a:cs typeface="Arial Unicode MS"/>
              </a:rPr>
              <a:t>moves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-35">
                <a:solidFill>
                  <a:srgbClr val="FFFFFF"/>
                </a:solidFill>
                <a:latin typeface="Arial Unicode MS"/>
                <a:cs typeface="Arial Unicode MS"/>
              </a:rPr>
              <a:t>one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45">
                <a:solidFill>
                  <a:srgbClr val="FFFFFF"/>
                </a:solidFill>
                <a:latin typeface="Arial Unicode MS"/>
                <a:cs typeface="Arial Unicode MS"/>
              </a:rPr>
              <a:t>ton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35">
                <a:solidFill>
                  <a:srgbClr val="FFFFFF"/>
                </a:solidFill>
                <a:latin typeface="Arial Unicode MS"/>
                <a:cs typeface="Arial Unicode MS"/>
              </a:rPr>
              <a:t>of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45">
                <a:solidFill>
                  <a:srgbClr val="FFFFFF"/>
                </a:solidFill>
                <a:latin typeface="Arial Unicode MS"/>
                <a:cs typeface="Arial Unicode MS"/>
              </a:rPr>
              <a:t>oil.</a:t>
            </a:r>
            <a:endParaRPr sz="1600">
              <a:latin typeface="Arial Unicode MS"/>
              <a:cs typeface="Arial Unicode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92750" y="4496974"/>
            <a:ext cx="1921510" cy="2692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441325" indent="-428625">
              <a:lnSpc>
                <a:spcPct val="100000"/>
              </a:lnSpc>
              <a:spcBef>
                <a:spcPts val="100"/>
              </a:spcBef>
              <a:buFont typeface=""/>
              <a:buChar char="❖"/>
              <a:tabLst>
                <a:tab pos="440690" algn="l"/>
                <a:tab pos="441325" algn="l"/>
              </a:tabLst>
            </a:pPr>
            <a:r>
              <a:rPr dirty="0" sz="1600" spc="-20">
                <a:solidFill>
                  <a:srgbClr val="FFFFFF"/>
                </a:solidFill>
                <a:latin typeface="Arial Unicode MS"/>
                <a:cs typeface="Arial Unicode MS"/>
              </a:rPr>
              <a:t>Increase</a:t>
            </a:r>
            <a:r>
              <a:rPr dirty="0" sz="1600" spc="-7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90">
                <a:solidFill>
                  <a:srgbClr val="FFFFFF"/>
                </a:solidFill>
                <a:latin typeface="Arial Unicode MS"/>
                <a:cs typeface="Arial Unicode MS"/>
              </a:rPr>
              <a:t>in</a:t>
            </a:r>
            <a:r>
              <a:rPr dirty="0" sz="1600" spc="-7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-15">
                <a:solidFill>
                  <a:srgbClr val="FFFFFF"/>
                </a:solidFill>
                <a:latin typeface="Arial Unicode MS"/>
                <a:cs typeface="Arial Unicode MS"/>
              </a:rPr>
              <a:t>jobs.</a:t>
            </a:r>
            <a:endParaRPr sz="1600">
              <a:latin typeface="Arial Unicode MS"/>
              <a:cs typeface="Arial Unicode MS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5526750" y="1164896"/>
            <a:ext cx="3617595" cy="3978910"/>
            <a:chOff x="5526750" y="1164896"/>
            <a:chExt cx="3617595" cy="3978910"/>
          </a:xfrm>
        </p:grpSpPr>
        <p:pic>
          <p:nvPicPr>
            <p:cNvPr id="8" name="object 8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191950" y="1164896"/>
              <a:ext cx="2910799" cy="1824378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26750" y="2932452"/>
              <a:ext cx="3617249" cy="2211047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92562" y="1260283"/>
            <a:ext cx="424815" cy="0"/>
          </a:xfrm>
          <a:custGeom>
            <a:avLst/>
            <a:gdLst/>
            <a:ahLst/>
            <a:cxnLst/>
            <a:rect l="l" t="t" r="r" b="b"/>
            <a:pathLst>
              <a:path w="424815" h="0">
                <a:moveTo>
                  <a:pt x="0" y="0"/>
                </a:moveTo>
                <a:lnTo>
                  <a:pt x="424799" y="0"/>
                </a:lnTo>
              </a:path>
            </a:pathLst>
          </a:custGeom>
          <a:ln w="38099">
            <a:solidFill>
              <a:srgbClr val="039BE4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910971" y="573259"/>
            <a:ext cx="5322570" cy="48260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pc="195"/>
              <a:t>Graphical</a:t>
            </a:r>
            <a:r>
              <a:rPr dirty="0" spc="55"/>
              <a:t> </a:t>
            </a:r>
            <a:r>
              <a:rPr dirty="0" spc="185"/>
              <a:t>Data</a:t>
            </a:r>
            <a:r>
              <a:rPr dirty="0" spc="55"/>
              <a:t> </a:t>
            </a:r>
            <a:r>
              <a:rPr dirty="0" spc="105"/>
              <a:t>about</a:t>
            </a:r>
            <a:r>
              <a:rPr dirty="0" spc="55"/>
              <a:t> </a:t>
            </a:r>
            <a:r>
              <a:rPr dirty="0" spc="204"/>
              <a:t>Tankers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4836795" marR="5080" indent="-457200">
              <a:lnSpc>
                <a:spcPct val="114999"/>
              </a:lnSpc>
              <a:spcBef>
                <a:spcPts val="100"/>
              </a:spcBef>
              <a:buFont typeface=""/>
              <a:buChar char="❖"/>
              <a:tabLst>
                <a:tab pos="4836160" algn="l"/>
                <a:tab pos="4836795" algn="l"/>
              </a:tabLst>
            </a:pPr>
            <a:r>
              <a:rPr dirty="0" spc="80"/>
              <a:t>T</a:t>
            </a:r>
            <a:r>
              <a:rPr dirty="0" spc="65"/>
              <a:t>h</a:t>
            </a:r>
            <a:r>
              <a:rPr dirty="0" spc="20"/>
              <a:t>is</a:t>
            </a:r>
            <a:r>
              <a:rPr dirty="0" spc="-55"/>
              <a:t> </a:t>
            </a:r>
            <a:r>
              <a:rPr dirty="0" spc="-40"/>
              <a:t>g</a:t>
            </a:r>
            <a:r>
              <a:rPr dirty="0" spc="130"/>
              <a:t>r</a:t>
            </a:r>
            <a:r>
              <a:rPr dirty="0" spc="-20"/>
              <a:t>aph</a:t>
            </a:r>
            <a:r>
              <a:rPr dirty="0" spc="-55"/>
              <a:t> </a:t>
            </a:r>
            <a:r>
              <a:rPr dirty="0" spc="-35"/>
              <a:t>shows</a:t>
            </a:r>
            <a:r>
              <a:rPr dirty="0" spc="-55"/>
              <a:t> </a:t>
            </a:r>
            <a:r>
              <a:rPr dirty="0" spc="60"/>
              <a:t>t</a:t>
            </a:r>
            <a:r>
              <a:rPr dirty="0" spc="110"/>
              <a:t>h</a:t>
            </a:r>
            <a:r>
              <a:rPr dirty="0" spc="5"/>
              <a:t>at</a:t>
            </a:r>
            <a:r>
              <a:rPr dirty="0" spc="-55"/>
              <a:t> </a:t>
            </a:r>
            <a:r>
              <a:rPr dirty="0" spc="-85"/>
              <a:t>1970-2015</a:t>
            </a:r>
            <a:r>
              <a:rPr dirty="0" spc="-55"/>
              <a:t> </a:t>
            </a:r>
            <a:r>
              <a:rPr dirty="0"/>
              <a:t>when  </a:t>
            </a:r>
            <a:r>
              <a:rPr dirty="0" spc="150"/>
              <a:t>it </a:t>
            </a:r>
            <a:r>
              <a:rPr dirty="0" spc="-55"/>
              <a:t>comes </a:t>
            </a:r>
            <a:r>
              <a:rPr dirty="0" spc="50"/>
              <a:t>to </a:t>
            </a:r>
            <a:r>
              <a:rPr dirty="0" spc="85"/>
              <a:t>oil </a:t>
            </a:r>
            <a:r>
              <a:rPr dirty="0" spc="30"/>
              <a:t>spills </a:t>
            </a:r>
            <a:r>
              <a:rPr dirty="0" spc="100"/>
              <a:t>with </a:t>
            </a:r>
            <a:r>
              <a:rPr dirty="0" spc="-5"/>
              <a:t>tankers </a:t>
            </a:r>
            <a:r>
              <a:rPr dirty="0" spc="150"/>
              <a:t>it </a:t>
            </a:r>
            <a:r>
              <a:rPr dirty="0" spc="155"/>
              <a:t> </a:t>
            </a:r>
            <a:r>
              <a:rPr dirty="0" spc="35"/>
              <a:t>h</a:t>
            </a:r>
            <a:r>
              <a:rPr dirty="0" spc="-125"/>
              <a:t>as</a:t>
            </a:r>
            <a:r>
              <a:rPr dirty="0" spc="-55"/>
              <a:t> </a:t>
            </a:r>
            <a:r>
              <a:rPr dirty="0" spc="-40"/>
              <a:t>g</a:t>
            </a:r>
            <a:r>
              <a:rPr dirty="0" spc="-40"/>
              <a:t>one</a:t>
            </a:r>
            <a:r>
              <a:rPr dirty="0" spc="-55"/>
              <a:t> </a:t>
            </a:r>
            <a:r>
              <a:rPr dirty="0" spc="15"/>
              <a:t>down</a:t>
            </a:r>
            <a:r>
              <a:rPr dirty="0" spc="-55"/>
              <a:t> </a:t>
            </a:r>
            <a:r>
              <a:rPr dirty="0" spc="75"/>
              <a:t>d</a:t>
            </a:r>
            <a:r>
              <a:rPr dirty="0" spc="60"/>
              <a:t>r</a:t>
            </a:r>
            <a:r>
              <a:rPr dirty="0" spc="-30"/>
              <a:t>a</a:t>
            </a:r>
            <a:r>
              <a:rPr dirty="0" spc="-55"/>
              <a:t>m</a:t>
            </a:r>
            <a:r>
              <a:rPr dirty="0"/>
              <a:t>atic</a:t>
            </a:r>
            <a:r>
              <a:rPr dirty="0" spc="-5"/>
              <a:t>a</a:t>
            </a:r>
            <a:r>
              <a:rPr dirty="0" spc="50"/>
              <a:t>ll</a:t>
            </a:r>
            <a:r>
              <a:rPr dirty="0" spc="40"/>
              <a:t>y</a:t>
            </a:r>
            <a:r>
              <a:rPr dirty="0" spc="-55"/>
              <a:t>.</a:t>
            </a:r>
          </a:p>
          <a:p>
            <a:pPr marL="4836795" marR="69850" indent="-457200">
              <a:lnSpc>
                <a:spcPct val="114999"/>
              </a:lnSpc>
              <a:buFont typeface=""/>
              <a:buChar char="❖"/>
              <a:tabLst>
                <a:tab pos="4836160" algn="l"/>
                <a:tab pos="4836795" algn="l"/>
              </a:tabLst>
            </a:pPr>
            <a:r>
              <a:rPr dirty="0" spc="50"/>
              <a:t>Although </a:t>
            </a:r>
            <a:r>
              <a:rPr dirty="0" spc="5"/>
              <a:t>there </a:t>
            </a:r>
            <a:r>
              <a:rPr dirty="0" spc="-65"/>
              <a:t>have </a:t>
            </a:r>
            <a:r>
              <a:rPr dirty="0" spc="-55"/>
              <a:t>been </a:t>
            </a:r>
            <a:r>
              <a:rPr dirty="0" spc="-50"/>
              <a:t> </a:t>
            </a:r>
            <a:r>
              <a:rPr dirty="0" spc="-35"/>
              <a:t>advancements</a:t>
            </a:r>
            <a:r>
              <a:rPr dirty="0" spc="-70"/>
              <a:t> </a:t>
            </a:r>
            <a:r>
              <a:rPr dirty="0" spc="105"/>
              <a:t>in</a:t>
            </a:r>
            <a:r>
              <a:rPr dirty="0" spc="-65"/>
              <a:t> </a:t>
            </a:r>
            <a:r>
              <a:rPr dirty="0" spc="15"/>
              <a:t>the</a:t>
            </a:r>
            <a:r>
              <a:rPr dirty="0" spc="-65"/>
              <a:t> </a:t>
            </a:r>
            <a:r>
              <a:rPr dirty="0" spc="30"/>
              <a:t>construction</a:t>
            </a:r>
            <a:r>
              <a:rPr dirty="0" spc="-65"/>
              <a:t> </a:t>
            </a:r>
            <a:r>
              <a:rPr dirty="0" spc="-25"/>
              <a:t>and </a:t>
            </a:r>
            <a:r>
              <a:rPr dirty="0" spc="-484"/>
              <a:t> </a:t>
            </a:r>
            <a:r>
              <a:rPr dirty="0" spc="60"/>
              <a:t>build </a:t>
            </a:r>
            <a:r>
              <a:rPr dirty="0" spc="40"/>
              <a:t>of </a:t>
            </a:r>
            <a:r>
              <a:rPr dirty="0" spc="85"/>
              <a:t>oil </a:t>
            </a:r>
            <a:r>
              <a:rPr dirty="0" spc="-5"/>
              <a:t>tankers</a:t>
            </a:r>
            <a:r>
              <a:rPr dirty="0" spc="-5">
                <a:solidFill>
                  <a:srgbClr val="222222"/>
                </a:solidFill>
              </a:rPr>
              <a:t> </a:t>
            </a:r>
            <a:r>
              <a:rPr dirty="0" u="heavy" sz="1900" spc="110" b="1">
                <a:solidFill>
                  <a:srgbClr val="222222"/>
                </a:solidFill>
                <a:uFill>
                  <a:solidFill>
                    <a:srgbClr val="222222"/>
                  </a:solidFill>
                </a:uFill>
                <a:latin typeface="Calibri"/>
                <a:cs typeface="Calibri"/>
              </a:rPr>
              <a:t>this </a:t>
            </a:r>
            <a:r>
              <a:rPr dirty="0" u="heavy" sz="1900" spc="45" b="1">
                <a:solidFill>
                  <a:srgbClr val="222222"/>
                </a:solidFill>
                <a:uFill>
                  <a:solidFill>
                    <a:srgbClr val="222222"/>
                  </a:solidFill>
                </a:uFill>
                <a:latin typeface="Calibri"/>
                <a:cs typeface="Calibri"/>
              </a:rPr>
              <a:t>doesn’t </a:t>
            </a:r>
            <a:r>
              <a:rPr dirty="0" sz="1900" spc="50" b="1">
                <a:solidFill>
                  <a:srgbClr val="222222"/>
                </a:solidFill>
                <a:latin typeface="Calibri"/>
                <a:cs typeface="Calibri"/>
              </a:rPr>
              <a:t> </a:t>
            </a:r>
            <a:r>
              <a:rPr dirty="0" u="heavy" sz="1900" spc="70" b="1">
                <a:solidFill>
                  <a:srgbClr val="222222"/>
                </a:solidFill>
                <a:uFill>
                  <a:solidFill>
                    <a:srgbClr val="222222"/>
                  </a:solidFill>
                </a:uFill>
                <a:latin typeface="Calibri"/>
                <a:cs typeface="Calibri"/>
              </a:rPr>
              <a:t>guarantee </a:t>
            </a:r>
            <a:r>
              <a:rPr dirty="0" u="heavy" sz="1900" spc="80" b="1">
                <a:solidFill>
                  <a:srgbClr val="222222"/>
                </a:solidFill>
                <a:uFill>
                  <a:solidFill>
                    <a:srgbClr val="222222"/>
                  </a:solidFill>
                </a:uFill>
                <a:latin typeface="Calibri"/>
                <a:cs typeface="Calibri"/>
              </a:rPr>
              <a:t>that </a:t>
            </a:r>
            <a:r>
              <a:rPr dirty="0" u="heavy" sz="1900" spc="35" b="1">
                <a:solidFill>
                  <a:srgbClr val="222222"/>
                </a:solidFill>
                <a:uFill>
                  <a:solidFill>
                    <a:srgbClr val="222222"/>
                  </a:solidFill>
                </a:uFill>
                <a:latin typeface="Calibri"/>
                <a:cs typeface="Calibri"/>
              </a:rPr>
              <a:t>a </a:t>
            </a:r>
            <a:r>
              <a:rPr dirty="0" u="heavy" sz="1900" spc="85" b="1">
                <a:solidFill>
                  <a:srgbClr val="222222"/>
                </a:solidFill>
                <a:uFill>
                  <a:solidFill>
                    <a:srgbClr val="222222"/>
                  </a:solidFill>
                </a:uFill>
                <a:latin typeface="Calibri"/>
                <a:cs typeface="Calibri"/>
              </a:rPr>
              <a:t>potential </a:t>
            </a:r>
            <a:r>
              <a:rPr dirty="0" u="heavy" sz="1900" spc="100" b="1">
                <a:solidFill>
                  <a:srgbClr val="222222"/>
                </a:solidFill>
                <a:uFill>
                  <a:solidFill>
                    <a:srgbClr val="222222"/>
                  </a:solidFill>
                </a:uFill>
                <a:latin typeface="Calibri"/>
                <a:cs typeface="Calibri"/>
              </a:rPr>
              <a:t>leak </a:t>
            </a:r>
            <a:r>
              <a:rPr dirty="0" sz="1900" spc="105" b="1">
                <a:solidFill>
                  <a:srgbClr val="222222"/>
                </a:solidFill>
                <a:latin typeface="Calibri"/>
                <a:cs typeface="Calibri"/>
              </a:rPr>
              <a:t> </a:t>
            </a:r>
            <a:r>
              <a:rPr dirty="0" u="heavy" sz="1900" spc="90" b="1">
                <a:solidFill>
                  <a:srgbClr val="222222"/>
                </a:solidFill>
                <a:uFill>
                  <a:solidFill>
                    <a:srgbClr val="222222"/>
                  </a:solidFill>
                </a:uFill>
                <a:latin typeface="Calibri"/>
                <a:cs typeface="Calibri"/>
              </a:rPr>
              <a:t>could</a:t>
            </a:r>
            <a:r>
              <a:rPr dirty="0" u="heavy" sz="1900" spc="40" b="1">
                <a:solidFill>
                  <a:srgbClr val="222222"/>
                </a:solidFill>
                <a:uFill>
                  <a:solidFill>
                    <a:srgbClr val="222222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900" spc="80" b="1">
                <a:solidFill>
                  <a:srgbClr val="222222"/>
                </a:solidFill>
                <a:uFill>
                  <a:solidFill>
                    <a:srgbClr val="222222"/>
                  </a:solidFill>
                </a:uFill>
                <a:latin typeface="Calibri"/>
                <a:cs typeface="Calibri"/>
              </a:rPr>
              <a:t>not</a:t>
            </a:r>
            <a:r>
              <a:rPr dirty="0" u="heavy" sz="1900" spc="45" b="1">
                <a:solidFill>
                  <a:srgbClr val="222222"/>
                </a:solidFill>
                <a:uFill>
                  <a:solidFill>
                    <a:srgbClr val="222222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900" spc="75" b="1">
                <a:solidFill>
                  <a:srgbClr val="222222"/>
                </a:solidFill>
                <a:uFill>
                  <a:solidFill>
                    <a:srgbClr val="222222"/>
                  </a:solidFill>
                </a:uFill>
                <a:latin typeface="Calibri"/>
                <a:cs typeface="Calibri"/>
              </a:rPr>
              <a:t>happen.</a:t>
            </a:r>
            <a:endParaRPr sz="1900">
              <a:latin typeface="Calibri"/>
              <a:cs typeface="Calibri"/>
            </a:endParaRP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38125" y="1331396"/>
            <a:ext cx="4163924" cy="3324624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92562" y="1260283"/>
            <a:ext cx="424815" cy="0"/>
          </a:xfrm>
          <a:custGeom>
            <a:avLst/>
            <a:gdLst/>
            <a:ahLst/>
            <a:cxnLst/>
            <a:rect l="l" t="t" r="r" b="b"/>
            <a:pathLst>
              <a:path w="424815" h="0">
                <a:moveTo>
                  <a:pt x="0" y="0"/>
                </a:moveTo>
                <a:lnTo>
                  <a:pt x="424799" y="0"/>
                </a:lnTo>
              </a:path>
            </a:pathLst>
          </a:custGeom>
          <a:ln w="38099">
            <a:solidFill>
              <a:srgbClr val="039BE4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910971" y="523809"/>
            <a:ext cx="5322570" cy="48260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pc="195"/>
              <a:t>Graphical</a:t>
            </a:r>
            <a:r>
              <a:rPr dirty="0" spc="55"/>
              <a:t> </a:t>
            </a:r>
            <a:r>
              <a:rPr dirty="0" spc="185"/>
              <a:t>Data</a:t>
            </a:r>
            <a:r>
              <a:rPr dirty="0" spc="55"/>
              <a:t> </a:t>
            </a:r>
            <a:r>
              <a:rPr dirty="0" spc="105"/>
              <a:t>about</a:t>
            </a:r>
            <a:r>
              <a:rPr dirty="0" spc="55"/>
              <a:t> </a:t>
            </a:r>
            <a:r>
              <a:rPr dirty="0" spc="204"/>
              <a:t>Tankers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82539" y="3630138"/>
            <a:ext cx="3926204" cy="1287780"/>
          </a:xfrm>
          <a:prstGeom prst="rect">
            <a:avLst/>
          </a:prstGeom>
        </p:spPr>
        <p:txBody>
          <a:bodyPr wrap="square" lIns="0" tIns="1905" rIns="0" bIns="0" rtlCol="0" vert="horz">
            <a:spAutoFit/>
          </a:bodyPr>
          <a:lstStyle/>
          <a:p>
            <a:pPr algn="ctr" marL="12700" marR="5080" indent="-635">
              <a:lnSpc>
                <a:spcPct val="105000"/>
              </a:lnSpc>
              <a:spcBef>
                <a:spcPts val="15"/>
              </a:spcBef>
            </a:pPr>
            <a:r>
              <a:rPr dirty="0" sz="1400" spc="65">
                <a:solidFill>
                  <a:srgbClr val="FFFFFF"/>
                </a:solidFill>
                <a:latin typeface="Arial Unicode MS"/>
                <a:cs typeface="Arial Unicode MS"/>
              </a:rPr>
              <a:t>T</a:t>
            </a:r>
            <a:r>
              <a:rPr dirty="0" sz="1400" spc="45">
                <a:solidFill>
                  <a:srgbClr val="FFFFFF"/>
                </a:solidFill>
                <a:latin typeface="Arial Unicode MS"/>
                <a:cs typeface="Arial Unicode MS"/>
              </a:rPr>
              <a:t>h</a:t>
            </a:r>
            <a:r>
              <a:rPr dirty="0" sz="1400" spc="15">
                <a:solidFill>
                  <a:srgbClr val="FFFFFF"/>
                </a:solidFill>
                <a:latin typeface="Arial Unicode MS"/>
                <a:cs typeface="Arial Unicode MS"/>
              </a:rPr>
              <a:t>is</a:t>
            </a:r>
            <a:r>
              <a:rPr dirty="0" sz="14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-30">
                <a:solidFill>
                  <a:srgbClr val="FFFFFF"/>
                </a:solidFill>
                <a:latin typeface="Arial Unicode MS"/>
                <a:cs typeface="Arial Unicode MS"/>
              </a:rPr>
              <a:t>g</a:t>
            </a:r>
            <a:r>
              <a:rPr dirty="0" sz="1400" spc="95">
                <a:solidFill>
                  <a:srgbClr val="FFFFFF"/>
                </a:solidFill>
                <a:latin typeface="Arial Unicode MS"/>
                <a:cs typeface="Arial Unicode MS"/>
              </a:rPr>
              <a:t>r</a:t>
            </a:r>
            <a:r>
              <a:rPr dirty="0" sz="1400" spc="-15">
                <a:solidFill>
                  <a:srgbClr val="FFFFFF"/>
                </a:solidFill>
                <a:latin typeface="Arial Unicode MS"/>
                <a:cs typeface="Arial Unicode MS"/>
              </a:rPr>
              <a:t>aph</a:t>
            </a:r>
            <a:r>
              <a:rPr dirty="0" sz="14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-30">
                <a:solidFill>
                  <a:srgbClr val="FFFFFF"/>
                </a:solidFill>
                <a:latin typeface="Arial Unicode MS"/>
                <a:cs typeface="Arial Unicode MS"/>
              </a:rPr>
              <a:t>shows</a:t>
            </a:r>
            <a:r>
              <a:rPr dirty="0" sz="14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45">
                <a:solidFill>
                  <a:srgbClr val="FFFFFF"/>
                </a:solidFill>
                <a:latin typeface="Arial Unicode MS"/>
                <a:cs typeface="Arial Unicode MS"/>
              </a:rPr>
              <a:t>t</a:t>
            </a:r>
            <a:r>
              <a:rPr dirty="0" sz="1400" spc="85">
                <a:solidFill>
                  <a:srgbClr val="FFFFFF"/>
                </a:solidFill>
                <a:latin typeface="Arial Unicode MS"/>
                <a:cs typeface="Arial Unicode MS"/>
              </a:rPr>
              <a:t>h</a:t>
            </a:r>
            <a:r>
              <a:rPr dirty="0" sz="1400" spc="5">
                <a:solidFill>
                  <a:srgbClr val="FFFFFF"/>
                </a:solidFill>
                <a:latin typeface="Arial Unicode MS"/>
                <a:cs typeface="Arial Unicode MS"/>
              </a:rPr>
              <a:t>at</a:t>
            </a:r>
            <a:r>
              <a:rPr dirty="0" sz="14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80">
                <a:solidFill>
                  <a:srgbClr val="FFFFFF"/>
                </a:solidFill>
                <a:latin typeface="Arial Unicode MS"/>
                <a:cs typeface="Arial Unicode MS"/>
              </a:rPr>
              <a:t>in</a:t>
            </a:r>
            <a:r>
              <a:rPr dirty="0" sz="14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-65">
                <a:solidFill>
                  <a:srgbClr val="FFFFFF"/>
                </a:solidFill>
                <a:latin typeface="Arial Unicode MS"/>
                <a:cs typeface="Arial Unicode MS"/>
              </a:rPr>
              <a:t>1970-2010</a:t>
            </a:r>
            <a:r>
              <a:rPr dirty="0" sz="14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10">
                <a:solidFill>
                  <a:srgbClr val="FFFFFF"/>
                </a:solidFill>
                <a:latin typeface="Arial Unicode MS"/>
                <a:cs typeface="Arial Unicode MS"/>
              </a:rPr>
              <a:t>the</a:t>
            </a:r>
            <a:r>
              <a:rPr dirty="0" sz="14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20">
                <a:solidFill>
                  <a:srgbClr val="FFFFFF"/>
                </a:solidFill>
                <a:latin typeface="Arial Unicode MS"/>
                <a:cs typeface="Arial Unicode MS"/>
              </a:rPr>
              <a:t>nu</a:t>
            </a:r>
            <a:r>
              <a:rPr dirty="0" sz="1400" spc="15">
                <a:solidFill>
                  <a:srgbClr val="FFFFFF"/>
                </a:solidFill>
                <a:latin typeface="Arial Unicode MS"/>
                <a:cs typeface="Arial Unicode MS"/>
              </a:rPr>
              <a:t>m</a:t>
            </a:r>
            <a:r>
              <a:rPr dirty="0" sz="1400" spc="10">
                <a:solidFill>
                  <a:srgbClr val="FFFFFF"/>
                </a:solidFill>
                <a:latin typeface="Arial Unicode MS"/>
                <a:cs typeface="Arial Unicode MS"/>
              </a:rPr>
              <a:t>b</a:t>
            </a:r>
            <a:r>
              <a:rPr dirty="0" sz="1400" spc="-5">
                <a:solidFill>
                  <a:srgbClr val="FFFFFF"/>
                </a:solidFill>
                <a:latin typeface="Arial Unicode MS"/>
                <a:cs typeface="Arial Unicode MS"/>
              </a:rPr>
              <a:t>er  </a:t>
            </a:r>
            <a:r>
              <a:rPr dirty="0" sz="1400" spc="30">
                <a:solidFill>
                  <a:srgbClr val="FFFFFF"/>
                </a:solidFill>
                <a:latin typeface="Arial Unicode MS"/>
                <a:cs typeface="Arial Unicode MS"/>
              </a:rPr>
              <a:t>of</a:t>
            </a:r>
            <a:r>
              <a:rPr dirty="0" sz="14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25">
                <a:solidFill>
                  <a:srgbClr val="FFFFFF"/>
                </a:solidFill>
                <a:latin typeface="Arial Unicode MS"/>
                <a:cs typeface="Arial Unicode MS"/>
              </a:rPr>
              <a:t>spills</a:t>
            </a:r>
            <a:r>
              <a:rPr dirty="0" sz="14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-55">
                <a:solidFill>
                  <a:srgbClr val="FFFFFF"/>
                </a:solidFill>
                <a:latin typeface="Arial Unicode MS"/>
                <a:cs typeface="Arial Unicode MS"/>
              </a:rPr>
              <a:t>has</a:t>
            </a:r>
            <a:r>
              <a:rPr dirty="0" sz="140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-50">
                <a:solidFill>
                  <a:srgbClr val="FFFFFF"/>
                </a:solidFill>
                <a:latin typeface="Arial Unicode MS"/>
                <a:cs typeface="Arial Unicode MS"/>
              </a:rPr>
              <a:t>decreased</a:t>
            </a:r>
            <a:r>
              <a:rPr dirty="0" sz="14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35">
                <a:solidFill>
                  <a:srgbClr val="FFFFFF"/>
                </a:solidFill>
                <a:latin typeface="Arial Unicode MS"/>
                <a:cs typeface="Arial Unicode MS"/>
              </a:rPr>
              <a:t>but</a:t>
            </a:r>
            <a:r>
              <a:rPr dirty="0" sz="14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>
                <a:solidFill>
                  <a:srgbClr val="FFFFFF"/>
                </a:solidFill>
                <a:latin typeface="Arial Unicode MS"/>
                <a:cs typeface="Arial Unicode MS"/>
              </a:rPr>
              <a:t>when</a:t>
            </a:r>
            <a:r>
              <a:rPr dirty="0" sz="140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-95">
                <a:solidFill>
                  <a:srgbClr val="FFFFFF"/>
                </a:solidFill>
                <a:latin typeface="Arial Unicode MS"/>
                <a:cs typeface="Arial Unicode MS"/>
              </a:rPr>
              <a:t>a</a:t>
            </a:r>
            <a:r>
              <a:rPr dirty="0" sz="14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10">
                <a:solidFill>
                  <a:srgbClr val="FFFFFF"/>
                </a:solidFill>
                <a:latin typeface="Arial Unicode MS"/>
                <a:cs typeface="Arial Unicode MS"/>
              </a:rPr>
              <a:t>tanker</a:t>
            </a:r>
            <a:r>
              <a:rPr dirty="0" sz="140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-55">
                <a:solidFill>
                  <a:srgbClr val="FFFFFF"/>
                </a:solidFill>
                <a:latin typeface="Arial Unicode MS"/>
                <a:cs typeface="Arial Unicode MS"/>
              </a:rPr>
              <a:t>does</a:t>
            </a:r>
            <a:r>
              <a:rPr dirty="0" sz="14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-10">
                <a:solidFill>
                  <a:srgbClr val="FFFFFF"/>
                </a:solidFill>
                <a:latin typeface="Arial Unicode MS"/>
                <a:cs typeface="Arial Unicode MS"/>
              </a:rPr>
              <a:t>get </a:t>
            </a:r>
            <a:r>
              <a:rPr dirty="0" sz="1400" spc="-37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-95">
                <a:solidFill>
                  <a:srgbClr val="FFFFFF"/>
                </a:solidFill>
                <a:latin typeface="Arial Unicode MS"/>
                <a:cs typeface="Arial Unicode MS"/>
              </a:rPr>
              <a:t>a</a:t>
            </a:r>
            <a:r>
              <a:rPr dirty="0" sz="14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-5">
                <a:solidFill>
                  <a:srgbClr val="FFFFFF"/>
                </a:solidFill>
                <a:latin typeface="Arial Unicode MS"/>
                <a:cs typeface="Arial Unicode MS"/>
              </a:rPr>
              <a:t>l</a:t>
            </a:r>
            <a:r>
              <a:rPr dirty="0" sz="1400">
                <a:solidFill>
                  <a:srgbClr val="FFFFFF"/>
                </a:solidFill>
                <a:latin typeface="Arial Unicode MS"/>
                <a:cs typeface="Arial Unicode MS"/>
              </a:rPr>
              <a:t>e</a:t>
            </a:r>
            <a:r>
              <a:rPr dirty="0" sz="1400" spc="-105">
                <a:solidFill>
                  <a:srgbClr val="FFFFFF"/>
                </a:solidFill>
                <a:latin typeface="Arial Unicode MS"/>
                <a:cs typeface="Arial Unicode MS"/>
              </a:rPr>
              <a:t>a</a:t>
            </a:r>
            <a:r>
              <a:rPr dirty="0" sz="1400" spc="80">
                <a:solidFill>
                  <a:srgbClr val="FFFFFF"/>
                </a:solidFill>
                <a:latin typeface="Arial Unicode MS"/>
                <a:cs typeface="Arial Unicode MS"/>
              </a:rPr>
              <a:t>k</a:t>
            </a:r>
            <a:r>
              <a:rPr dirty="0" sz="14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10">
                <a:solidFill>
                  <a:srgbClr val="FFFFFF"/>
                </a:solidFill>
                <a:latin typeface="Arial Unicode MS"/>
                <a:cs typeface="Arial Unicode MS"/>
              </a:rPr>
              <a:t>the</a:t>
            </a:r>
            <a:r>
              <a:rPr dirty="0" sz="14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10">
                <a:solidFill>
                  <a:srgbClr val="FFFFFF"/>
                </a:solidFill>
                <a:latin typeface="Arial Unicode MS"/>
                <a:cs typeface="Arial Unicode MS"/>
              </a:rPr>
              <a:t>amount</a:t>
            </a:r>
            <a:r>
              <a:rPr dirty="0" sz="14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30">
                <a:solidFill>
                  <a:srgbClr val="FFFFFF"/>
                </a:solidFill>
                <a:latin typeface="Arial Unicode MS"/>
                <a:cs typeface="Arial Unicode MS"/>
              </a:rPr>
              <a:t>of</a:t>
            </a:r>
            <a:r>
              <a:rPr dirty="0" sz="14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65">
                <a:solidFill>
                  <a:srgbClr val="FFFFFF"/>
                </a:solidFill>
                <a:latin typeface="Arial Unicode MS"/>
                <a:cs typeface="Arial Unicode MS"/>
              </a:rPr>
              <a:t>oil</a:t>
            </a:r>
            <a:r>
              <a:rPr dirty="0" sz="14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-10">
                <a:solidFill>
                  <a:srgbClr val="FFFFFF"/>
                </a:solidFill>
                <a:latin typeface="Arial Unicode MS"/>
                <a:cs typeface="Arial Unicode MS"/>
              </a:rPr>
              <a:t>lo</a:t>
            </a:r>
            <a:r>
              <a:rPr dirty="0" sz="1400" spc="-25">
                <a:solidFill>
                  <a:srgbClr val="FFFFFF"/>
                </a:solidFill>
                <a:latin typeface="Arial Unicode MS"/>
                <a:cs typeface="Arial Unicode MS"/>
              </a:rPr>
              <a:t>s</a:t>
            </a:r>
            <a:r>
              <a:rPr dirty="0" sz="1400" spc="105">
                <a:solidFill>
                  <a:srgbClr val="FFFFFF"/>
                </a:solidFill>
                <a:latin typeface="Arial Unicode MS"/>
                <a:cs typeface="Arial Unicode MS"/>
              </a:rPr>
              <a:t>t</a:t>
            </a:r>
            <a:r>
              <a:rPr dirty="0" sz="14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25">
                <a:solidFill>
                  <a:srgbClr val="FFFFFF"/>
                </a:solidFill>
                <a:latin typeface="Arial Unicode MS"/>
                <a:cs typeface="Arial Unicode MS"/>
              </a:rPr>
              <a:t>h</a:t>
            </a:r>
            <a:r>
              <a:rPr dirty="0" sz="1400" spc="-95">
                <a:solidFill>
                  <a:srgbClr val="FFFFFF"/>
                </a:solidFill>
                <a:latin typeface="Arial Unicode MS"/>
                <a:cs typeface="Arial Unicode MS"/>
              </a:rPr>
              <a:t>as</a:t>
            </a:r>
            <a:r>
              <a:rPr dirty="0" sz="14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-30">
                <a:solidFill>
                  <a:srgbClr val="FFFFFF"/>
                </a:solidFill>
                <a:latin typeface="Arial Unicode MS"/>
                <a:cs typeface="Arial Unicode MS"/>
              </a:rPr>
              <a:t>g</a:t>
            </a:r>
            <a:r>
              <a:rPr dirty="0" sz="1400" spc="-30">
                <a:solidFill>
                  <a:srgbClr val="FFFFFF"/>
                </a:solidFill>
                <a:latin typeface="Arial Unicode MS"/>
                <a:cs typeface="Arial Unicode MS"/>
              </a:rPr>
              <a:t>one</a:t>
            </a:r>
            <a:r>
              <a:rPr dirty="0" sz="14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10">
                <a:solidFill>
                  <a:srgbClr val="FFFFFF"/>
                </a:solidFill>
                <a:latin typeface="Arial Unicode MS"/>
                <a:cs typeface="Arial Unicode MS"/>
              </a:rPr>
              <a:t>u</a:t>
            </a:r>
            <a:r>
              <a:rPr dirty="0" sz="1400" spc="-5">
                <a:solidFill>
                  <a:srgbClr val="FFFFFF"/>
                </a:solidFill>
                <a:latin typeface="Arial Unicode MS"/>
                <a:cs typeface="Arial Unicode MS"/>
              </a:rPr>
              <a:t>p</a:t>
            </a:r>
            <a:r>
              <a:rPr dirty="0" sz="1400" spc="-40">
                <a:solidFill>
                  <a:srgbClr val="FFFFFF"/>
                </a:solidFill>
                <a:latin typeface="Arial Unicode MS"/>
                <a:cs typeface="Arial Unicode MS"/>
              </a:rPr>
              <a:t>.</a:t>
            </a:r>
            <a:endParaRPr sz="1400">
              <a:latin typeface="Arial Unicode MS"/>
              <a:cs typeface="Arial Unicode MS"/>
            </a:endParaRPr>
          </a:p>
          <a:p>
            <a:pPr algn="ctr" marL="111760" marR="104139">
              <a:lnSpc>
                <a:spcPct val="105000"/>
              </a:lnSpc>
              <a:spcBef>
                <a:spcPts val="1200"/>
              </a:spcBef>
            </a:pPr>
            <a:r>
              <a:rPr dirty="0" sz="1400" spc="35">
                <a:solidFill>
                  <a:srgbClr val="FFFFFF"/>
                </a:solidFill>
                <a:latin typeface="Arial Unicode MS"/>
                <a:cs typeface="Arial Unicode MS"/>
              </a:rPr>
              <a:t>This</a:t>
            </a:r>
            <a:r>
              <a:rPr dirty="0" sz="14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15">
                <a:solidFill>
                  <a:srgbClr val="FFFFFF"/>
                </a:solidFill>
                <a:latin typeface="Arial Unicode MS"/>
                <a:cs typeface="Arial Unicode MS"/>
              </a:rPr>
              <a:t>is</a:t>
            </a:r>
            <a:r>
              <a:rPr dirty="0" sz="14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-35">
                <a:solidFill>
                  <a:srgbClr val="FFFFFF"/>
                </a:solidFill>
                <a:latin typeface="Arial Unicode MS"/>
                <a:cs typeface="Arial Unicode MS"/>
              </a:rPr>
              <a:t>due </a:t>
            </a:r>
            <a:r>
              <a:rPr dirty="0" sz="1400" spc="40">
                <a:solidFill>
                  <a:srgbClr val="FFFFFF"/>
                </a:solidFill>
                <a:latin typeface="Arial Unicode MS"/>
                <a:cs typeface="Arial Unicode MS"/>
              </a:rPr>
              <a:t>to</a:t>
            </a:r>
            <a:r>
              <a:rPr dirty="0" sz="14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10">
                <a:solidFill>
                  <a:srgbClr val="FFFFFF"/>
                </a:solidFill>
                <a:latin typeface="Arial Unicode MS"/>
                <a:cs typeface="Arial Unicode MS"/>
              </a:rPr>
              <a:t>the</a:t>
            </a:r>
            <a:r>
              <a:rPr dirty="0" sz="14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65">
                <a:solidFill>
                  <a:srgbClr val="FFFFFF"/>
                </a:solidFill>
                <a:latin typeface="Arial Unicode MS"/>
                <a:cs typeface="Arial Unicode MS"/>
              </a:rPr>
              <a:t>oil</a:t>
            </a:r>
            <a:r>
              <a:rPr dirty="0" sz="140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-5">
                <a:solidFill>
                  <a:srgbClr val="FFFFFF"/>
                </a:solidFill>
                <a:latin typeface="Arial Unicode MS"/>
                <a:cs typeface="Arial Unicode MS"/>
              </a:rPr>
              <a:t>capacity</a:t>
            </a:r>
            <a:r>
              <a:rPr dirty="0" sz="14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-95">
                <a:solidFill>
                  <a:srgbClr val="FFFFFF"/>
                </a:solidFill>
                <a:latin typeface="Arial Unicode MS"/>
                <a:cs typeface="Arial Unicode MS"/>
              </a:rPr>
              <a:t>a</a:t>
            </a:r>
            <a:r>
              <a:rPr dirty="0" sz="140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10">
                <a:solidFill>
                  <a:srgbClr val="FFFFFF"/>
                </a:solidFill>
                <a:latin typeface="Arial Unicode MS"/>
                <a:cs typeface="Arial Unicode MS"/>
              </a:rPr>
              <a:t>tanker</a:t>
            </a:r>
            <a:r>
              <a:rPr dirty="0" sz="14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-30">
                <a:solidFill>
                  <a:srgbClr val="FFFFFF"/>
                </a:solidFill>
                <a:latin typeface="Arial Unicode MS"/>
                <a:cs typeface="Arial Unicode MS"/>
              </a:rPr>
              <a:t>can</a:t>
            </a:r>
            <a:r>
              <a:rPr dirty="0" sz="14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25">
                <a:solidFill>
                  <a:srgbClr val="FFFFFF"/>
                </a:solidFill>
                <a:latin typeface="Arial Unicode MS"/>
                <a:cs typeface="Arial Unicode MS"/>
              </a:rPr>
              <a:t>hold </a:t>
            </a:r>
            <a:r>
              <a:rPr dirty="0" sz="1400" spc="-37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-55">
                <a:solidFill>
                  <a:srgbClr val="FFFFFF"/>
                </a:solidFill>
                <a:latin typeface="Arial Unicode MS"/>
                <a:cs typeface="Arial Unicode MS"/>
              </a:rPr>
              <a:t>has</a:t>
            </a:r>
            <a:r>
              <a:rPr dirty="0" sz="14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-30">
                <a:solidFill>
                  <a:srgbClr val="FFFFFF"/>
                </a:solidFill>
                <a:latin typeface="Arial Unicode MS"/>
                <a:cs typeface="Arial Unicode MS"/>
              </a:rPr>
              <a:t>gone</a:t>
            </a:r>
            <a:r>
              <a:rPr dirty="0" sz="14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-15">
                <a:solidFill>
                  <a:srgbClr val="FFFFFF"/>
                </a:solidFill>
                <a:latin typeface="Arial Unicode MS"/>
                <a:cs typeface="Arial Unicode MS"/>
              </a:rPr>
              <a:t>up.</a:t>
            </a:r>
            <a:r>
              <a:rPr dirty="0" sz="1400" spc="-40">
                <a:solidFill>
                  <a:srgbClr val="FFFFFF"/>
                </a:solidFill>
                <a:latin typeface="Arial Unicode MS"/>
                <a:cs typeface="Arial Unicode MS"/>
              </a:rPr>
              <a:t> (Shown </a:t>
            </a:r>
            <a:r>
              <a:rPr dirty="0" sz="1400" spc="80">
                <a:solidFill>
                  <a:srgbClr val="FFFFFF"/>
                </a:solidFill>
                <a:latin typeface="Arial Unicode MS"/>
                <a:cs typeface="Arial Unicode MS"/>
              </a:rPr>
              <a:t>in</a:t>
            </a:r>
            <a:r>
              <a:rPr dirty="0" sz="14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10">
                <a:solidFill>
                  <a:srgbClr val="FFFFFF"/>
                </a:solidFill>
                <a:latin typeface="Arial Unicode MS"/>
                <a:cs typeface="Arial Unicode MS"/>
              </a:rPr>
              <a:t>the</a:t>
            </a:r>
            <a:r>
              <a:rPr dirty="0" sz="14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5">
                <a:solidFill>
                  <a:srgbClr val="FFFFFF"/>
                </a:solidFill>
                <a:latin typeface="Arial Unicode MS"/>
                <a:cs typeface="Arial Unicode MS"/>
              </a:rPr>
              <a:t>next</a:t>
            </a:r>
            <a:r>
              <a:rPr dirty="0" sz="14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-20">
                <a:solidFill>
                  <a:srgbClr val="FFFFFF"/>
                </a:solidFill>
                <a:latin typeface="Arial Unicode MS"/>
                <a:cs typeface="Arial Unicode MS"/>
              </a:rPr>
              <a:t>graph)</a:t>
            </a:r>
            <a:endParaRPr sz="1400">
              <a:latin typeface="Arial Unicode MS"/>
              <a:cs typeface="Arial Unicode MS"/>
            </a:endParaRP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1419750"/>
            <a:ext cx="2848225" cy="2002651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253899" y="1496900"/>
            <a:ext cx="1890099" cy="3300399"/>
          </a:xfrm>
          <a:prstGeom prst="rect">
            <a:avLst/>
          </a:prstGeom>
        </p:spPr>
      </p:pic>
      <p:sp>
        <p:nvSpPr>
          <p:cNvPr id="7" name="object 7"/>
          <p:cNvSpPr txBox="1"/>
          <p:nvPr/>
        </p:nvSpPr>
        <p:spPr>
          <a:xfrm>
            <a:off x="4241892" y="1748238"/>
            <a:ext cx="2926715" cy="8788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 marL="12700" marR="5080" indent="-635">
              <a:lnSpc>
                <a:spcPct val="100000"/>
              </a:lnSpc>
              <a:spcBef>
                <a:spcPts val="100"/>
              </a:spcBef>
            </a:pPr>
            <a:r>
              <a:rPr dirty="0" sz="1400" spc="35">
                <a:solidFill>
                  <a:srgbClr val="FFFFFF"/>
                </a:solidFill>
                <a:latin typeface="Arial Unicode MS"/>
                <a:cs typeface="Arial Unicode MS"/>
              </a:rPr>
              <a:t>This </a:t>
            </a:r>
            <a:r>
              <a:rPr dirty="0" sz="1400" spc="5">
                <a:solidFill>
                  <a:srgbClr val="FFFFFF"/>
                </a:solidFill>
                <a:latin typeface="Arial Unicode MS"/>
                <a:cs typeface="Arial Unicode MS"/>
              </a:rPr>
              <a:t>graph </a:t>
            </a:r>
            <a:r>
              <a:rPr dirty="0" sz="1400" spc="-30">
                <a:solidFill>
                  <a:srgbClr val="FFFFFF"/>
                </a:solidFill>
                <a:latin typeface="Arial Unicode MS"/>
                <a:cs typeface="Arial Unicode MS"/>
              </a:rPr>
              <a:t>shows </a:t>
            </a:r>
            <a:r>
              <a:rPr dirty="0" sz="1400" spc="35">
                <a:solidFill>
                  <a:srgbClr val="FFFFFF"/>
                </a:solidFill>
                <a:latin typeface="Arial Unicode MS"/>
                <a:cs typeface="Arial Unicode MS"/>
              </a:rPr>
              <a:t>that </a:t>
            </a:r>
            <a:r>
              <a:rPr dirty="0" sz="1400" spc="80">
                <a:solidFill>
                  <a:srgbClr val="FFFFFF"/>
                </a:solidFill>
                <a:latin typeface="Arial Unicode MS"/>
                <a:cs typeface="Arial Unicode MS"/>
              </a:rPr>
              <a:t>in </a:t>
            </a:r>
            <a:r>
              <a:rPr dirty="0" sz="1400" spc="-65">
                <a:solidFill>
                  <a:srgbClr val="FFFFFF"/>
                </a:solidFill>
                <a:latin typeface="Arial Unicode MS"/>
                <a:cs typeface="Arial Unicode MS"/>
              </a:rPr>
              <a:t>1920-1970 </a:t>
            </a:r>
            <a:r>
              <a:rPr dirty="0" sz="1400" spc="-6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35">
                <a:solidFill>
                  <a:srgbClr val="FFFFFF"/>
                </a:solidFill>
                <a:latin typeface="Arial Unicode MS"/>
                <a:cs typeface="Arial Unicode MS"/>
              </a:rPr>
              <a:t>that</a:t>
            </a:r>
            <a:r>
              <a:rPr dirty="0" sz="14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10">
                <a:solidFill>
                  <a:srgbClr val="FFFFFF"/>
                </a:solidFill>
                <a:latin typeface="Arial Unicode MS"/>
                <a:cs typeface="Arial Unicode MS"/>
              </a:rPr>
              <a:t>the</a:t>
            </a:r>
            <a:r>
              <a:rPr dirty="0" sz="14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-5">
                <a:solidFill>
                  <a:srgbClr val="FFFFFF"/>
                </a:solidFill>
                <a:latin typeface="Arial Unicode MS"/>
                <a:cs typeface="Arial Unicode MS"/>
              </a:rPr>
              <a:t>capacity</a:t>
            </a:r>
            <a:r>
              <a:rPr dirty="0" sz="14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30">
                <a:solidFill>
                  <a:srgbClr val="FFFFFF"/>
                </a:solidFill>
                <a:latin typeface="Arial Unicode MS"/>
                <a:cs typeface="Arial Unicode MS"/>
              </a:rPr>
              <a:t>of</a:t>
            </a:r>
            <a:r>
              <a:rPr dirty="0" sz="14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10">
                <a:solidFill>
                  <a:srgbClr val="FFFFFF"/>
                </a:solidFill>
                <a:latin typeface="Arial Unicode MS"/>
                <a:cs typeface="Arial Unicode MS"/>
              </a:rPr>
              <a:t>the</a:t>
            </a:r>
            <a:r>
              <a:rPr dirty="0" sz="14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10">
                <a:solidFill>
                  <a:srgbClr val="FFFFFF"/>
                </a:solidFill>
                <a:latin typeface="Arial Unicode MS"/>
                <a:cs typeface="Arial Unicode MS"/>
              </a:rPr>
              <a:t>amount</a:t>
            </a:r>
            <a:r>
              <a:rPr dirty="0" sz="14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30">
                <a:solidFill>
                  <a:srgbClr val="FFFFFF"/>
                </a:solidFill>
                <a:latin typeface="Arial Unicode MS"/>
                <a:cs typeface="Arial Unicode MS"/>
              </a:rPr>
              <a:t>of</a:t>
            </a:r>
            <a:r>
              <a:rPr dirty="0" sz="14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65">
                <a:solidFill>
                  <a:srgbClr val="FFFFFF"/>
                </a:solidFill>
                <a:latin typeface="Arial Unicode MS"/>
                <a:cs typeface="Arial Unicode MS"/>
              </a:rPr>
              <a:t>oil </a:t>
            </a:r>
            <a:r>
              <a:rPr dirty="0" sz="1400" spc="-37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-95">
                <a:solidFill>
                  <a:srgbClr val="FFFFFF"/>
                </a:solidFill>
                <a:latin typeface="Arial Unicode MS"/>
                <a:cs typeface="Arial Unicode MS"/>
              </a:rPr>
              <a:t>a</a:t>
            </a:r>
            <a:r>
              <a:rPr dirty="0" sz="14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30">
                <a:solidFill>
                  <a:srgbClr val="FFFFFF"/>
                </a:solidFill>
                <a:latin typeface="Arial Unicode MS"/>
                <a:cs typeface="Arial Unicode MS"/>
              </a:rPr>
              <a:t>tan</a:t>
            </a:r>
            <a:r>
              <a:rPr dirty="0" sz="1400">
                <a:solidFill>
                  <a:srgbClr val="FFFFFF"/>
                </a:solidFill>
                <a:latin typeface="Arial Unicode MS"/>
                <a:cs typeface="Arial Unicode MS"/>
              </a:rPr>
              <a:t>k</a:t>
            </a:r>
            <a:r>
              <a:rPr dirty="0" sz="1400" spc="-10">
                <a:solidFill>
                  <a:srgbClr val="FFFFFF"/>
                </a:solidFill>
                <a:latin typeface="Arial Unicode MS"/>
                <a:cs typeface="Arial Unicode MS"/>
              </a:rPr>
              <a:t>er</a:t>
            </a:r>
            <a:r>
              <a:rPr dirty="0" sz="14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-30">
                <a:solidFill>
                  <a:srgbClr val="FFFFFF"/>
                </a:solidFill>
                <a:latin typeface="Arial Unicode MS"/>
                <a:cs typeface="Arial Unicode MS"/>
              </a:rPr>
              <a:t>can</a:t>
            </a:r>
            <a:r>
              <a:rPr dirty="0" sz="14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25">
                <a:solidFill>
                  <a:srgbClr val="FFFFFF"/>
                </a:solidFill>
                <a:latin typeface="Arial Unicode MS"/>
                <a:cs typeface="Arial Unicode MS"/>
              </a:rPr>
              <a:t>hold</a:t>
            </a:r>
            <a:r>
              <a:rPr dirty="0" sz="14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25">
                <a:solidFill>
                  <a:srgbClr val="FFFFFF"/>
                </a:solidFill>
                <a:latin typeface="Arial Unicode MS"/>
                <a:cs typeface="Arial Unicode MS"/>
              </a:rPr>
              <a:t>h</a:t>
            </a:r>
            <a:r>
              <a:rPr dirty="0" sz="1400" spc="-95">
                <a:solidFill>
                  <a:srgbClr val="FFFFFF"/>
                </a:solidFill>
                <a:latin typeface="Arial Unicode MS"/>
                <a:cs typeface="Arial Unicode MS"/>
              </a:rPr>
              <a:t>as</a:t>
            </a:r>
            <a:r>
              <a:rPr dirty="0" sz="14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-25">
                <a:solidFill>
                  <a:srgbClr val="FFFFFF"/>
                </a:solidFill>
                <a:latin typeface="Arial Unicode MS"/>
                <a:cs typeface="Arial Unicode MS"/>
              </a:rPr>
              <a:t>done</a:t>
            </a:r>
            <a:r>
              <a:rPr dirty="0" sz="14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10">
                <a:solidFill>
                  <a:srgbClr val="FFFFFF"/>
                </a:solidFill>
                <a:latin typeface="Arial Unicode MS"/>
                <a:cs typeface="Arial Unicode MS"/>
              </a:rPr>
              <a:t>u</a:t>
            </a:r>
            <a:r>
              <a:rPr dirty="0" sz="1400" spc="-5">
                <a:solidFill>
                  <a:srgbClr val="FFFFFF"/>
                </a:solidFill>
                <a:latin typeface="Arial Unicode MS"/>
                <a:cs typeface="Arial Unicode MS"/>
              </a:rPr>
              <a:t>p</a:t>
            </a:r>
            <a:r>
              <a:rPr dirty="0" sz="1400" spc="-40">
                <a:solidFill>
                  <a:srgbClr val="FFFFFF"/>
                </a:solidFill>
                <a:latin typeface="Arial Unicode MS"/>
                <a:cs typeface="Arial Unicode MS"/>
              </a:rPr>
              <a:t>.</a:t>
            </a:r>
            <a:endParaRPr sz="1400">
              <a:latin typeface="Arial Unicode MS"/>
              <a:cs typeface="Arial Unicode MS"/>
            </a:endParaRPr>
          </a:p>
          <a:p>
            <a:pPr algn="ctr">
              <a:lnSpc>
                <a:spcPct val="100000"/>
              </a:lnSpc>
            </a:pPr>
            <a:r>
              <a:rPr dirty="0" sz="1400" spc="5">
                <a:solidFill>
                  <a:srgbClr val="FFFFFF"/>
                </a:solidFill>
                <a:latin typeface="Arial Unicode MS"/>
                <a:cs typeface="Arial Unicode MS"/>
              </a:rPr>
              <a:t>The</a:t>
            </a:r>
            <a:r>
              <a:rPr dirty="0" sz="14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-10">
                <a:solidFill>
                  <a:srgbClr val="FFFFFF"/>
                </a:solidFill>
                <a:latin typeface="Arial Unicode MS"/>
                <a:cs typeface="Arial Unicode MS"/>
              </a:rPr>
              <a:t>largest</a:t>
            </a:r>
            <a:r>
              <a:rPr dirty="0" sz="14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65">
                <a:solidFill>
                  <a:srgbClr val="FFFFFF"/>
                </a:solidFill>
                <a:latin typeface="Arial Unicode MS"/>
                <a:cs typeface="Arial Unicode MS"/>
              </a:rPr>
              <a:t>oil</a:t>
            </a:r>
            <a:r>
              <a:rPr dirty="0" sz="14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10">
                <a:solidFill>
                  <a:srgbClr val="FFFFFF"/>
                </a:solidFill>
                <a:latin typeface="Arial Unicode MS"/>
                <a:cs typeface="Arial Unicode MS"/>
              </a:rPr>
              <a:t>tanker</a:t>
            </a:r>
            <a:r>
              <a:rPr dirty="0" sz="14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-10">
                <a:solidFill>
                  <a:srgbClr val="FFFFFF"/>
                </a:solidFill>
                <a:latin typeface="Arial Unicode MS"/>
                <a:cs typeface="Arial Unicode MS"/>
              </a:rPr>
              <a:t>today</a:t>
            </a:r>
            <a:r>
              <a:rPr dirty="0" sz="14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-55">
                <a:solidFill>
                  <a:srgbClr val="FFFFFF"/>
                </a:solidFill>
                <a:latin typeface="Arial Unicode MS"/>
                <a:cs typeface="Arial Unicode MS"/>
              </a:rPr>
              <a:t>has</a:t>
            </a:r>
            <a:r>
              <a:rPr dirty="0" sz="14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10">
                <a:solidFill>
                  <a:srgbClr val="FFFFFF"/>
                </a:solidFill>
                <a:latin typeface="Arial Unicode MS"/>
                <a:cs typeface="Arial Unicode MS"/>
              </a:rPr>
              <a:t>the</a:t>
            </a:r>
            <a:endParaRPr sz="1400">
              <a:latin typeface="Arial Unicode MS"/>
              <a:cs typeface="Arial Unicode MS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554387" y="2600661"/>
            <a:ext cx="2300605" cy="2692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400" spc="-5">
                <a:solidFill>
                  <a:srgbClr val="FFFFFF"/>
                </a:solidFill>
                <a:latin typeface="Arial Unicode MS"/>
                <a:cs typeface="Arial Unicode MS"/>
              </a:rPr>
              <a:t>capacity</a:t>
            </a:r>
            <a:r>
              <a:rPr dirty="0" sz="1400" spc="-5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40">
                <a:solidFill>
                  <a:srgbClr val="FFFFFF"/>
                </a:solidFill>
                <a:latin typeface="Arial Unicode MS"/>
                <a:cs typeface="Arial Unicode MS"/>
              </a:rPr>
              <a:t>to</a:t>
            </a:r>
            <a:r>
              <a:rPr dirty="0" sz="1400" spc="-6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u="heavy" sz="1600" spc="75" b="1">
                <a:solidFill>
                  <a:srgbClr val="222222"/>
                </a:solidFill>
                <a:uFill>
                  <a:solidFill>
                    <a:srgbClr val="222222"/>
                  </a:solidFill>
                </a:uFill>
                <a:latin typeface="Calibri"/>
                <a:cs typeface="Calibri"/>
              </a:rPr>
              <a:t>carry</a:t>
            </a:r>
            <a:r>
              <a:rPr dirty="0" u="heavy" sz="1600" spc="20" b="1">
                <a:solidFill>
                  <a:srgbClr val="222222"/>
                </a:solidFill>
                <a:uFill>
                  <a:solidFill>
                    <a:srgbClr val="222222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600" spc="85" b="1">
                <a:solidFill>
                  <a:srgbClr val="222222"/>
                </a:solidFill>
                <a:uFill>
                  <a:solidFill>
                    <a:srgbClr val="222222"/>
                  </a:solidFill>
                </a:uFill>
                <a:latin typeface="Calibri"/>
                <a:cs typeface="Calibri"/>
              </a:rPr>
              <a:t>2</a:t>
            </a:r>
            <a:r>
              <a:rPr dirty="0" u="heavy" sz="1600" spc="25" b="1">
                <a:solidFill>
                  <a:srgbClr val="222222"/>
                </a:solidFill>
                <a:uFill>
                  <a:solidFill>
                    <a:srgbClr val="222222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600" spc="114" b="1">
                <a:solidFill>
                  <a:srgbClr val="222222"/>
                </a:solidFill>
                <a:uFill>
                  <a:solidFill>
                    <a:srgbClr val="222222"/>
                  </a:solidFill>
                </a:uFill>
                <a:latin typeface="Calibri"/>
                <a:cs typeface="Calibri"/>
              </a:rPr>
              <a:t>million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099897" y="2844501"/>
            <a:ext cx="1209040" cy="2692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u="heavy" sz="1600" spc="70" b="1">
                <a:solidFill>
                  <a:srgbClr val="222222"/>
                </a:solidFill>
                <a:uFill>
                  <a:solidFill>
                    <a:srgbClr val="222222"/>
                  </a:solidFill>
                </a:uFill>
                <a:latin typeface="Calibri"/>
                <a:cs typeface="Calibri"/>
              </a:rPr>
              <a:t>barrels</a:t>
            </a:r>
            <a:r>
              <a:rPr dirty="0" u="heavy" sz="1600" b="1">
                <a:solidFill>
                  <a:srgbClr val="222222"/>
                </a:solidFill>
                <a:uFill>
                  <a:solidFill>
                    <a:srgbClr val="222222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600" spc="45" b="1">
                <a:solidFill>
                  <a:srgbClr val="222222"/>
                </a:solidFill>
                <a:uFill>
                  <a:solidFill>
                    <a:srgbClr val="222222"/>
                  </a:solidFill>
                </a:uFill>
                <a:latin typeface="Calibri"/>
                <a:cs typeface="Calibri"/>
              </a:rPr>
              <a:t>of</a:t>
            </a:r>
            <a:r>
              <a:rPr dirty="0" u="heavy" sz="1600" spc="5" b="1">
                <a:solidFill>
                  <a:srgbClr val="222222"/>
                </a:solidFill>
                <a:uFill>
                  <a:solidFill>
                    <a:srgbClr val="222222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600" spc="90" b="1">
                <a:solidFill>
                  <a:srgbClr val="222222"/>
                </a:solidFill>
                <a:uFill>
                  <a:solidFill>
                    <a:srgbClr val="222222"/>
                  </a:solidFill>
                </a:uFill>
                <a:latin typeface="Calibri"/>
                <a:cs typeface="Calibri"/>
              </a:rPr>
              <a:t>oil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 rot="2220000">
            <a:off x="2936523" y="3216676"/>
            <a:ext cx="565337" cy="4699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3195"/>
              </a:lnSpc>
            </a:pPr>
            <a:r>
              <a:rPr dirty="0" sz="3700" spc="-200">
                <a:latin typeface="Arial Unicode MS"/>
                <a:cs typeface="Arial Unicode MS"/>
              </a:rPr>
              <a:t>←</a:t>
            </a:r>
            <a:endParaRPr sz="3700">
              <a:latin typeface="Arial Unicode MS"/>
              <a:cs typeface="Arial Unicode MS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601549" y="2706604"/>
            <a:ext cx="335280" cy="5892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700" spc="-915" b="1">
                <a:latin typeface="Calibri"/>
                <a:cs typeface="Calibri"/>
              </a:rPr>
              <a:t>→</a:t>
            </a:r>
            <a:endParaRPr sz="37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92562" y="1260283"/>
            <a:ext cx="424815" cy="0"/>
          </a:xfrm>
          <a:custGeom>
            <a:avLst/>
            <a:gdLst/>
            <a:ahLst/>
            <a:cxnLst/>
            <a:rect l="l" t="t" r="r" b="b"/>
            <a:pathLst>
              <a:path w="424815" h="0">
                <a:moveTo>
                  <a:pt x="0" y="0"/>
                </a:moveTo>
                <a:lnTo>
                  <a:pt x="424799" y="0"/>
                </a:lnTo>
              </a:path>
            </a:pathLst>
          </a:custGeom>
          <a:ln w="38099">
            <a:solidFill>
              <a:srgbClr val="039BE4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435989" y="573259"/>
            <a:ext cx="4271645" cy="48260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pc="190"/>
              <a:t>History</a:t>
            </a:r>
            <a:r>
              <a:rPr dirty="0" spc="45"/>
              <a:t> </a:t>
            </a:r>
            <a:r>
              <a:rPr dirty="0" spc="85"/>
              <a:t>of</a:t>
            </a:r>
            <a:r>
              <a:rPr dirty="0" spc="45"/>
              <a:t> </a:t>
            </a:r>
            <a:r>
              <a:rPr dirty="0" spc="280"/>
              <a:t>Oil</a:t>
            </a:r>
            <a:r>
              <a:rPr dirty="0" spc="45"/>
              <a:t> </a:t>
            </a:r>
            <a:r>
              <a:rPr dirty="0" spc="170"/>
              <a:t>Pipelines: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566821" y="1402745"/>
            <a:ext cx="7914640" cy="19888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63855" marR="393065" indent="-351790">
              <a:lnSpc>
                <a:spcPct val="114999"/>
              </a:lnSpc>
              <a:spcBef>
                <a:spcPts val="100"/>
              </a:spcBef>
              <a:buFont typeface="Arial"/>
              <a:buChar char="●"/>
              <a:tabLst>
                <a:tab pos="363855" algn="l"/>
                <a:tab pos="364490" algn="l"/>
              </a:tabLst>
            </a:pPr>
            <a:r>
              <a:rPr dirty="0" sz="1600" spc="100">
                <a:solidFill>
                  <a:srgbClr val="FFFFFF"/>
                </a:solidFill>
                <a:latin typeface="Arial Unicode MS"/>
                <a:cs typeface="Arial Unicode MS"/>
              </a:rPr>
              <a:t>Oil </a:t>
            </a:r>
            <a:r>
              <a:rPr dirty="0" sz="1600" spc="15">
                <a:solidFill>
                  <a:srgbClr val="FFFFFF"/>
                </a:solidFill>
                <a:latin typeface="Arial Unicode MS"/>
                <a:cs typeface="Arial Unicode MS"/>
              </a:rPr>
              <a:t>pipelines </a:t>
            </a:r>
            <a:r>
              <a:rPr dirty="0" sz="1600" spc="-60">
                <a:solidFill>
                  <a:srgbClr val="FFFFFF"/>
                </a:solidFill>
                <a:latin typeface="Arial Unicode MS"/>
                <a:cs typeface="Arial Unicode MS"/>
              </a:rPr>
              <a:t>have 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been </a:t>
            </a:r>
            <a:r>
              <a:rPr dirty="0" sz="1600">
                <a:solidFill>
                  <a:srgbClr val="FFFFFF"/>
                </a:solidFill>
                <a:latin typeface="Arial Unicode MS"/>
                <a:cs typeface="Arial Unicode MS"/>
                <a:hlinkClick r:id="rId2"/>
              </a:rPr>
              <a:t>around </a:t>
            </a:r>
            <a:r>
              <a:rPr dirty="0" sz="1600" spc="-15">
                <a:solidFill>
                  <a:srgbClr val="FFFFFF"/>
                </a:solidFill>
                <a:latin typeface="Arial Unicode MS"/>
                <a:cs typeface="Arial Unicode MS"/>
                <a:hlinkClick r:id="rId2"/>
              </a:rPr>
              <a:t>since </a:t>
            </a:r>
            <a:r>
              <a:rPr dirty="0" sz="1600" spc="15">
                <a:solidFill>
                  <a:srgbClr val="FFFFFF"/>
                </a:solidFill>
                <a:latin typeface="Arial Unicode MS"/>
                <a:cs typeface="Arial Unicode MS"/>
                <a:hlinkClick r:id="rId2"/>
              </a:rPr>
              <a:t>the </a:t>
            </a:r>
            <a:r>
              <a:rPr dirty="0" sz="1600" spc="-90">
                <a:solidFill>
                  <a:srgbClr val="FFFFFF"/>
                </a:solidFill>
                <a:latin typeface="Arial Unicode MS"/>
                <a:cs typeface="Arial Unicode MS"/>
                <a:hlinkClick r:id="rId2"/>
              </a:rPr>
              <a:t>1860s</a:t>
            </a:r>
            <a:r>
              <a:rPr dirty="0" sz="1600" spc="-90">
                <a:solidFill>
                  <a:srgbClr val="FFFFFF"/>
                </a:solidFill>
                <a:latin typeface="Arial Unicode MS"/>
                <a:cs typeface="Arial Unicode MS"/>
              </a:rPr>
              <a:t>. </a:t>
            </a:r>
            <a:r>
              <a:rPr dirty="0" sz="1600" spc="5">
                <a:solidFill>
                  <a:srgbClr val="FFFFFF"/>
                </a:solidFill>
                <a:latin typeface="Arial Unicode MS"/>
                <a:cs typeface="Arial Unicode MS"/>
              </a:rPr>
              <a:t>The </a:t>
            </a:r>
            <a:r>
              <a:rPr dirty="0" sz="1600" spc="85">
                <a:solidFill>
                  <a:srgbClr val="FFFFFF"/>
                </a:solidFill>
                <a:latin typeface="Arial Unicode MS"/>
                <a:cs typeface="Arial Unicode MS"/>
              </a:rPr>
              <a:t>ﬁrst </a:t>
            </a:r>
            <a:r>
              <a:rPr dirty="0" sz="1600" spc="75">
                <a:solidFill>
                  <a:srgbClr val="FFFFFF"/>
                </a:solidFill>
                <a:latin typeface="Arial Unicode MS"/>
                <a:cs typeface="Arial Unicode MS"/>
              </a:rPr>
              <a:t>oil </a:t>
            </a:r>
            <a:r>
              <a:rPr dirty="0" sz="1600" spc="30">
                <a:solidFill>
                  <a:srgbClr val="FFFFFF"/>
                </a:solidFill>
                <a:latin typeface="Arial Unicode MS"/>
                <a:cs typeface="Arial Unicode MS"/>
              </a:rPr>
              <a:t>pipeline </a:t>
            </a:r>
            <a:r>
              <a:rPr dirty="0" sz="1600" spc="15">
                <a:solidFill>
                  <a:srgbClr val="FFFFFF"/>
                </a:solidFill>
                <a:latin typeface="Arial Unicode MS"/>
                <a:cs typeface="Arial Unicode MS"/>
              </a:rPr>
              <a:t>is </a:t>
            </a:r>
            <a:r>
              <a:rPr dirty="0" sz="1600" spc="25">
                <a:solidFill>
                  <a:srgbClr val="FFFFFF"/>
                </a:solidFill>
                <a:latin typeface="Arial Unicode MS"/>
                <a:cs typeface="Arial Unicode MS"/>
              </a:rPr>
              <a:t>widely </a:t>
            </a:r>
            <a:r>
              <a:rPr dirty="0" sz="1600" spc="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-15">
                <a:solidFill>
                  <a:srgbClr val="FFFFFF"/>
                </a:solidFill>
                <a:latin typeface="Arial Unicode MS"/>
                <a:cs typeface="Arial Unicode MS"/>
              </a:rPr>
              <a:t>believed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45">
                <a:solidFill>
                  <a:srgbClr val="FFFFFF"/>
                </a:solidFill>
                <a:latin typeface="Arial Unicode MS"/>
                <a:cs typeface="Arial Unicode MS"/>
              </a:rPr>
              <a:t>to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-60">
                <a:solidFill>
                  <a:srgbClr val="FFFFFF"/>
                </a:solidFill>
                <a:latin typeface="Arial Unicode MS"/>
                <a:cs typeface="Arial Unicode MS"/>
              </a:rPr>
              <a:t>have</a:t>
            </a:r>
            <a:r>
              <a:rPr dirty="0" sz="16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been </a:t>
            </a:r>
            <a:r>
              <a:rPr dirty="0" sz="1600" spc="-5">
                <a:solidFill>
                  <a:srgbClr val="FFFFFF"/>
                </a:solidFill>
                <a:latin typeface="Arial Unicode MS"/>
                <a:cs typeface="Arial Unicode MS"/>
              </a:rPr>
              <a:t>produced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90">
                <a:solidFill>
                  <a:srgbClr val="FFFFFF"/>
                </a:solidFill>
                <a:latin typeface="Arial Unicode MS"/>
                <a:cs typeface="Arial Unicode MS"/>
              </a:rPr>
              <a:t>in</a:t>
            </a:r>
            <a:r>
              <a:rPr dirty="0" sz="16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-90">
                <a:solidFill>
                  <a:srgbClr val="FFFFFF"/>
                </a:solidFill>
                <a:latin typeface="Arial Unicode MS"/>
                <a:cs typeface="Arial Unicode MS"/>
              </a:rPr>
              <a:t>1862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5">
                <a:solidFill>
                  <a:srgbClr val="FFFFFF"/>
                </a:solidFill>
                <a:latin typeface="Arial Unicode MS"/>
                <a:cs typeface="Arial Unicode MS"/>
              </a:rPr>
              <a:t>at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15">
                <a:solidFill>
                  <a:srgbClr val="FFFFFF"/>
                </a:solidFill>
                <a:latin typeface="Arial Unicode MS"/>
                <a:cs typeface="Arial Unicode MS"/>
              </a:rPr>
              <a:t>the</a:t>
            </a:r>
            <a:r>
              <a:rPr dirty="0" sz="16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40">
                <a:solidFill>
                  <a:srgbClr val="FFFFFF"/>
                </a:solidFill>
                <a:latin typeface="Arial Unicode MS"/>
                <a:cs typeface="Arial Unicode MS"/>
              </a:rPr>
              <a:t>well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35">
                <a:solidFill>
                  <a:srgbClr val="FFFFFF"/>
                </a:solidFill>
                <a:latin typeface="Arial Unicode MS"/>
                <a:cs typeface="Arial Unicode MS"/>
              </a:rPr>
              <a:t>of</a:t>
            </a:r>
            <a:r>
              <a:rPr dirty="0" sz="16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50">
                <a:solidFill>
                  <a:srgbClr val="FFFFFF"/>
                </a:solidFill>
                <a:latin typeface="Arial Unicode MS"/>
                <a:cs typeface="Arial Unicode MS"/>
              </a:rPr>
              <a:t>Phillips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10">
                <a:solidFill>
                  <a:srgbClr val="FFFFFF"/>
                </a:solidFill>
                <a:latin typeface="Arial Unicode MS"/>
                <a:cs typeface="Arial Unicode MS"/>
              </a:rPr>
              <a:t>No.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-90">
                <a:solidFill>
                  <a:srgbClr val="FFFFFF"/>
                </a:solidFill>
                <a:latin typeface="Arial Unicode MS"/>
                <a:cs typeface="Arial Unicode MS"/>
              </a:rPr>
              <a:t>2</a:t>
            </a:r>
            <a:r>
              <a:rPr dirty="0" sz="16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90">
                <a:solidFill>
                  <a:srgbClr val="FFFFFF"/>
                </a:solidFill>
                <a:latin typeface="Arial Unicode MS"/>
                <a:cs typeface="Arial Unicode MS"/>
              </a:rPr>
              <a:t>in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100">
                <a:solidFill>
                  <a:srgbClr val="FFFFFF"/>
                </a:solidFill>
                <a:latin typeface="Arial Unicode MS"/>
                <a:cs typeface="Arial Unicode MS"/>
              </a:rPr>
              <a:t>Oil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Arial Unicode MS"/>
                <a:cs typeface="Arial Unicode MS"/>
              </a:rPr>
              <a:t>Creek </a:t>
            </a:r>
            <a:r>
              <a:rPr dirty="0" sz="1600" spc="-4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-20">
                <a:solidFill>
                  <a:srgbClr val="FFFFFF"/>
                </a:solidFill>
                <a:latin typeface="Arial Unicode MS"/>
                <a:cs typeface="Arial Unicode MS"/>
              </a:rPr>
              <a:t>Valley,</a:t>
            </a:r>
            <a:r>
              <a:rPr dirty="0" sz="1600" spc="-5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-80">
                <a:solidFill>
                  <a:srgbClr val="FFFFFF"/>
                </a:solidFill>
                <a:latin typeface="Arial Unicode MS"/>
                <a:cs typeface="Arial Unicode MS"/>
              </a:rPr>
              <a:t>Pa.</a:t>
            </a:r>
            <a:endParaRPr sz="1600">
              <a:latin typeface="Arial Unicode MS"/>
              <a:cs typeface="Arial Unicode MS"/>
            </a:endParaRPr>
          </a:p>
          <a:p>
            <a:pPr marL="363855" indent="-351790">
              <a:lnSpc>
                <a:spcPct val="100000"/>
              </a:lnSpc>
              <a:spcBef>
                <a:spcPts val="285"/>
              </a:spcBef>
              <a:buFont typeface="Arial"/>
              <a:buChar char="●"/>
              <a:tabLst>
                <a:tab pos="363855" algn="l"/>
                <a:tab pos="364490" algn="l"/>
              </a:tabLst>
            </a:pPr>
            <a:r>
              <a:rPr dirty="0" sz="1600" spc="150">
                <a:solidFill>
                  <a:srgbClr val="FFFFFF"/>
                </a:solidFill>
                <a:latin typeface="Arial Unicode MS"/>
                <a:cs typeface="Arial Unicode MS"/>
              </a:rPr>
              <a:t>It</a:t>
            </a:r>
            <a:r>
              <a:rPr dirty="0" sz="16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-60">
                <a:solidFill>
                  <a:srgbClr val="FFFFFF"/>
                </a:solidFill>
                <a:latin typeface="Arial Unicode MS"/>
                <a:cs typeface="Arial Unicode MS"/>
              </a:rPr>
              <a:t>was</a:t>
            </a:r>
            <a:r>
              <a:rPr dirty="0" sz="16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75">
                <a:solidFill>
                  <a:srgbClr val="FFFFFF"/>
                </a:solidFill>
                <a:latin typeface="Arial Unicode MS"/>
                <a:cs typeface="Arial Unicode MS"/>
              </a:rPr>
              <a:t>built</a:t>
            </a:r>
            <a:r>
              <a:rPr dirty="0" sz="160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30">
                <a:solidFill>
                  <a:srgbClr val="FFFFFF"/>
                </a:solidFill>
                <a:latin typeface="Arial Unicode MS"/>
                <a:cs typeface="Arial Unicode MS"/>
              </a:rPr>
              <a:t>out</a:t>
            </a:r>
            <a:r>
              <a:rPr dirty="0" sz="16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35">
                <a:solidFill>
                  <a:srgbClr val="FFFFFF"/>
                </a:solidFill>
                <a:latin typeface="Arial Unicode MS"/>
                <a:cs typeface="Arial Unicode MS"/>
              </a:rPr>
              <a:t>of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45">
                <a:solidFill>
                  <a:srgbClr val="FFFFFF"/>
                </a:solidFill>
                <a:latin typeface="Arial Unicode MS"/>
                <a:cs typeface="Arial Unicode MS"/>
                <a:hlinkClick r:id="rId3"/>
              </a:rPr>
              <a:t>two</a:t>
            </a:r>
            <a:r>
              <a:rPr dirty="0" sz="1600" spc="-35">
                <a:solidFill>
                  <a:srgbClr val="FFFFFF"/>
                </a:solidFill>
                <a:latin typeface="Arial Unicode MS"/>
                <a:cs typeface="Arial Unicode MS"/>
                <a:hlinkClick r:id="rId3"/>
              </a:rPr>
              <a:t> </a:t>
            </a:r>
            <a:r>
              <a:rPr dirty="0" sz="1600" spc="-15">
                <a:solidFill>
                  <a:srgbClr val="FFFFFF"/>
                </a:solidFill>
                <a:latin typeface="Arial Unicode MS"/>
                <a:cs typeface="Arial Unicode MS"/>
                <a:hlinkClick r:id="rId3"/>
              </a:rPr>
              <a:t>wooden</a:t>
            </a:r>
            <a:r>
              <a:rPr dirty="0" sz="1600" spc="-40">
                <a:solidFill>
                  <a:srgbClr val="FFFFFF"/>
                </a:solidFill>
                <a:latin typeface="Arial Unicode MS"/>
                <a:cs typeface="Arial Unicode MS"/>
                <a:hlinkClick r:id="rId3"/>
              </a:rPr>
              <a:t> </a:t>
            </a:r>
            <a:r>
              <a:rPr dirty="0" sz="1600" spc="-20">
                <a:solidFill>
                  <a:srgbClr val="FFFFFF"/>
                </a:solidFill>
                <a:latin typeface="Arial Unicode MS"/>
                <a:cs typeface="Arial Unicode MS"/>
                <a:hlinkClick r:id="rId3"/>
              </a:rPr>
              <a:t>boards</a:t>
            </a:r>
            <a:r>
              <a:rPr dirty="0" sz="1600" spc="-40">
                <a:solidFill>
                  <a:srgbClr val="FFFFFF"/>
                </a:solidFill>
                <a:latin typeface="Arial Unicode MS"/>
                <a:cs typeface="Arial Unicode MS"/>
                <a:hlinkClick r:id="rId3"/>
              </a:rPr>
              <a:t> </a:t>
            </a:r>
            <a:r>
              <a:rPr dirty="0" sz="1600" spc="5">
                <a:solidFill>
                  <a:srgbClr val="FFFFFF"/>
                </a:solidFill>
                <a:latin typeface="Arial Unicode MS"/>
                <a:cs typeface="Arial Unicode MS"/>
                <a:hlinkClick r:id="rId3"/>
              </a:rPr>
              <a:t>combined</a:t>
            </a:r>
            <a:r>
              <a:rPr dirty="0" sz="1600" spc="-35">
                <a:solidFill>
                  <a:srgbClr val="FFFFFF"/>
                </a:solidFill>
                <a:latin typeface="Arial Unicode MS"/>
                <a:cs typeface="Arial Unicode MS"/>
                <a:hlinkClick r:id="rId3"/>
              </a:rPr>
              <a:t> </a:t>
            </a:r>
            <a:r>
              <a:rPr dirty="0" sz="1600" spc="45">
                <a:solidFill>
                  <a:srgbClr val="FFFFFF"/>
                </a:solidFill>
                <a:latin typeface="Arial Unicode MS"/>
                <a:cs typeface="Arial Unicode MS"/>
                <a:hlinkClick r:id="rId3"/>
              </a:rPr>
              <a:t>to</a:t>
            </a:r>
            <a:r>
              <a:rPr dirty="0" sz="1600" spc="-40">
                <a:solidFill>
                  <a:srgbClr val="FFFFFF"/>
                </a:solidFill>
                <a:latin typeface="Arial Unicode MS"/>
                <a:cs typeface="Arial Unicode MS"/>
                <a:hlinkClick r:id="rId3"/>
              </a:rPr>
              <a:t> make </a:t>
            </a:r>
            <a:r>
              <a:rPr dirty="0" sz="1600" spc="-110">
                <a:solidFill>
                  <a:srgbClr val="FFFFFF"/>
                </a:solidFill>
                <a:latin typeface="Arial Unicode MS"/>
                <a:cs typeface="Arial Unicode MS"/>
                <a:hlinkClick r:id="rId3"/>
              </a:rPr>
              <a:t>a</a:t>
            </a:r>
            <a:r>
              <a:rPr dirty="0" sz="1600" spc="-35">
                <a:solidFill>
                  <a:srgbClr val="FFFFFF"/>
                </a:solidFill>
                <a:latin typeface="Arial Unicode MS"/>
                <a:cs typeface="Arial Unicode MS"/>
                <a:hlinkClick r:id="rId3"/>
              </a:rPr>
              <a:t> </a:t>
            </a:r>
            <a:r>
              <a:rPr dirty="0" sz="1600" spc="160">
                <a:solidFill>
                  <a:srgbClr val="FFFFFF"/>
                </a:solidFill>
                <a:latin typeface="Arial Unicode MS"/>
                <a:cs typeface="Arial Unicode MS"/>
                <a:hlinkClick r:id="rId3"/>
              </a:rPr>
              <a:t>“V”</a:t>
            </a:r>
            <a:r>
              <a:rPr dirty="0" sz="1600" spc="-40">
                <a:solidFill>
                  <a:srgbClr val="FFFFFF"/>
                </a:solidFill>
                <a:latin typeface="Arial Unicode MS"/>
                <a:cs typeface="Arial Unicode MS"/>
                <a:hlinkClick r:id="rId3"/>
              </a:rPr>
              <a:t> </a:t>
            </a:r>
            <a:r>
              <a:rPr dirty="0" sz="1600" spc="-60">
                <a:solidFill>
                  <a:srgbClr val="FFFFFF"/>
                </a:solidFill>
                <a:latin typeface="Arial Unicode MS"/>
                <a:cs typeface="Arial Unicode MS"/>
                <a:hlinkClick r:id="rId3"/>
              </a:rPr>
              <a:t>shape</a:t>
            </a:r>
            <a:r>
              <a:rPr dirty="0" sz="1600" spc="-50">
                <a:solidFill>
                  <a:srgbClr val="FFFFFF"/>
                </a:solidFill>
                <a:latin typeface="Arial Unicode MS"/>
                <a:cs typeface="Arial Unicode MS"/>
                <a:hlinkClick r:id="rId3"/>
              </a:rPr>
              <a:t> </a:t>
            </a:r>
            <a:r>
              <a:rPr dirty="0" sz="1600" spc="-5">
                <a:solidFill>
                  <a:srgbClr val="FFFFFF"/>
                </a:solidFill>
                <a:latin typeface="Arial Unicode MS"/>
                <a:cs typeface="Arial Unicode MS"/>
              </a:rPr>
              <a:t>(Clark,</a:t>
            </a:r>
            <a:r>
              <a:rPr dirty="0" sz="16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-100">
                <a:solidFill>
                  <a:srgbClr val="FFFFFF"/>
                </a:solidFill>
                <a:latin typeface="Arial Unicode MS"/>
                <a:cs typeface="Arial Unicode MS"/>
              </a:rPr>
              <a:t>2015).</a:t>
            </a:r>
            <a:endParaRPr sz="1600">
              <a:latin typeface="Arial Unicode MS"/>
              <a:cs typeface="Arial Unicode MS"/>
            </a:endParaRPr>
          </a:p>
          <a:p>
            <a:pPr marL="363855" indent="-351790">
              <a:lnSpc>
                <a:spcPct val="100000"/>
              </a:lnSpc>
              <a:spcBef>
                <a:spcPts val="290"/>
              </a:spcBef>
              <a:buFont typeface="Arial"/>
              <a:buChar char="●"/>
              <a:tabLst>
                <a:tab pos="363855" algn="l"/>
                <a:tab pos="364490" algn="l"/>
              </a:tabLst>
            </a:pPr>
            <a:r>
              <a:rPr dirty="0" sz="1600" spc="-40">
                <a:solidFill>
                  <a:srgbClr val="FFFFFF"/>
                </a:solidFill>
                <a:latin typeface="Arial Unicode MS"/>
                <a:cs typeface="Arial Unicode MS"/>
              </a:rPr>
              <a:t>Since </a:t>
            </a:r>
            <a:r>
              <a:rPr dirty="0" sz="1600" spc="20">
                <a:solidFill>
                  <a:srgbClr val="FFFFFF"/>
                </a:solidFill>
                <a:latin typeface="Arial Unicode MS"/>
                <a:cs typeface="Arial Unicode MS"/>
              </a:rPr>
              <a:t>then</a:t>
            </a:r>
            <a:r>
              <a:rPr dirty="0" sz="16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15">
                <a:solidFill>
                  <a:srgbClr val="FFFFFF"/>
                </a:solidFill>
                <a:latin typeface="Arial Unicode MS"/>
                <a:cs typeface="Arial Unicode MS"/>
              </a:rPr>
              <a:t>the</a:t>
            </a:r>
            <a:r>
              <a:rPr dirty="0" sz="16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45">
                <a:solidFill>
                  <a:srgbClr val="FFFFFF"/>
                </a:solidFill>
                <a:latin typeface="Arial Unicode MS"/>
                <a:cs typeface="Arial Unicode MS"/>
              </a:rPr>
              <a:t>United</a:t>
            </a:r>
            <a:r>
              <a:rPr dirty="0" sz="16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-50">
                <a:solidFill>
                  <a:srgbClr val="FFFFFF"/>
                </a:solidFill>
                <a:latin typeface="Arial Unicode MS"/>
                <a:cs typeface="Arial Unicode MS"/>
              </a:rPr>
              <a:t>States</a:t>
            </a:r>
            <a:r>
              <a:rPr dirty="0" sz="16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-65">
                <a:solidFill>
                  <a:srgbClr val="FFFFFF"/>
                </a:solidFill>
                <a:latin typeface="Arial Unicode MS"/>
                <a:cs typeface="Arial Unicode MS"/>
              </a:rPr>
              <a:t>has</a:t>
            </a:r>
            <a:r>
              <a:rPr dirty="0" sz="160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15">
                <a:solidFill>
                  <a:srgbClr val="FFFFFF"/>
                </a:solidFill>
                <a:latin typeface="Arial Unicode MS"/>
                <a:cs typeface="Arial Unicode MS"/>
              </a:rPr>
              <a:t>the</a:t>
            </a:r>
            <a:r>
              <a:rPr dirty="0" sz="16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>
                <a:solidFill>
                  <a:srgbClr val="FFFFFF"/>
                </a:solidFill>
                <a:latin typeface="Arial Unicode MS"/>
                <a:cs typeface="Arial Unicode MS"/>
              </a:rPr>
              <a:t>most</a:t>
            </a:r>
            <a:r>
              <a:rPr dirty="0" sz="16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75">
                <a:solidFill>
                  <a:srgbClr val="FFFFFF"/>
                </a:solidFill>
                <a:latin typeface="Arial Unicode MS"/>
                <a:cs typeface="Arial Unicode MS"/>
              </a:rPr>
              <a:t>oil</a:t>
            </a:r>
            <a:r>
              <a:rPr dirty="0" sz="16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15">
                <a:solidFill>
                  <a:srgbClr val="FFFFFF"/>
                </a:solidFill>
                <a:latin typeface="Arial Unicode MS"/>
                <a:cs typeface="Arial Unicode MS"/>
              </a:rPr>
              <a:t>pipelines</a:t>
            </a:r>
            <a:r>
              <a:rPr dirty="0" sz="16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-15">
                <a:solidFill>
                  <a:srgbClr val="FFFFFF"/>
                </a:solidFill>
                <a:latin typeface="Arial Unicode MS"/>
                <a:cs typeface="Arial Unicode MS"/>
              </a:rPr>
              <a:t>compared</a:t>
            </a:r>
            <a:r>
              <a:rPr dirty="0" sz="16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45">
                <a:solidFill>
                  <a:srgbClr val="FFFFFF"/>
                </a:solidFill>
                <a:latin typeface="Arial Unicode MS"/>
                <a:cs typeface="Arial Unicode MS"/>
              </a:rPr>
              <a:t>to</a:t>
            </a:r>
            <a:r>
              <a:rPr dirty="0" sz="160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20">
                <a:solidFill>
                  <a:srgbClr val="FFFFFF"/>
                </a:solidFill>
                <a:latin typeface="Arial Unicode MS"/>
                <a:cs typeface="Arial Unicode MS"/>
              </a:rPr>
              <a:t>other</a:t>
            </a:r>
            <a:r>
              <a:rPr dirty="0" sz="16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5">
                <a:solidFill>
                  <a:srgbClr val="FFFFFF"/>
                </a:solidFill>
                <a:latin typeface="Arial Unicode MS"/>
                <a:cs typeface="Arial Unicode MS"/>
              </a:rPr>
              <a:t>countries.</a:t>
            </a:r>
            <a:endParaRPr sz="1600">
              <a:latin typeface="Arial Unicode MS"/>
              <a:cs typeface="Arial Unicode MS"/>
            </a:endParaRPr>
          </a:p>
          <a:p>
            <a:pPr marL="363855" marR="161925" indent="-351790">
              <a:lnSpc>
                <a:spcPct val="114999"/>
              </a:lnSpc>
              <a:buFont typeface="Arial"/>
              <a:buChar char="●"/>
              <a:tabLst>
                <a:tab pos="363855" algn="l"/>
                <a:tab pos="364490" algn="l"/>
              </a:tabLst>
            </a:pPr>
            <a:r>
              <a:rPr dirty="0" sz="1600">
                <a:solidFill>
                  <a:srgbClr val="FFFFFF"/>
                </a:solidFill>
                <a:latin typeface="Arial Unicode MS"/>
                <a:cs typeface="Arial Unicode MS"/>
              </a:rPr>
              <a:t>As</a:t>
            </a:r>
            <a:r>
              <a:rPr dirty="0" sz="16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35">
                <a:solidFill>
                  <a:srgbClr val="FFFFFF"/>
                </a:solidFill>
                <a:latin typeface="Arial Unicode MS"/>
                <a:cs typeface="Arial Unicode MS"/>
              </a:rPr>
              <a:t>of</a:t>
            </a:r>
            <a:r>
              <a:rPr dirty="0" sz="16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-20">
                <a:solidFill>
                  <a:srgbClr val="FFFFFF"/>
                </a:solidFill>
                <a:latin typeface="Arial Unicode MS"/>
                <a:cs typeface="Arial Unicode MS"/>
              </a:rPr>
              <a:t>December</a:t>
            </a:r>
            <a:r>
              <a:rPr dirty="0" sz="16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-85">
                <a:solidFill>
                  <a:srgbClr val="FFFFFF"/>
                </a:solidFill>
                <a:latin typeface="Arial Unicode MS"/>
                <a:cs typeface="Arial Unicode MS"/>
              </a:rPr>
              <a:t>2020,</a:t>
            </a:r>
            <a:r>
              <a:rPr dirty="0" sz="16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5">
                <a:solidFill>
                  <a:srgbClr val="FFFFFF"/>
                </a:solidFill>
                <a:latin typeface="Arial Unicode MS"/>
                <a:cs typeface="Arial Unicode MS"/>
              </a:rPr>
              <a:t>there</a:t>
            </a:r>
            <a:r>
              <a:rPr dirty="0" sz="16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-20">
                <a:solidFill>
                  <a:srgbClr val="FFFFFF"/>
                </a:solidFill>
                <a:latin typeface="Arial Unicode MS"/>
                <a:cs typeface="Arial Unicode MS"/>
              </a:rPr>
              <a:t>were</a:t>
            </a:r>
            <a:r>
              <a:rPr dirty="0" sz="16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-90">
                <a:solidFill>
                  <a:srgbClr val="FFFFFF"/>
                </a:solidFill>
                <a:latin typeface="Arial Unicode MS"/>
                <a:cs typeface="Arial Unicode MS"/>
              </a:rPr>
              <a:t>185</a:t>
            </a:r>
            <a:r>
              <a:rPr dirty="0" sz="16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10">
                <a:solidFill>
                  <a:srgbClr val="FFFFFF"/>
                </a:solidFill>
                <a:latin typeface="Arial Unicode MS"/>
                <a:cs typeface="Arial Unicode MS"/>
              </a:rPr>
              <a:t>operational</a:t>
            </a:r>
            <a:r>
              <a:rPr dirty="0" sz="16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75">
                <a:solidFill>
                  <a:srgbClr val="FFFFFF"/>
                </a:solidFill>
                <a:latin typeface="Arial Unicode MS"/>
                <a:cs typeface="Arial Unicode MS"/>
              </a:rPr>
              <a:t>oil</a:t>
            </a:r>
            <a:r>
              <a:rPr dirty="0" sz="16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15">
                <a:solidFill>
                  <a:srgbClr val="FFFFFF"/>
                </a:solidFill>
                <a:latin typeface="Arial Unicode MS"/>
                <a:cs typeface="Arial Unicode MS"/>
              </a:rPr>
              <a:t>pipelines</a:t>
            </a:r>
            <a:r>
              <a:rPr dirty="0" sz="16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90">
                <a:solidFill>
                  <a:srgbClr val="FFFFFF"/>
                </a:solidFill>
                <a:latin typeface="Arial Unicode MS"/>
                <a:cs typeface="Arial Unicode MS"/>
              </a:rPr>
              <a:t>in</a:t>
            </a:r>
            <a:r>
              <a:rPr dirty="0" sz="16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15">
                <a:solidFill>
                  <a:srgbClr val="FFFFFF"/>
                </a:solidFill>
                <a:latin typeface="Arial Unicode MS"/>
                <a:cs typeface="Arial Unicode MS"/>
              </a:rPr>
              <a:t>the</a:t>
            </a:r>
            <a:r>
              <a:rPr dirty="0" sz="16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25">
                <a:solidFill>
                  <a:srgbClr val="FFFFFF"/>
                </a:solidFill>
                <a:latin typeface="Arial Unicode MS"/>
                <a:cs typeface="Arial Unicode MS"/>
              </a:rPr>
              <a:t>country</a:t>
            </a:r>
            <a:r>
              <a:rPr dirty="0" sz="16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-25">
                <a:solidFill>
                  <a:srgbClr val="FFFFFF"/>
                </a:solidFill>
                <a:latin typeface="Arial Unicode MS"/>
                <a:cs typeface="Arial Unicode MS"/>
              </a:rPr>
              <a:t>and</a:t>
            </a:r>
            <a:r>
              <a:rPr dirty="0" sz="16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-110">
                <a:solidFill>
                  <a:srgbClr val="FFFFFF"/>
                </a:solidFill>
                <a:latin typeface="Arial Unicode MS"/>
                <a:cs typeface="Arial Unicode MS"/>
              </a:rPr>
              <a:t>a </a:t>
            </a:r>
            <a:r>
              <a:rPr dirty="0" sz="1600" spc="-4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50">
                <a:solidFill>
                  <a:srgbClr val="FFFFFF"/>
                </a:solidFill>
                <a:latin typeface="Arial Unicode MS"/>
                <a:cs typeface="Arial Unicode MS"/>
              </a:rPr>
              <a:t>further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-90">
                <a:solidFill>
                  <a:srgbClr val="FFFFFF"/>
                </a:solidFill>
                <a:latin typeface="Arial Unicode MS"/>
                <a:cs typeface="Arial Unicode MS"/>
              </a:rPr>
              <a:t>34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5">
                <a:solidFill>
                  <a:srgbClr val="FFFFFF"/>
                </a:solidFill>
                <a:latin typeface="Arial Unicode MS"/>
                <a:cs typeface="Arial Unicode MS"/>
              </a:rPr>
              <a:t>under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Arial Unicode MS"/>
                <a:cs typeface="Arial Unicode MS"/>
              </a:rPr>
              <a:t>development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-30">
                <a:solidFill>
                  <a:srgbClr val="FFFFFF"/>
                </a:solidFill>
                <a:latin typeface="Arial Unicode MS"/>
                <a:cs typeface="Arial Unicode MS"/>
              </a:rPr>
              <a:t>(Sonnichsen,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-100">
                <a:solidFill>
                  <a:srgbClr val="FFFFFF"/>
                </a:solidFill>
                <a:latin typeface="Arial Unicode MS"/>
                <a:cs typeface="Arial Unicode MS"/>
              </a:rPr>
              <a:t>2021).</a:t>
            </a:r>
            <a:endParaRPr sz="1600">
              <a:latin typeface="Arial Unicode MS"/>
              <a:cs typeface="Arial Unicode MS"/>
            </a:endParaRPr>
          </a:p>
        </p:txBody>
      </p:sp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555900" y="3314450"/>
            <a:ext cx="3588099" cy="1829049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92562" y="1260283"/>
            <a:ext cx="424815" cy="0"/>
          </a:xfrm>
          <a:custGeom>
            <a:avLst/>
            <a:gdLst/>
            <a:ahLst/>
            <a:cxnLst/>
            <a:rect l="l" t="t" r="r" b="b"/>
            <a:pathLst>
              <a:path w="424815" h="0">
                <a:moveTo>
                  <a:pt x="0" y="0"/>
                </a:moveTo>
                <a:lnTo>
                  <a:pt x="424799" y="0"/>
                </a:lnTo>
              </a:path>
            </a:pathLst>
          </a:custGeom>
          <a:ln w="38099">
            <a:solidFill>
              <a:srgbClr val="039BE4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862013" y="461135"/>
            <a:ext cx="5419725" cy="48260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pc="175"/>
              <a:t>Solution</a:t>
            </a:r>
            <a:r>
              <a:rPr dirty="0" spc="55"/>
              <a:t> </a:t>
            </a:r>
            <a:r>
              <a:rPr dirty="0" spc="60"/>
              <a:t>to </a:t>
            </a:r>
            <a:r>
              <a:rPr dirty="0" spc="155"/>
              <a:t>Problem:</a:t>
            </a:r>
            <a:r>
              <a:rPr dirty="0" spc="60"/>
              <a:t> </a:t>
            </a:r>
            <a:r>
              <a:rPr dirty="0" spc="190"/>
              <a:t>Pipelines</a:t>
            </a:r>
          </a:p>
        </p:txBody>
      </p:sp>
      <p:sp>
        <p:nvSpPr>
          <p:cNvPr id="4" name="object 4"/>
          <p:cNvSpPr/>
          <p:nvPr/>
        </p:nvSpPr>
        <p:spPr>
          <a:xfrm>
            <a:off x="542798" y="3181438"/>
            <a:ext cx="7818120" cy="415925"/>
          </a:xfrm>
          <a:custGeom>
            <a:avLst/>
            <a:gdLst/>
            <a:ahLst/>
            <a:cxnLst/>
            <a:rect l="l" t="t" r="r" b="b"/>
            <a:pathLst>
              <a:path w="7818120" h="415925">
                <a:moveTo>
                  <a:pt x="4098785" y="0"/>
                </a:moveTo>
                <a:lnTo>
                  <a:pt x="0" y="0"/>
                </a:lnTo>
                <a:lnTo>
                  <a:pt x="0" y="202692"/>
                </a:lnTo>
                <a:lnTo>
                  <a:pt x="4098785" y="202692"/>
                </a:lnTo>
                <a:lnTo>
                  <a:pt x="4098785" y="0"/>
                </a:lnTo>
                <a:close/>
              </a:path>
              <a:path w="7818120" h="415925">
                <a:moveTo>
                  <a:pt x="7817625" y="212826"/>
                </a:moveTo>
                <a:lnTo>
                  <a:pt x="0" y="212826"/>
                </a:lnTo>
                <a:lnTo>
                  <a:pt x="0" y="415518"/>
                </a:lnTo>
                <a:lnTo>
                  <a:pt x="7817625" y="415518"/>
                </a:lnTo>
                <a:lnTo>
                  <a:pt x="7817625" y="212826"/>
                </a:lnTo>
                <a:close/>
              </a:path>
            </a:pathLst>
          </a:custGeom>
          <a:solidFill>
            <a:srgbClr val="00517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85598" y="4032745"/>
            <a:ext cx="8858885" cy="775335"/>
          </a:xfrm>
          <a:custGeom>
            <a:avLst/>
            <a:gdLst/>
            <a:ahLst/>
            <a:cxnLst/>
            <a:rect l="l" t="t" r="r" b="b"/>
            <a:pathLst>
              <a:path w="8858885" h="775335">
                <a:moveTo>
                  <a:pt x="7213867" y="196024"/>
                </a:moveTo>
                <a:lnTo>
                  <a:pt x="0" y="196024"/>
                </a:lnTo>
                <a:lnTo>
                  <a:pt x="0" y="382714"/>
                </a:lnTo>
                <a:lnTo>
                  <a:pt x="7213867" y="382714"/>
                </a:lnTo>
                <a:lnTo>
                  <a:pt x="7213867" y="196024"/>
                </a:lnTo>
                <a:close/>
              </a:path>
              <a:path w="8858885" h="775335">
                <a:moveTo>
                  <a:pt x="7945260" y="588073"/>
                </a:moveTo>
                <a:lnTo>
                  <a:pt x="457200" y="588073"/>
                </a:lnTo>
                <a:lnTo>
                  <a:pt x="457200" y="774763"/>
                </a:lnTo>
                <a:lnTo>
                  <a:pt x="7945260" y="774763"/>
                </a:lnTo>
                <a:lnTo>
                  <a:pt x="7945260" y="588073"/>
                </a:lnTo>
                <a:close/>
              </a:path>
              <a:path w="8858885" h="775335">
                <a:moveTo>
                  <a:pt x="8592871" y="392049"/>
                </a:moveTo>
                <a:lnTo>
                  <a:pt x="457200" y="392049"/>
                </a:lnTo>
                <a:lnTo>
                  <a:pt x="457200" y="578739"/>
                </a:lnTo>
                <a:lnTo>
                  <a:pt x="8592871" y="578739"/>
                </a:lnTo>
                <a:lnTo>
                  <a:pt x="8592871" y="392049"/>
                </a:lnTo>
                <a:close/>
              </a:path>
              <a:path w="8858885" h="775335">
                <a:moveTo>
                  <a:pt x="8858821" y="0"/>
                </a:moveTo>
                <a:lnTo>
                  <a:pt x="457200" y="0"/>
                </a:lnTo>
                <a:lnTo>
                  <a:pt x="457200" y="186690"/>
                </a:lnTo>
                <a:lnTo>
                  <a:pt x="8858821" y="186690"/>
                </a:lnTo>
                <a:lnTo>
                  <a:pt x="8858821" y="0"/>
                </a:lnTo>
                <a:close/>
              </a:path>
            </a:pathLst>
          </a:custGeom>
          <a:solidFill>
            <a:srgbClr val="00517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 txBox="1"/>
          <p:nvPr/>
        </p:nvSpPr>
        <p:spPr>
          <a:xfrm>
            <a:off x="72900" y="1646032"/>
            <a:ext cx="8887460" cy="31680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u="heavy" sz="2100" spc="-35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 Unicode MS"/>
                <a:cs typeface="Arial Unicode MS"/>
              </a:rPr>
              <a:t>Advantages:</a:t>
            </a:r>
            <a:endParaRPr sz="2100">
              <a:latin typeface="Arial Unicode MS"/>
              <a:cs typeface="Arial Unicode MS"/>
            </a:endParaRPr>
          </a:p>
          <a:p>
            <a:pPr marL="469900" indent="-330835">
              <a:lnSpc>
                <a:spcPct val="100000"/>
              </a:lnSpc>
              <a:spcBef>
                <a:spcPts val="1385"/>
              </a:spcBef>
              <a:buFont typeface="Arial"/>
              <a:buChar char="●"/>
              <a:tabLst>
                <a:tab pos="469265" algn="l"/>
                <a:tab pos="469900" algn="l"/>
              </a:tabLst>
            </a:pPr>
            <a:r>
              <a:rPr dirty="0" u="heavy" sz="1300" spc="95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 Unicode MS"/>
                <a:cs typeface="Arial Unicode MS"/>
              </a:rPr>
              <a:t>Oil</a:t>
            </a:r>
            <a:r>
              <a:rPr dirty="0" u="heavy" sz="1300" spc="-3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 Unicode MS"/>
                <a:cs typeface="Arial Unicode MS"/>
              </a:rPr>
              <a:t> </a:t>
            </a:r>
            <a:r>
              <a:rPr dirty="0" u="heavy" sz="1300" spc="-2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 Unicode MS"/>
                <a:cs typeface="Arial Unicode MS"/>
              </a:rPr>
              <a:t>also</a:t>
            </a:r>
            <a:r>
              <a:rPr dirty="0" u="heavy" sz="1300" spc="-25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 Unicode MS"/>
                <a:cs typeface="Arial Unicode MS"/>
              </a:rPr>
              <a:t> </a:t>
            </a:r>
            <a:r>
              <a:rPr dirty="0" u="heavy" sz="1300" spc="-15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 Unicode MS"/>
                <a:cs typeface="Arial Unicode MS"/>
              </a:rPr>
              <a:t>can</a:t>
            </a:r>
            <a:r>
              <a:rPr dirty="0" u="heavy" sz="1300" spc="-25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 Unicode MS"/>
                <a:cs typeface="Arial Unicode MS"/>
              </a:rPr>
              <a:t> </a:t>
            </a:r>
            <a:r>
              <a:rPr dirty="0" u="heavy" sz="1300" spc="-3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 Unicode MS"/>
                <a:cs typeface="Arial Unicode MS"/>
              </a:rPr>
              <a:t>be</a:t>
            </a:r>
            <a:r>
              <a:rPr dirty="0" u="heavy" sz="1300" spc="-25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 Unicode MS"/>
                <a:cs typeface="Arial Unicode MS"/>
              </a:rPr>
              <a:t> </a:t>
            </a:r>
            <a:r>
              <a:rPr dirty="0" u="heavy" sz="1300" spc="25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 Unicode MS"/>
                <a:cs typeface="Arial Unicode MS"/>
              </a:rPr>
              <a:t>transported</a:t>
            </a:r>
            <a:r>
              <a:rPr dirty="0" u="heavy" sz="1300" spc="-25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 Unicode MS"/>
                <a:cs typeface="Arial Unicode MS"/>
              </a:rPr>
              <a:t> </a:t>
            </a:r>
            <a:r>
              <a:rPr dirty="0" u="heavy" sz="1300" spc="4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 Unicode MS"/>
                <a:cs typeface="Arial Unicode MS"/>
              </a:rPr>
              <a:t>through</a:t>
            </a:r>
            <a:r>
              <a:rPr dirty="0" u="heavy" sz="1300" spc="-25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 Unicode MS"/>
                <a:cs typeface="Arial Unicode MS"/>
              </a:rPr>
              <a:t> </a:t>
            </a:r>
            <a:r>
              <a:rPr dirty="0" u="heavy" sz="1300" spc="35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 Unicode MS"/>
                <a:cs typeface="Arial Unicode MS"/>
              </a:rPr>
              <a:t>them</a:t>
            </a:r>
            <a:r>
              <a:rPr dirty="0" u="heavy" sz="1300" spc="-25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 Unicode MS"/>
                <a:cs typeface="Arial Unicode MS"/>
              </a:rPr>
              <a:t> </a:t>
            </a:r>
            <a:r>
              <a:rPr dirty="0" u="heavy" sz="1300" spc="-1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 Unicode MS"/>
                <a:cs typeface="Arial Unicode MS"/>
              </a:rPr>
              <a:t>regardless</a:t>
            </a:r>
            <a:r>
              <a:rPr dirty="0" u="heavy" sz="1300" spc="-25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 Unicode MS"/>
                <a:cs typeface="Arial Unicode MS"/>
              </a:rPr>
              <a:t> </a:t>
            </a:r>
            <a:r>
              <a:rPr dirty="0" u="heavy" sz="1300" spc="4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 Unicode MS"/>
                <a:cs typeface="Arial Unicode MS"/>
              </a:rPr>
              <a:t>of</a:t>
            </a:r>
            <a:r>
              <a:rPr dirty="0" u="heavy" sz="1300" spc="-25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 Unicode MS"/>
                <a:cs typeface="Arial Unicode MS"/>
              </a:rPr>
              <a:t> </a:t>
            </a:r>
            <a:r>
              <a:rPr dirty="0" u="heavy" sz="1300" spc="25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 Unicode MS"/>
                <a:cs typeface="Arial Unicode MS"/>
              </a:rPr>
              <a:t>the</a:t>
            </a:r>
            <a:r>
              <a:rPr dirty="0" u="heavy" sz="1300" spc="-25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 Unicode MS"/>
                <a:cs typeface="Arial Unicode MS"/>
              </a:rPr>
              <a:t> </a:t>
            </a:r>
            <a:r>
              <a:rPr dirty="0" u="heavy" sz="1300" spc="5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 Unicode MS"/>
                <a:cs typeface="Arial Unicode MS"/>
              </a:rPr>
              <a:t>weather:</a:t>
            </a:r>
            <a:endParaRPr sz="1300">
              <a:latin typeface="Arial Unicode MS"/>
              <a:cs typeface="Arial Unicode MS"/>
            </a:endParaRPr>
          </a:p>
          <a:p>
            <a:pPr marL="469900">
              <a:lnSpc>
                <a:spcPct val="100000"/>
              </a:lnSpc>
              <a:spcBef>
                <a:spcPts val="114"/>
              </a:spcBef>
            </a:pPr>
            <a:r>
              <a:rPr dirty="0" sz="1300" spc="-10">
                <a:solidFill>
                  <a:srgbClr val="FFFFFF"/>
                </a:solidFill>
                <a:latin typeface="Arial Unicode MS"/>
                <a:cs typeface="Arial Unicode MS"/>
              </a:rPr>
              <a:t>Conversely,</a:t>
            </a:r>
            <a:r>
              <a:rPr dirty="0" sz="130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300" spc="10">
                <a:solidFill>
                  <a:srgbClr val="FFFFFF"/>
                </a:solidFill>
                <a:latin typeface="Arial Unicode MS"/>
                <a:cs typeface="Arial Unicode MS"/>
              </a:rPr>
              <a:t>tankers</a:t>
            </a:r>
            <a:r>
              <a:rPr dirty="0" sz="130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300" spc="15">
                <a:solidFill>
                  <a:srgbClr val="FFFFFF"/>
                </a:solidFill>
                <a:latin typeface="Arial Unicode MS"/>
                <a:cs typeface="Arial Unicode MS"/>
              </a:rPr>
              <a:t>should</a:t>
            </a:r>
            <a:r>
              <a:rPr dirty="0" sz="130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300" spc="60">
                <a:solidFill>
                  <a:srgbClr val="FFFFFF"/>
                </a:solidFill>
                <a:latin typeface="Arial Unicode MS"/>
                <a:cs typeface="Arial Unicode MS"/>
              </a:rPr>
              <a:t>monitor</a:t>
            </a:r>
            <a:r>
              <a:rPr dirty="0" sz="130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300" spc="25">
                <a:solidFill>
                  <a:srgbClr val="FFFFFF"/>
                </a:solidFill>
                <a:latin typeface="Arial Unicode MS"/>
                <a:cs typeface="Arial Unicode MS"/>
              </a:rPr>
              <a:t>the</a:t>
            </a:r>
            <a:r>
              <a:rPr dirty="0" sz="130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300" spc="10">
                <a:solidFill>
                  <a:srgbClr val="FFFFFF"/>
                </a:solidFill>
                <a:latin typeface="Arial Unicode MS"/>
                <a:cs typeface="Arial Unicode MS"/>
              </a:rPr>
              <a:t>weather</a:t>
            </a:r>
            <a:r>
              <a:rPr dirty="0" sz="130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300" spc="50">
                <a:solidFill>
                  <a:srgbClr val="FFFFFF"/>
                </a:solidFill>
                <a:latin typeface="Arial Unicode MS"/>
                <a:cs typeface="Arial Unicode MS"/>
              </a:rPr>
              <a:t>to</a:t>
            </a:r>
            <a:r>
              <a:rPr dirty="0" sz="130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300" spc="-5">
                <a:solidFill>
                  <a:srgbClr val="FFFFFF"/>
                </a:solidFill>
                <a:latin typeface="Arial Unicode MS"/>
                <a:cs typeface="Arial Unicode MS"/>
              </a:rPr>
              <a:t>decide</a:t>
            </a:r>
            <a:r>
              <a:rPr dirty="0" sz="130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300" spc="110">
                <a:solidFill>
                  <a:srgbClr val="FFFFFF"/>
                </a:solidFill>
                <a:latin typeface="Arial Unicode MS"/>
                <a:cs typeface="Arial Unicode MS"/>
              </a:rPr>
              <a:t>if</a:t>
            </a:r>
            <a:r>
              <a:rPr dirty="0" sz="130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300" spc="114">
                <a:solidFill>
                  <a:srgbClr val="FFFFFF"/>
                </a:solidFill>
                <a:latin typeface="Arial Unicode MS"/>
                <a:cs typeface="Arial Unicode MS"/>
              </a:rPr>
              <a:t>it</a:t>
            </a:r>
            <a:r>
              <a:rPr dirty="0" sz="130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300" spc="25">
                <a:solidFill>
                  <a:srgbClr val="FFFFFF"/>
                </a:solidFill>
                <a:latin typeface="Arial Unicode MS"/>
                <a:cs typeface="Arial Unicode MS"/>
              </a:rPr>
              <a:t>is</a:t>
            </a:r>
            <a:r>
              <a:rPr dirty="0" sz="130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300" spc="-40">
                <a:solidFill>
                  <a:srgbClr val="FFFFFF"/>
                </a:solidFill>
                <a:latin typeface="Arial Unicode MS"/>
                <a:cs typeface="Arial Unicode MS"/>
              </a:rPr>
              <a:t>safe</a:t>
            </a:r>
            <a:r>
              <a:rPr dirty="0" sz="130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300" spc="50">
                <a:solidFill>
                  <a:srgbClr val="FFFFFF"/>
                </a:solidFill>
                <a:latin typeface="Arial Unicode MS"/>
                <a:cs typeface="Arial Unicode MS"/>
              </a:rPr>
              <a:t>to</a:t>
            </a:r>
            <a:r>
              <a:rPr dirty="0" sz="130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300" spc="-10">
                <a:solidFill>
                  <a:srgbClr val="FFFFFF"/>
                </a:solidFill>
                <a:latin typeface="Arial Unicode MS"/>
                <a:cs typeface="Arial Unicode MS"/>
              </a:rPr>
              <a:t>go</a:t>
            </a:r>
            <a:r>
              <a:rPr dirty="0" sz="130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300" spc="40">
                <a:solidFill>
                  <a:srgbClr val="FFFFFF"/>
                </a:solidFill>
                <a:latin typeface="Arial Unicode MS"/>
                <a:cs typeface="Arial Unicode MS"/>
              </a:rPr>
              <a:t>out</a:t>
            </a:r>
            <a:r>
              <a:rPr dirty="0" sz="130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300" spc="70">
                <a:solidFill>
                  <a:srgbClr val="FFFFFF"/>
                </a:solidFill>
                <a:latin typeface="Arial Unicode MS"/>
                <a:cs typeface="Arial Unicode MS"/>
              </a:rPr>
              <a:t>into</a:t>
            </a:r>
            <a:r>
              <a:rPr dirty="0" sz="130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300" spc="25">
                <a:solidFill>
                  <a:srgbClr val="FFFFFF"/>
                </a:solidFill>
                <a:latin typeface="Arial Unicode MS"/>
                <a:cs typeface="Arial Unicode MS"/>
              </a:rPr>
              <a:t>the</a:t>
            </a:r>
            <a:r>
              <a:rPr dirty="0" sz="1300" spc="-2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300" spc="-25">
                <a:solidFill>
                  <a:srgbClr val="FFFFFF"/>
                </a:solidFill>
                <a:latin typeface="Arial Unicode MS"/>
                <a:cs typeface="Arial Unicode MS"/>
              </a:rPr>
              <a:t>ocean.</a:t>
            </a:r>
            <a:endParaRPr sz="1300">
              <a:latin typeface="Arial Unicode MS"/>
              <a:cs typeface="Arial Unicode MS"/>
            </a:endParaRPr>
          </a:p>
          <a:p>
            <a:pPr>
              <a:lnSpc>
                <a:spcPct val="100000"/>
              </a:lnSpc>
            </a:pPr>
            <a:endParaRPr sz="2350">
              <a:latin typeface="Arial Unicode MS"/>
              <a:cs typeface="Arial Unicode MS"/>
            </a:endParaRPr>
          </a:p>
          <a:p>
            <a:pPr marL="469900" indent="-330835">
              <a:lnSpc>
                <a:spcPct val="100000"/>
              </a:lnSpc>
              <a:buFont typeface="Arial"/>
              <a:buChar char="●"/>
              <a:tabLst>
                <a:tab pos="469265" algn="l"/>
                <a:tab pos="469900" algn="l"/>
              </a:tabLst>
            </a:pPr>
            <a:r>
              <a:rPr dirty="0" u="heavy" sz="1300" spc="80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We</a:t>
            </a:r>
            <a:r>
              <a:rPr dirty="0" u="heavy" sz="1300" spc="40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300" spc="50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are</a:t>
            </a:r>
            <a:r>
              <a:rPr dirty="0" u="heavy" sz="1300" spc="40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300" spc="60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also</a:t>
            </a:r>
            <a:r>
              <a:rPr dirty="0" u="heavy" sz="1300" spc="40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300" spc="90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reducing</a:t>
            </a:r>
            <a:r>
              <a:rPr dirty="0" u="heavy" sz="1300" spc="40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300" spc="60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the</a:t>
            </a:r>
            <a:r>
              <a:rPr dirty="0" u="heavy" sz="1300" spc="40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300" spc="55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cost</a:t>
            </a:r>
            <a:r>
              <a:rPr dirty="0" u="heavy" sz="1300" spc="40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300" spc="50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of</a:t>
            </a:r>
            <a:r>
              <a:rPr dirty="0" u="heavy" sz="1300" spc="40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300" spc="60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the</a:t>
            </a:r>
            <a:r>
              <a:rPr dirty="0" u="heavy" sz="1300" spc="40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300" spc="75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transportation</a:t>
            </a:r>
            <a:r>
              <a:rPr dirty="0" u="heavy" sz="1300" spc="40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300" spc="50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of</a:t>
            </a:r>
            <a:r>
              <a:rPr dirty="0" u="heavy" sz="1300" spc="40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300" spc="85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oil</a:t>
            </a:r>
            <a:r>
              <a:rPr dirty="0" u="heavy" sz="1300" spc="45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300" spc="85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from</a:t>
            </a:r>
            <a:r>
              <a:rPr dirty="0" u="heavy" sz="1300" spc="40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300" spc="50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one</a:t>
            </a:r>
            <a:r>
              <a:rPr dirty="0" u="heavy" sz="1300" spc="40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300" spc="75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location</a:t>
            </a:r>
            <a:r>
              <a:rPr dirty="0" u="heavy" sz="1300" spc="40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 to </a:t>
            </a:r>
            <a:r>
              <a:rPr dirty="0" u="heavy" sz="1300" spc="60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the</a:t>
            </a:r>
            <a:r>
              <a:rPr dirty="0" u="heavy" sz="1300" spc="40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300" spc="55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next:</a:t>
            </a:r>
            <a:endParaRPr sz="1300">
              <a:latin typeface="Calibri"/>
              <a:cs typeface="Calibri"/>
            </a:endParaRPr>
          </a:p>
          <a:p>
            <a:pPr marL="469900">
              <a:lnSpc>
                <a:spcPct val="100000"/>
              </a:lnSpc>
              <a:spcBef>
                <a:spcPts val="114"/>
              </a:spcBef>
            </a:pPr>
            <a:r>
              <a:rPr dirty="0" sz="1300" spc="30">
                <a:solidFill>
                  <a:srgbClr val="FFFFFF"/>
                </a:solidFill>
                <a:latin typeface="Arial Unicode MS"/>
                <a:cs typeface="Arial Unicode MS"/>
              </a:rPr>
              <a:t>Pipeline</a:t>
            </a:r>
            <a:r>
              <a:rPr dirty="0" sz="1300" spc="-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300" spc="40">
                <a:solidFill>
                  <a:srgbClr val="FFFFFF"/>
                </a:solidFill>
                <a:latin typeface="Arial Unicode MS"/>
                <a:cs typeface="Arial Unicode MS"/>
              </a:rPr>
              <a:t>transportation</a:t>
            </a:r>
            <a:r>
              <a:rPr dirty="0" sz="1300" spc="-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300" spc="10">
                <a:solidFill>
                  <a:srgbClr val="FFFFFF"/>
                </a:solidFill>
                <a:latin typeface="Arial Unicode MS"/>
                <a:cs typeface="Arial Unicode MS"/>
              </a:rPr>
              <a:t>generally</a:t>
            </a:r>
            <a:r>
              <a:rPr dirty="0" sz="1300" spc="-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300" spc="25">
                <a:solidFill>
                  <a:srgbClr val="FFFFFF"/>
                </a:solidFill>
                <a:latin typeface="Arial Unicode MS"/>
                <a:cs typeface="Arial Unicode MS"/>
              </a:rPr>
              <a:t>is</a:t>
            </a:r>
            <a:r>
              <a:rPr dirty="0" sz="1300" spc="-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300" spc="-60">
                <a:solidFill>
                  <a:srgbClr val="FFFFFF"/>
                </a:solidFill>
                <a:latin typeface="Arial Unicode MS"/>
                <a:cs typeface="Arial Unicode MS"/>
              </a:rPr>
              <a:t>$5</a:t>
            </a:r>
            <a:r>
              <a:rPr dirty="0" sz="1300" spc="-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300" spc="-75">
                <a:solidFill>
                  <a:srgbClr val="FFFFFF"/>
                </a:solidFill>
                <a:latin typeface="Arial Unicode MS"/>
                <a:cs typeface="Arial Unicode MS"/>
              </a:rPr>
              <a:t>a</a:t>
            </a:r>
            <a:r>
              <a:rPr dirty="0" sz="1300" spc="-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300" spc="25">
                <a:solidFill>
                  <a:srgbClr val="FFFFFF"/>
                </a:solidFill>
                <a:latin typeface="Arial Unicode MS"/>
                <a:cs typeface="Arial Unicode MS"/>
              </a:rPr>
              <a:t>barrel</a:t>
            </a:r>
            <a:r>
              <a:rPr dirty="0" sz="130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300" spc="-40">
                <a:solidFill>
                  <a:srgbClr val="FFFFFF"/>
                </a:solidFill>
                <a:latin typeface="Arial Unicode MS"/>
                <a:cs typeface="Arial Unicode MS"/>
              </a:rPr>
              <a:t>(Conca).</a:t>
            </a:r>
            <a:endParaRPr sz="1300">
              <a:latin typeface="Arial Unicode MS"/>
              <a:cs typeface="Arial Unicode MS"/>
            </a:endParaRPr>
          </a:p>
          <a:p>
            <a:pPr marL="469900">
              <a:lnSpc>
                <a:spcPct val="100000"/>
              </a:lnSpc>
              <a:spcBef>
                <a:spcPts val="114"/>
              </a:spcBef>
            </a:pPr>
            <a:r>
              <a:rPr dirty="0" sz="1300" spc="35">
                <a:solidFill>
                  <a:srgbClr val="FFFFFF"/>
                </a:solidFill>
                <a:latin typeface="Arial Unicode MS"/>
                <a:cs typeface="Arial Unicode MS"/>
              </a:rPr>
              <a:t>According</a:t>
            </a:r>
            <a:r>
              <a:rPr dirty="0" sz="130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300" spc="50">
                <a:solidFill>
                  <a:srgbClr val="FFFFFF"/>
                </a:solidFill>
                <a:latin typeface="Arial Unicode MS"/>
                <a:cs typeface="Arial Unicode MS"/>
              </a:rPr>
              <a:t>to</a:t>
            </a:r>
            <a:r>
              <a:rPr dirty="0" sz="130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300" spc="60">
                <a:solidFill>
                  <a:srgbClr val="FFFFFF"/>
                </a:solidFill>
                <a:latin typeface="Arial Unicode MS"/>
                <a:cs typeface="Arial Unicode MS"/>
              </a:rPr>
              <a:t>“What</a:t>
            </a:r>
            <a:r>
              <a:rPr dirty="0" sz="130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300" spc="40">
                <a:solidFill>
                  <a:srgbClr val="FFFFFF"/>
                </a:solidFill>
                <a:latin typeface="Arial Unicode MS"/>
                <a:cs typeface="Arial Unicode MS"/>
              </a:rPr>
              <a:t>Is</a:t>
            </a:r>
            <a:r>
              <a:rPr dirty="0" sz="130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300" spc="20">
                <a:solidFill>
                  <a:srgbClr val="FFFFFF"/>
                </a:solidFill>
                <a:latin typeface="Arial Unicode MS"/>
                <a:cs typeface="Arial Unicode MS"/>
              </a:rPr>
              <a:t>The</a:t>
            </a:r>
            <a:r>
              <a:rPr dirty="0" sz="130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300" spc="10">
                <a:solidFill>
                  <a:srgbClr val="FFFFFF"/>
                </a:solidFill>
                <a:latin typeface="Arial Unicode MS"/>
                <a:cs typeface="Arial Unicode MS"/>
              </a:rPr>
              <a:t>Cost</a:t>
            </a:r>
            <a:r>
              <a:rPr dirty="0" sz="130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300" spc="40">
                <a:solidFill>
                  <a:srgbClr val="FFFFFF"/>
                </a:solidFill>
                <a:latin typeface="Arial Unicode MS"/>
                <a:cs typeface="Arial Unicode MS"/>
              </a:rPr>
              <a:t>of</a:t>
            </a:r>
            <a:r>
              <a:rPr dirty="0" sz="130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300" spc="30">
                <a:solidFill>
                  <a:srgbClr val="FFFFFF"/>
                </a:solidFill>
                <a:latin typeface="Arial Unicode MS"/>
                <a:cs typeface="Arial Unicode MS"/>
              </a:rPr>
              <a:t>Shipping</a:t>
            </a:r>
            <a:r>
              <a:rPr dirty="0" sz="130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300" spc="95">
                <a:solidFill>
                  <a:srgbClr val="FFFFFF"/>
                </a:solidFill>
                <a:latin typeface="Arial Unicode MS"/>
                <a:cs typeface="Arial Unicode MS"/>
              </a:rPr>
              <a:t>Oil</a:t>
            </a:r>
            <a:r>
              <a:rPr dirty="0" sz="130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300" spc="5">
                <a:solidFill>
                  <a:srgbClr val="FFFFFF"/>
                </a:solidFill>
                <a:latin typeface="Arial Unicode MS"/>
                <a:cs typeface="Arial Unicode MS"/>
              </a:rPr>
              <a:t>by</a:t>
            </a:r>
            <a:r>
              <a:rPr dirty="0" sz="1300" spc="-2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300" spc="35">
                <a:solidFill>
                  <a:srgbClr val="FFFFFF"/>
                </a:solidFill>
                <a:latin typeface="Arial Unicode MS"/>
                <a:cs typeface="Arial Unicode MS"/>
              </a:rPr>
              <a:t>Tanker”</a:t>
            </a:r>
            <a:r>
              <a:rPr dirty="0" sz="130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300" spc="10">
                <a:solidFill>
                  <a:srgbClr val="FFFFFF"/>
                </a:solidFill>
                <a:latin typeface="Arial Unicode MS"/>
                <a:cs typeface="Arial Unicode MS"/>
              </a:rPr>
              <a:t>tankers</a:t>
            </a:r>
            <a:r>
              <a:rPr dirty="0" sz="130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300">
                <a:solidFill>
                  <a:srgbClr val="FFFFFF"/>
                </a:solidFill>
                <a:latin typeface="Arial Unicode MS"/>
                <a:cs typeface="Arial Unicode MS"/>
              </a:rPr>
              <a:t>cost</a:t>
            </a:r>
            <a:r>
              <a:rPr dirty="0" sz="130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300" spc="-20">
                <a:solidFill>
                  <a:srgbClr val="FFFFFF"/>
                </a:solidFill>
                <a:latin typeface="Arial Unicode MS"/>
                <a:cs typeface="Arial Unicode MS"/>
              </a:rPr>
              <a:t>$40K-$70K</a:t>
            </a:r>
            <a:r>
              <a:rPr dirty="0" sz="130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300" spc="15">
                <a:solidFill>
                  <a:srgbClr val="FFFFFF"/>
                </a:solidFill>
                <a:latin typeface="Arial Unicode MS"/>
                <a:cs typeface="Arial Unicode MS"/>
              </a:rPr>
              <a:t>per</a:t>
            </a:r>
            <a:r>
              <a:rPr dirty="0" sz="1300" spc="-25">
                <a:solidFill>
                  <a:srgbClr val="FFFFFF"/>
                </a:solidFill>
                <a:latin typeface="Arial Unicode MS"/>
                <a:cs typeface="Arial Unicode MS"/>
              </a:rPr>
              <a:t> day </a:t>
            </a:r>
            <a:r>
              <a:rPr dirty="0" sz="1300" spc="60">
                <a:solidFill>
                  <a:srgbClr val="FFFFFF"/>
                </a:solidFill>
                <a:latin typeface="Arial Unicode MS"/>
                <a:cs typeface="Arial Unicode MS"/>
              </a:rPr>
              <a:t>for</a:t>
            </a:r>
            <a:r>
              <a:rPr dirty="0" sz="130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300" spc="25">
                <a:solidFill>
                  <a:srgbClr val="FFFFFF"/>
                </a:solidFill>
                <a:latin typeface="Arial Unicode MS"/>
                <a:cs typeface="Arial Unicode MS"/>
              </a:rPr>
              <a:t>shipping.</a:t>
            </a:r>
            <a:endParaRPr sz="1300">
              <a:latin typeface="Arial Unicode MS"/>
              <a:cs typeface="Arial Unicode MS"/>
            </a:endParaRPr>
          </a:p>
          <a:p>
            <a:pPr marL="469900" indent="-330835">
              <a:lnSpc>
                <a:spcPct val="100000"/>
              </a:lnSpc>
              <a:spcBef>
                <a:spcPts val="1795"/>
              </a:spcBef>
              <a:buFont typeface="Arial"/>
              <a:buChar char="●"/>
              <a:tabLst>
                <a:tab pos="469265" algn="l"/>
                <a:tab pos="469900" algn="l"/>
              </a:tabLst>
            </a:pPr>
            <a:r>
              <a:rPr dirty="0" u="heavy" sz="1300" spc="80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We</a:t>
            </a:r>
            <a:r>
              <a:rPr dirty="0" u="heavy" sz="1300" spc="40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300" spc="50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are</a:t>
            </a:r>
            <a:r>
              <a:rPr dirty="0" u="heavy" sz="1300" spc="40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300" spc="75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preventing</a:t>
            </a:r>
            <a:r>
              <a:rPr dirty="0" u="heavy" sz="1300" spc="40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300" spc="65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more</a:t>
            </a:r>
            <a:r>
              <a:rPr dirty="0" u="heavy" sz="1300" spc="40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300" spc="70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fossil</a:t>
            </a:r>
            <a:r>
              <a:rPr dirty="0" u="heavy" sz="1300" spc="40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300" spc="70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fuels</a:t>
            </a:r>
            <a:r>
              <a:rPr dirty="0" u="heavy" sz="1300" spc="40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300" spc="85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from</a:t>
            </a:r>
            <a:r>
              <a:rPr dirty="0" u="heavy" sz="1300" spc="40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300" spc="80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getting</a:t>
            </a:r>
            <a:r>
              <a:rPr dirty="0" u="heavy" sz="1300" spc="40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300" spc="80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into</a:t>
            </a:r>
            <a:r>
              <a:rPr dirty="0" u="heavy" sz="1300" spc="40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300" spc="60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the</a:t>
            </a:r>
            <a:r>
              <a:rPr dirty="0" u="heavy" sz="1300" spc="40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300" spc="55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atmosphere:</a:t>
            </a:r>
            <a:endParaRPr sz="1300">
              <a:latin typeface="Calibri"/>
              <a:cs typeface="Calibri"/>
            </a:endParaRPr>
          </a:p>
          <a:p>
            <a:pPr marL="12700" marR="5080" indent="457200">
              <a:lnSpc>
                <a:spcPct val="107200"/>
              </a:lnSpc>
              <a:spcBef>
                <a:spcPts val="10"/>
              </a:spcBef>
            </a:pPr>
            <a:r>
              <a:rPr dirty="0" sz="1200" spc="25">
                <a:solidFill>
                  <a:srgbClr val="FFFFFF"/>
                </a:solidFill>
                <a:latin typeface="Arial Unicode MS"/>
                <a:cs typeface="Arial Unicode MS"/>
              </a:rPr>
              <a:t>Annually,</a:t>
            </a:r>
            <a:r>
              <a:rPr dirty="0" sz="120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00">
                <a:solidFill>
                  <a:srgbClr val="FFFFFF"/>
                </a:solidFill>
                <a:latin typeface="Arial Unicode MS"/>
                <a:cs typeface="Arial Unicode MS"/>
              </a:rPr>
              <a:t>ocean-crossing</a:t>
            </a:r>
            <a:r>
              <a:rPr dirty="0" sz="1200" spc="-2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00" spc="10">
                <a:solidFill>
                  <a:srgbClr val="FFFFFF"/>
                </a:solidFill>
                <a:latin typeface="Arial Unicode MS"/>
                <a:cs typeface="Arial Unicode MS"/>
              </a:rPr>
              <a:t>tankers</a:t>
            </a:r>
            <a:r>
              <a:rPr dirty="0" sz="120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00" spc="45">
                <a:solidFill>
                  <a:srgbClr val="FFFFFF"/>
                </a:solidFill>
                <a:latin typeface="Arial Unicode MS"/>
                <a:cs typeface="Arial Unicode MS"/>
              </a:rPr>
              <a:t>emit</a:t>
            </a:r>
            <a:r>
              <a:rPr dirty="0" sz="1200" spc="-2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00" spc="10">
                <a:solidFill>
                  <a:srgbClr val="FFFFFF"/>
                </a:solidFill>
                <a:latin typeface="Arial Unicode MS"/>
                <a:cs typeface="Arial Unicode MS"/>
              </a:rPr>
              <a:t>about</a:t>
            </a:r>
            <a:r>
              <a:rPr dirty="0" sz="1200" spc="-2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00" spc="-55">
                <a:solidFill>
                  <a:srgbClr val="FFFFFF"/>
                </a:solidFill>
                <a:latin typeface="Arial Unicode MS"/>
                <a:cs typeface="Arial Unicode MS"/>
              </a:rPr>
              <a:t>125</a:t>
            </a:r>
            <a:r>
              <a:rPr dirty="0" sz="120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00" spc="70">
                <a:solidFill>
                  <a:srgbClr val="FFFFFF"/>
                </a:solidFill>
                <a:latin typeface="Arial Unicode MS"/>
                <a:cs typeface="Arial Unicode MS"/>
              </a:rPr>
              <a:t>million</a:t>
            </a:r>
            <a:r>
              <a:rPr dirty="0" sz="1200" spc="-2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00" spc="15">
                <a:solidFill>
                  <a:srgbClr val="FFFFFF"/>
                </a:solidFill>
                <a:latin typeface="Arial Unicode MS"/>
                <a:cs typeface="Arial Unicode MS"/>
              </a:rPr>
              <a:t>tons</a:t>
            </a:r>
            <a:r>
              <a:rPr dirty="0" sz="120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00" spc="35">
                <a:solidFill>
                  <a:srgbClr val="FFFFFF"/>
                </a:solidFill>
                <a:latin typeface="Arial Unicode MS"/>
                <a:cs typeface="Arial Unicode MS"/>
              </a:rPr>
              <a:t>of</a:t>
            </a:r>
            <a:r>
              <a:rPr dirty="0" sz="1200" spc="-2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00" spc="5">
                <a:solidFill>
                  <a:srgbClr val="FFFFFF"/>
                </a:solidFill>
                <a:latin typeface="Arial Unicode MS"/>
                <a:cs typeface="Arial Unicode MS"/>
              </a:rPr>
              <a:t>CO2</a:t>
            </a:r>
            <a:r>
              <a:rPr dirty="0" sz="1200" spc="-2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00" spc="60">
                <a:solidFill>
                  <a:srgbClr val="FFFFFF"/>
                </a:solidFill>
                <a:latin typeface="Arial Unicode MS"/>
                <a:cs typeface="Arial Unicode MS"/>
              </a:rPr>
              <a:t>into</a:t>
            </a:r>
            <a:r>
              <a:rPr dirty="0" sz="120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00" spc="20">
                <a:solidFill>
                  <a:srgbClr val="FFFFFF"/>
                </a:solidFill>
                <a:latin typeface="Arial Unicode MS"/>
                <a:cs typeface="Arial Unicode MS"/>
              </a:rPr>
              <a:t>the</a:t>
            </a:r>
            <a:r>
              <a:rPr dirty="0" sz="1200" spc="-2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00">
                <a:solidFill>
                  <a:srgbClr val="FFFFFF"/>
                </a:solidFill>
                <a:latin typeface="Arial Unicode MS"/>
                <a:cs typeface="Arial Unicode MS"/>
              </a:rPr>
              <a:t>atmosphere,</a:t>
            </a:r>
            <a:r>
              <a:rPr dirty="0" sz="1200" spc="-2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00" spc="-70">
                <a:solidFill>
                  <a:srgbClr val="FFFFFF"/>
                </a:solidFill>
                <a:latin typeface="Arial Unicode MS"/>
                <a:cs typeface="Arial Unicode MS"/>
              </a:rPr>
              <a:t>as</a:t>
            </a:r>
            <a:r>
              <a:rPr dirty="0" sz="120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00" spc="25">
                <a:solidFill>
                  <a:srgbClr val="FFFFFF"/>
                </a:solidFill>
                <a:latin typeface="Arial Unicode MS"/>
                <a:cs typeface="Arial Unicode MS"/>
              </a:rPr>
              <a:t>much</a:t>
            </a:r>
            <a:r>
              <a:rPr dirty="0" sz="1200" spc="-2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00" spc="-70">
                <a:solidFill>
                  <a:srgbClr val="FFFFFF"/>
                </a:solidFill>
                <a:latin typeface="Arial Unicode MS"/>
                <a:cs typeface="Arial Unicode MS"/>
              </a:rPr>
              <a:t>as</a:t>
            </a:r>
            <a:r>
              <a:rPr dirty="0" sz="120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00" spc="20">
                <a:solidFill>
                  <a:srgbClr val="FFFFFF"/>
                </a:solidFill>
                <a:latin typeface="Arial Unicode MS"/>
                <a:cs typeface="Arial Unicode MS"/>
              </a:rPr>
              <a:t>the</a:t>
            </a:r>
            <a:r>
              <a:rPr dirty="0" sz="1200" spc="-2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00">
                <a:solidFill>
                  <a:srgbClr val="FFFFFF"/>
                </a:solidFill>
                <a:latin typeface="Arial Unicode MS"/>
                <a:cs typeface="Arial Unicode MS"/>
              </a:rPr>
              <a:t>home</a:t>
            </a:r>
            <a:r>
              <a:rPr dirty="0" sz="1200" spc="-2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00" spc="35">
                <a:solidFill>
                  <a:srgbClr val="FFFFFF"/>
                </a:solidFill>
                <a:latin typeface="Arial Unicode MS"/>
                <a:cs typeface="Arial Unicode MS"/>
              </a:rPr>
              <a:t>electricity </a:t>
            </a:r>
            <a:r>
              <a:rPr dirty="0" sz="1200" spc="-32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00" spc="25">
                <a:solidFill>
                  <a:srgbClr val="FFFFFF"/>
                </a:solidFill>
                <a:latin typeface="Arial Unicode MS"/>
                <a:cs typeface="Arial Unicode MS"/>
              </a:rPr>
              <a:t>consumption</a:t>
            </a:r>
            <a:r>
              <a:rPr dirty="0" sz="1200" spc="-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00" spc="55">
                <a:solidFill>
                  <a:srgbClr val="FFFFFF"/>
                </a:solidFill>
                <a:latin typeface="Arial Unicode MS"/>
                <a:cs typeface="Arial Unicode MS"/>
              </a:rPr>
              <a:t>from</a:t>
            </a:r>
            <a:r>
              <a:rPr dirty="0" sz="1200" spc="-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00" spc="-55">
                <a:solidFill>
                  <a:srgbClr val="FFFFFF"/>
                </a:solidFill>
                <a:latin typeface="Arial Unicode MS"/>
                <a:cs typeface="Arial Unicode MS"/>
              </a:rPr>
              <a:t>21</a:t>
            </a:r>
            <a:r>
              <a:rPr dirty="0" sz="120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00" spc="70">
                <a:solidFill>
                  <a:srgbClr val="FFFFFF"/>
                </a:solidFill>
                <a:latin typeface="Arial Unicode MS"/>
                <a:cs typeface="Arial Unicode MS"/>
              </a:rPr>
              <a:t>million</a:t>
            </a:r>
            <a:r>
              <a:rPr dirty="0" sz="1200" spc="-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00" spc="-35">
                <a:solidFill>
                  <a:srgbClr val="FFFFFF"/>
                </a:solidFill>
                <a:latin typeface="Arial Unicode MS"/>
                <a:cs typeface="Arial Unicode MS"/>
              </a:rPr>
              <a:t>U.S.</a:t>
            </a:r>
            <a:r>
              <a:rPr dirty="0" sz="1200" spc="-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00" spc="5">
                <a:solidFill>
                  <a:srgbClr val="FFFFFF"/>
                </a:solidFill>
                <a:latin typeface="Arial Unicode MS"/>
                <a:cs typeface="Arial Unicode MS"/>
              </a:rPr>
              <a:t>residents</a:t>
            </a:r>
            <a:r>
              <a:rPr dirty="0" sz="120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00" spc="15">
                <a:solidFill>
                  <a:srgbClr val="FFFFFF"/>
                </a:solidFill>
                <a:latin typeface="Arial Unicode MS"/>
                <a:cs typeface="Arial Unicode MS"/>
              </a:rPr>
              <a:t>(roughly</a:t>
            </a:r>
            <a:r>
              <a:rPr dirty="0" sz="1200" spc="-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00" spc="20">
                <a:solidFill>
                  <a:srgbClr val="FFFFFF"/>
                </a:solidFill>
                <a:latin typeface="Arial Unicode MS"/>
                <a:cs typeface="Arial Unicode MS"/>
              </a:rPr>
              <a:t>the</a:t>
            </a:r>
            <a:r>
              <a:rPr dirty="0" sz="1200" spc="-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00" spc="35">
                <a:solidFill>
                  <a:srgbClr val="FFFFFF"/>
                </a:solidFill>
                <a:latin typeface="Arial Unicode MS"/>
                <a:cs typeface="Arial Unicode MS"/>
              </a:rPr>
              <a:t>population</a:t>
            </a:r>
            <a:r>
              <a:rPr dirty="0" sz="120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00" spc="35">
                <a:solidFill>
                  <a:srgbClr val="FFFFFF"/>
                </a:solidFill>
                <a:latin typeface="Arial Unicode MS"/>
                <a:cs typeface="Arial Unicode MS"/>
              </a:rPr>
              <a:t>of</a:t>
            </a:r>
            <a:r>
              <a:rPr dirty="0" sz="1200" spc="-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00" spc="15">
                <a:solidFill>
                  <a:srgbClr val="FFFFFF"/>
                </a:solidFill>
                <a:latin typeface="Arial Unicode MS"/>
                <a:cs typeface="Arial Unicode MS"/>
              </a:rPr>
              <a:t>Florida)</a:t>
            </a:r>
            <a:r>
              <a:rPr dirty="0" sz="1200" spc="-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00" spc="-5">
                <a:solidFill>
                  <a:srgbClr val="FFFFFF"/>
                </a:solidFill>
                <a:latin typeface="Arial Unicode MS"/>
                <a:cs typeface="Arial Unicode MS"/>
              </a:rPr>
              <a:t>over</a:t>
            </a:r>
            <a:r>
              <a:rPr dirty="0" sz="120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00" spc="20">
                <a:solidFill>
                  <a:srgbClr val="FFFFFF"/>
                </a:solidFill>
                <a:latin typeface="Arial Unicode MS"/>
                <a:cs typeface="Arial Unicode MS"/>
              </a:rPr>
              <a:t>the</a:t>
            </a:r>
            <a:r>
              <a:rPr dirty="0" sz="1200" spc="-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00" spc="-40">
                <a:solidFill>
                  <a:srgbClr val="FFFFFF"/>
                </a:solidFill>
                <a:latin typeface="Arial Unicode MS"/>
                <a:cs typeface="Arial Unicode MS"/>
              </a:rPr>
              <a:t>same</a:t>
            </a:r>
            <a:r>
              <a:rPr dirty="0" sz="1200" spc="-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00" spc="45">
                <a:solidFill>
                  <a:srgbClr val="FFFFFF"/>
                </a:solidFill>
                <a:latin typeface="Arial Unicode MS"/>
                <a:cs typeface="Arial Unicode MS"/>
              </a:rPr>
              <a:t>time</a:t>
            </a:r>
            <a:r>
              <a:rPr dirty="0" sz="120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00" spc="25">
                <a:solidFill>
                  <a:srgbClr val="FFFFFF"/>
                </a:solidFill>
                <a:latin typeface="Arial Unicode MS"/>
                <a:cs typeface="Arial Unicode MS"/>
              </a:rPr>
              <a:t>period</a:t>
            </a:r>
            <a:endParaRPr sz="1200">
              <a:latin typeface="Arial Unicode MS"/>
              <a:cs typeface="Arial Unicode MS"/>
            </a:endParaRPr>
          </a:p>
          <a:p>
            <a:pPr marL="469900" marR="269240">
              <a:lnSpc>
                <a:spcPct val="107200"/>
              </a:lnSpc>
            </a:pPr>
            <a:r>
              <a:rPr dirty="0" sz="1200" spc="20">
                <a:solidFill>
                  <a:srgbClr val="FFFFFF"/>
                </a:solidFill>
                <a:latin typeface="Arial Unicode MS"/>
                <a:cs typeface="Arial Unicode MS"/>
              </a:rPr>
              <a:t>The</a:t>
            </a:r>
            <a:r>
              <a:rPr dirty="0" sz="120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00" spc="35">
                <a:solidFill>
                  <a:srgbClr val="FFFFFF"/>
                </a:solidFill>
                <a:latin typeface="Arial Unicode MS"/>
                <a:cs typeface="Arial Unicode MS"/>
              </a:rPr>
              <a:t>shipping</a:t>
            </a:r>
            <a:r>
              <a:rPr dirty="0" sz="120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00" spc="35">
                <a:solidFill>
                  <a:srgbClr val="FFFFFF"/>
                </a:solidFill>
                <a:latin typeface="Arial Unicode MS"/>
                <a:cs typeface="Arial Unicode MS"/>
              </a:rPr>
              <a:t>industry</a:t>
            </a:r>
            <a:r>
              <a:rPr dirty="0" sz="120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00" spc="20">
                <a:solidFill>
                  <a:srgbClr val="FFFFFF"/>
                </a:solidFill>
                <a:latin typeface="Arial Unicode MS"/>
                <a:cs typeface="Arial Unicode MS"/>
              </a:rPr>
              <a:t>is</a:t>
            </a:r>
            <a:r>
              <a:rPr dirty="0" sz="1200" spc="-2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00" spc="5">
                <a:solidFill>
                  <a:srgbClr val="FFFFFF"/>
                </a:solidFill>
                <a:latin typeface="Arial Unicode MS"/>
                <a:cs typeface="Arial Unicode MS"/>
              </a:rPr>
              <a:t>responsible</a:t>
            </a:r>
            <a:r>
              <a:rPr dirty="0" sz="120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00" spc="55">
                <a:solidFill>
                  <a:srgbClr val="FFFFFF"/>
                </a:solidFill>
                <a:latin typeface="Arial Unicode MS"/>
                <a:cs typeface="Arial Unicode MS"/>
              </a:rPr>
              <a:t>for</a:t>
            </a:r>
            <a:r>
              <a:rPr dirty="0" sz="120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00" spc="-70">
                <a:solidFill>
                  <a:srgbClr val="FFFFFF"/>
                </a:solidFill>
                <a:latin typeface="Arial Unicode MS"/>
                <a:cs typeface="Arial Unicode MS"/>
              </a:rPr>
              <a:t>a</a:t>
            </a:r>
            <a:r>
              <a:rPr dirty="0" sz="1200" spc="-2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00" spc="45">
                <a:solidFill>
                  <a:srgbClr val="FFFFFF"/>
                </a:solidFill>
                <a:latin typeface="Arial Unicode MS"/>
                <a:cs typeface="Arial Unicode MS"/>
              </a:rPr>
              <a:t>signiﬁcant</a:t>
            </a:r>
            <a:r>
              <a:rPr dirty="0" sz="120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00" spc="45">
                <a:solidFill>
                  <a:srgbClr val="FFFFFF"/>
                </a:solidFill>
                <a:latin typeface="Arial Unicode MS"/>
                <a:cs typeface="Arial Unicode MS"/>
              </a:rPr>
              <a:t>proportion</a:t>
            </a:r>
            <a:r>
              <a:rPr dirty="0" sz="120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00" spc="35">
                <a:solidFill>
                  <a:srgbClr val="FFFFFF"/>
                </a:solidFill>
                <a:latin typeface="Arial Unicode MS"/>
                <a:cs typeface="Arial Unicode MS"/>
              </a:rPr>
              <a:t>of</a:t>
            </a:r>
            <a:r>
              <a:rPr dirty="0" sz="120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00" spc="20">
                <a:solidFill>
                  <a:srgbClr val="FFFFFF"/>
                </a:solidFill>
                <a:latin typeface="Arial Unicode MS"/>
                <a:cs typeface="Arial Unicode MS"/>
              </a:rPr>
              <a:t>the</a:t>
            </a:r>
            <a:r>
              <a:rPr dirty="0" sz="1200" spc="-2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00" spc="15">
                <a:solidFill>
                  <a:srgbClr val="FFFFFF"/>
                </a:solidFill>
                <a:latin typeface="Arial Unicode MS"/>
                <a:cs typeface="Arial Unicode MS"/>
              </a:rPr>
              <a:t>global</a:t>
            </a:r>
            <a:r>
              <a:rPr dirty="0" sz="120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00" spc="25">
                <a:solidFill>
                  <a:srgbClr val="FFFFFF"/>
                </a:solidFill>
                <a:latin typeface="Arial Unicode MS"/>
                <a:cs typeface="Arial Unicode MS"/>
              </a:rPr>
              <a:t>climate</a:t>
            </a:r>
            <a:r>
              <a:rPr dirty="0" sz="120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00" spc="-15">
                <a:solidFill>
                  <a:srgbClr val="FFFFFF"/>
                </a:solidFill>
                <a:latin typeface="Arial Unicode MS"/>
                <a:cs typeface="Arial Unicode MS"/>
              </a:rPr>
              <a:t>change</a:t>
            </a:r>
            <a:r>
              <a:rPr dirty="0" sz="1200" spc="-2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00" spc="20">
                <a:solidFill>
                  <a:srgbClr val="FFFFFF"/>
                </a:solidFill>
                <a:latin typeface="Arial Unicode MS"/>
                <a:cs typeface="Arial Unicode MS"/>
              </a:rPr>
              <a:t>problem.</a:t>
            </a:r>
            <a:r>
              <a:rPr dirty="0" sz="120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00" spc="95">
                <a:solidFill>
                  <a:srgbClr val="FFFFFF"/>
                </a:solidFill>
                <a:latin typeface="Arial Unicode MS"/>
                <a:cs typeface="Arial Unicode MS"/>
              </a:rPr>
              <a:t>In</a:t>
            </a:r>
            <a:r>
              <a:rPr dirty="0" sz="120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00" spc="25">
                <a:solidFill>
                  <a:srgbClr val="FFFFFF"/>
                </a:solidFill>
                <a:latin typeface="Arial Unicode MS"/>
                <a:cs typeface="Arial Unicode MS"/>
              </a:rPr>
              <a:t>fact</a:t>
            </a:r>
            <a:r>
              <a:rPr dirty="0" sz="120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00" spc="100">
                <a:solidFill>
                  <a:srgbClr val="FFFFFF"/>
                </a:solidFill>
                <a:latin typeface="Arial Unicode MS"/>
                <a:cs typeface="Arial Unicode MS"/>
              </a:rPr>
              <a:t>if</a:t>
            </a:r>
            <a:r>
              <a:rPr dirty="0" sz="1200" spc="-2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00" spc="15">
                <a:solidFill>
                  <a:srgbClr val="FFFFFF"/>
                </a:solidFill>
                <a:latin typeface="Arial Unicode MS"/>
                <a:cs typeface="Arial Unicode MS"/>
              </a:rPr>
              <a:t>global </a:t>
            </a:r>
            <a:r>
              <a:rPr dirty="0" sz="1200" spc="-32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00" spc="35">
                <a:solidFill>
                  <a:srgbClr val="FFFFFF"/>
                </a:solidFill>
                <a:latin typeface="Arial Unicode MS"/>
                <a:cs typeface="Arial Unicode MS"/>
              </a:rPr>
              <a:t>shipping</a:t>
            </a:r>
            <a:r>
              <a:rPr dirty="0" sz="1200" spc="-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00" spc="-5">
                <a:solidFill>
                  <a:srgbClr val="FFFFFF"/>
                </a:solidFill>
                <a:latin typeface="Arial Unicode MS"/>
                <a:cs typeface="Arial Unicode MS"/>
              </a:rPr>
              <a:t>were</a:t>
            </a:r>
            <a:r>
              <a:rPr dirty="0" sz="120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00" spc="-70">
                <a:solidFill>
                  <a:srgbClr val="FFFFFF"/>
                </a:solidFill>
                <a:latin typeface="Arial Unicode MS"/>
                <a:cs typeface="Arial Unicode MS"/>
              </a:rPr>
              <a:t>a</a:t>
            </a:r>
            <a:r>
              <a:rPr dirty="0" sz="120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00" spc="15">
                <a:solidFill>
                  <a:srgbClr val="FFFFFF"/>
                </a:solidFill>
                <a:latin typeface="Arial Unicode MS"/>
                <a:cs typeface="Arial Unicode MS"/>
              </a:rPr>
              <a:t>country,</a:t>
            </a:r>
            <a:r>
              <a:rPr dirty="0" sz="120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00" spc="105">
                <a:solidFill>
                  <a:srgbClr val="FFFFFF"/>
                </a:solidFill>
                <a:latin typeface="Arial Unicode MS"/>
                <a:cs typeface="Arial Unicode MS"/>
              </a:rPr>
              <a:t>it</a:t>
            </a:r>
            <a:r>
              <a:rPr dirty="0" sz="120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00" spc="35">
                <a:solidFill>
                  <a:srgbClr val="FFFFFF"/>
                </a:solidFill>
                <a:latin typeface="Arial Unicode MS"/>
                <a:cs typeface="Arial Unicode MS"/>
              </a:rPr>
              <a:t>would</a:t>
            </a:r>
            <a:r>
              <a:rPr dirty="0" sz="120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00" spc="-30">
                <a:solidFill>
                  <a:srgbClr val="FFFFFF"/>
                </a:solidFill>
                <a:latin typeface="Arial Unicode MS"/>
                <a:cs typeface="Arial Unicode MS"/>
              </a:rPr>
              <a:t>be</a:t>
            </a:r>
            <a:r>
              <a:rPr dirty="0" sz="120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00" spc="20">
                <a:solidFill>
                  <a:srgbClr val="FFFFFF"/>
                </a:solidFill>
                <a:latin typeface="Arial Unicode MS"/>
                <a:cs typeface="Arial Unicode MS"/>
              </a:rPr>
              <a:t>the</a:t>
            </a:r>
            <a:r>
              <a:rPr dirty="0" sz="120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00" spc="35">
                <a:solidFill>
                  <a:srgbClr val="FFFFFF"/>
                </a:solidFill>
                <a:latin typeface="Arial Unicode MS"/>
                <a:cs typeface="Arial Unicode MS"/>
              </a:rPr>
              <a:t>sixth</a:t>
            </a:r>
            <a:r>
              <a:rPr dirty="0" sz="120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00" spc="5">
                <a:solidFill>
                  <a:srgbClr val="FFFFFF"/>
                </a:solidFill>
                <a:latin typeface="Arial Unicode MS"/>
                <a:cs typeface="Arial Unicode MS"/>
              </a:rPr>
              <a:t>largest</a:t>
            </a:r>
            <a:r>
              <a:rPr dirty="0" sz="120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00" spc="15">
                <a:solidFill>
                  <a:srgbClr val="FFFFFF"/>
                </a:solidFill>
                <a:latin typeface="Arial Unicode MS"/>
                <a:cs typeface="Arial Unicode MS"/>
              </a:rPr>
              <a:t>producer</a:t>
            </a:r>
            <a:r>
              <a:rPr dirty="0" sz="120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00" spc="35">
                <a:solidFill>
                  <a:srgbClr val="FFFFFF"/>
                </a:solidFill>
                <a:latin typeface="Arial Unicode MS"/>
                <a:cs typeface="Arial Unicode MS"/>
              </a:rPr>
              <a:t>of</a:t>
            </a:r>
            <a:r>
              <a:rPr dirty="0" sz="120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00" spc="-15">
                <a:solidFill>
                  <a:srgbClr val="FFFFFF"/>
                </a:solidFill>
                <a:latin typeface="Arial Unicode MS"/>
                <a:cs typeface="Arial Unicode MS"/>
              </a:rPr>
              <a:t>greenhouse</a:t>
            </a:r>
            <a:r>
              <a:rPr dirty="0" sz="120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00" spc="-55">
                <a:solidFill>
                  <a:srgbClr val="FFFFFF"/>
                </a:solidFill>
                <a:latin typeface="Arial Unicode MS"/>
                <a:cs typeface="Arial Unicode MS"/>
              </a:rPr>
              <a:t>gas</a:t>
            </a:r>
            <a:r>
              <a:rPr dirty="0" sz="120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00">
                <a:solidFill>
                  <a:srgbClr val="FFFFFF"/>
                </a:solidFill>
                <a:latin typeface="Arial Unicode MS"/>
                <a:cs typeface="Arial Unicode MS"/>
              </a:rPr>
              <a:t>emissions</a:t>
            </a:r>
            <a:r>
              <a:rPr dirty="0" sz="120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00" spc="-35">
                <a:solidFill>
                  <a:srgbClr val="FFFFFF"/>
                </a:solidFill>
                <a:latin typeface="Arial Unicode MS"/>
                <a:cs typeface="Arial Unicode MS"/>
              </a:rPr>
              <a:t>(Oceana</a:t>
            </a:r>
            <a:r>
              <a:rPr dirty="0" sz="120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00" spc="-15">
                <a:solidFill>
                  <a:srgbClr val="FFFFFF"/>
                </a:solidFill>
                <a:latin typeface="Arial Unicode MS"/>
                <a:cs typeface="Arial Unicode MS"/>
              </a:rPr>
              <a:t>Europe).</a:t>
            </a:r>
            <a:endParaRPr sz="1200">
              <a:latin typeface="Arial Unicode MS"/>
              <a:cs typeface="Arial Unicode MS"/>
            </a:endParaRPr>
          </a:p>
        </p:txBody>
      </p:sp>
      <p:pic>
        <p:nvPicPr>
          <p:cNvPr id="7" name="object 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122024" y="1032000"/>
            <a:ext cx="2021973" cy="1277025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92562" y="1260283"/>
            <a:ext cx="424815" cy="0"/>
          </a:xfrm>
          <a:custGeom>
            <a:avLst/>
            <a:gdLst/>
            <a:ahLst/>
            <a:cxnLst/>
            <a:rect l="l" t="t" r="r" b="b"/>
            <a:pathLst>
              <a:path w="424815" h="0">
                <a:moveTo>
                  <a:pt x="0" y="0"/>
                </a:moveTo>
                <a:lnTo>
                  <a:pt x="424799" y="0"/>
                </a:lnTo>
              </a:path>
            </a:pathLst>
          </a:custGeom>
          <a:ln w="38099">
            <a:solidFill>
              <a:srgbClr val="039BE4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477012" y="573259"/>
            <a:ext cx="6189345" cy="48260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pc="195"/>
              <a:t>Graphical</a:t>
            </a:r>
            <a:r>
              <a:rPr dirty="0" spc="60"/>
              <a:t> </a:t>
            </a:r>
            <a:r>
              <a:rPr dirty="0" spc="185"/>
              <a:t>Data</a:t>
            </a:r>
            <a:r>
              <a:rPr dirty="0" spc="60"/>
              <a:t> </a:t>
            </a:r>
            <a:r>
              <a:rPr dirty="0" spc="105"/>
              <a:t>about</a:t>
            </a:r>
            <a:r>
              <a:rPr dirty="0" spc="60"/>
              <a:t> </a:t>
            </a:r>
            <a:r>
              <a:rPr dirty="0" spc="280"/>
              <a:t>Oil</a:t>
            </a:r>
            <a:r>
              <a:rPr dirty="0" spc="60"/>
              <a:t> </a:t>
            </a:r>
            <a:r>
              <a:rPr dirty="0" spc="190"/>
              <a:t>Pipelines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5264899" y="1806279"/>
            <a:ext cx="3776345" cy="21520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 marL="12700" marR="5080" indent="-635">
              <a:lnSpc>
                <a:spcPct val="105000"/>
              </a:lnSpc>
              <a:spcBef>
                <a:spcPts val="100"/>
              </a:spcBef>
            </a:pPr>
            <a:r>
              <a:rPr dirty="0" sz="1600" spc="70">
                <a:solidFill>
                  <a:srgbClr val="FFFFFF"/>
                </a:solidFill>
                <a:latin typeface="Arial Unicode MS"/>
                <a:cs typeface="Arial Unicode MS"/>
              </a:rPr>
              <a:t>T</a:t>
            </a:r>
            <a:r>
              <a:rPr dirty="0" sz="1600" spc="55">
                <a:solidFill>
                  <a:srgbClr val="FFFFFF"/>
                </a:solidFill>
                <a:latin typeface="Arial Unicode MS"/>
                <a:cs typeface="Arial Unicode MS"/>
              </a:rPr>
              <a:t>h</a:t>
            </a:r>
            <a:r>
              <a:rPr dirty="0" sz="1600" spc="15">
                <a:solidFill>
                  <a:srgbClr val="FFFFFF"/>
                </a:solidFill>
                <a:latin typeface="Arial Unicode MS"/>
                <a:cs typeface="Arial Unicode MS"/>
              </a:rPr>
              <a:t>is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-35">
                <a:solidFill>
                  <a:srgbClr val="FFFFFF"/>
                </a:solidFill>
                <a:latin typeface="Arial Unicode MS"/>
                <a:cs typeface="Arial Unicode MS"/>
              </a:rPr>
              <a:t>g</a:t>
            </a:r>
            <a:r>
              <a:rPr dirty="0" sz="1600" spc="110">
                <a:solidFill>
                  <a:srgbClr val="FFFFFF"/>
                </a:solidFill>
                <a:latin typeface="Arial Unicode MS"/>
                <a:cs typeface="Arial Unicode MS"/>
              </a:rPr>
              <a:t>r</a:t>
            </a:r>
            <a:r>
              <a:rPr dirty="0" sz="1600" spc="-20">
                <a:solidFill>
                  <a:srgbClr val="FFFFFF"/>
                </a:solidFill>
                <a:latin typeface="Arial Unicode MS"/>
                <a:cs typeface="Arial Unicode MS"/>
              </a:rPr>
              <a:t>aph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-35">
                <a:solidFill>
                  <a:srgbClr val="FFFFFF"/>
                </a:solidFill>
                <a:latin typeface="Arial Unicode MS"/>
                <a:cs typeface="Arial Unicode MS"/>
              </a:rPr>
              <a:t>shows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50">
                <a:solidFill>
                  <a:srgbClr val="FFFFFF"/>
                </a:solidFill>
                <a:latin typeface="Arial Unicode MS"/>
                <a:cs typeface="Arial Unicode MS"/>
              </a:rPr>
              <a:t>t</a:t>
            </a:r>
            <a:r>
              <a:rPr dirty="0" sz="1600" spc="95">
                <a:solidFill>
                  <a:srgbClr val="FFFFFF"/>
                </a:solidFill>
                <a:latin typeface="Arial Unicode MS"/>
                <a:cs typeface="Arial Unicode MS"/>
              </a:rPr>
              <a:t>h</a:t>
            </a:r>
            <a:r>
              <a:rPr dirty="0" sz="1600" spc="5">
                <a:solidFill>
                  <a:srgbClr val="FFFFFF"/>
                </a:solidFill>
                <a:latin typeface="Arial Unicode MS"/>
                <a:cs typeface="Arial Unicode MS"/>
              </a:rPr>
              <a:t>at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-15">
                <a:solidFill>
                  <a:srgbClr val="FFFFFF"/>
                </a:solidFill>
                <a:latin typeface="Arial Unicode MS"/>
                <a:cs typeface="Arial Unicode MS"/>
              </a:rPr>
              <a:t>since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-90">
                <a:solidFill>
                  <a:srgbClr val="FFFFFF"/>
                </a:solidFill>
                <a:latin typeface="Arial Unicode MS"/>
                <a:cs typeface="Arial Unicode MS"/>
              </a:rPr>
              <a:t>1996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45">
                <a:solidFill>
                  <a:srgbClr val="FFFFFF"/>
                </a:solidFill>
                <a:latin typeface="Arial Unicode MS"/>
                <a:cs typeface="Arial Unicode MS"/>
              </a:rPr>
              <a:t>to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-75">
                <a:solidFill>
                  <a:srgbClr val="FFFFFF"/>
                </a:solidFill>
                <a:latin typeface="Arial Unicode MS"/>
                <a:cs typeface="Arial Unicode MS"/>
              </a:rPr>
              <a:t>2007  </a:t>
            </a:r>
            <a:r>
              <a:rPr dirty="0" sz="1600" spc="40">
                <a:solidFill>
                  <a:srgbClr val="FFFFFF"/>
                </a:solidFill>
                <a:latin typeface="Arial Unicode MS"/>
                <a:cs typeface="Arial Unicode MS"/>
              </a:rPr>
              <a:t>that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35">
                <a:solidFill>
                  <a:srgbClr val="FFFFFF"/>
                </a:solidFill>
                <a:latin typeface="Arial Unicode MS"/>
                <a:cs typeface="Arial Unicode MS"/>
              </a:rPr>
              <a:t>tank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-60">
                <a:solidFill>
                  <a:srgbClr val="FFFFFF"/>
                </a:solidFill>
                <a:latin typeface="Arial Unicode MS"/>
                <a:cs typeface="Arial Unicode MS"/>
              </a:rPr>
              <a:t>vessels/barges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-60">
                <a:solidFill>
                  <a:srgbClr val="FFFFFF"/>
                </a:solidFill>
                <a:latin typeface="Arial Unicode MS"/>
                <a:cs typeface="Arial Unicode MS"/>
              </a:rPr>
              <a:t>have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-110">
                <a:solidFill>
                  <a:srgbClr val="FFFFFF"/>
                </a:solidFill>
                <a:latin typeface="Arial Unicode MS"/>
                <a:cs typeface="Arial Unicode MS"/>
              </a:rPr>
              <a:t>a</a:t>
            </a:r>
            <a:r>
              <a:rPr dirty="0" sz="16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10">
                <a:solidFill>
                  <a:srgbClr val="FFFFFF"/>
                </a:solidFill>
                <a:latin typeface="Arial Unicode MS"/>
                <a:cs typeface="Arial Unicode MS"/>
              </a:rPr>
              <a:t>larger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55">
                <a:solidFill>
                  <a:srgbClr val="FFFFFF"/>
                </a:solidFill>
                <a:latin typeface="Arial Unicode MS"/>
                <a:cs typeface="Arial Unicode MS"/>
              </a:rPr>
              <a:t>spill </a:t>
            </a:r>
            <a:r>
              <a:rPr dirty="0" sz="1600" spc="-4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-5">
                <a:solidFill>
                  <a:srgbClr val="FFFFFF"/>
                </a:solidFill>
                <a:latin typeface="Arial Unicode MS"/>
                <a:cs typeface="Arial Unicode MS"/>
              </a:rPr>
              <a:t>volume</a:t>
            </a:r>
            <a:r>
              <a:rPr dirty="0" sz="1600" spc="-5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20">
                <a:solidFill>
                  <a:srgbClr val="FFFFFF"/>
                </a:solidFill>
                <a:latin typeface="Arial Unicode MS"/>
                <a:cs typeface="Arial Unicode MS"/>
              </a:rPr>
              <a:t>than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5">
                <a:solidFill>
                  <a:srgbClr val="FFFFFF"/>
                </a:solidFill>
                <a:latin typeface="Arial Unicode MS"/>
                <a:cs typeface="Arial Unicode MS"/>
              </a:rPr>
              <a:t>pipelines.</a:t>
            </a:r>
            <a:endParaRPr sz="1600">
              <a:latin typeface="Arial Unicode MS"/>
              <a:cs typeface="Arial Unicode MS"/>
            </a:endParaRPr>
          </a:p>
          <a:p>
            <a:pPr algn="ctr" marL="128270" marR="121920">
              <a:lnSpc>
                <a:spcPct val="105000"/>
              </a:lnSpc>
              <a:spcBef>
                <a:spcPts val="1200"/>
              </a:spcBef>
            </a:pPr>
            <a:r>
              <a:rPr dirty="0" sz="1600" spc="35">
                <a:solidFill>
                  <a:srgbClr val="FFFFFF"/>
                </a:solidFill>
                <a:latin typeface="Arial Unicode MS"/>
                <a:cs typeface="Arial Unicode MS"/>
              </a:rPr>
              <a:t>Pi</a:t>
            </a:r>
            <a:r>
              <a:rPr dirty="0" sz="1600" spc="45">
                <a:solidFill>
                  <a:srgbClr val="FFFFFF"/>
                </a:solidFill>
                <a:latin typeface="Arial Unicode MS"/>
                <a:cs typeface="Arial Unicode MS"/>
              </a:rPr>
              <a:t>p</a:t>
            </a:r>
            <a:r>
              <a:rPr dirty="0" sz="1600" spc="10">
                <a:solidFill>
                  <a:srgbClr val="FFFFFF"/>
                </a:solidFill>
                <a:latin typeface="Arial Unicode MS"/>
                <a:cs typeface="Arial Unicode MS"/>
              </a:rPr>
              <a:t>eline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55">
                <a:solidFill>
                  <a:srgbClr val="FFFFFF"/>
                </a:solidFill>
                <a:latin typeface="Arial Unicode MS"/>
                <a:cs typeface="Arial Unicode MS"/>
              </a:rPr>
              <a:t>spill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-25">
                <a:solidFill>
                  <a:srgbClr val="FFFFFF"/>
                </a:solidFill>
                <a:latin typeface="Arial Unicode MS"/>
                <a:cs typeface="Arial Unicode MS"/>
              </a:rPr>
              <a:t>levels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55">
                <a:solidFill>
                  <a:srgbClr val="FFFFFF"/>
                </a:solidFill>
                <a:latin typeface="Arial Unicode MS"/>
                <a:cs typeface="Arial Unicode MS"/>
              </a:rPr>
              <a:t>from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-75">
                <a:solidFill>
                  <a:srgbClr val="FFFFFF"/>
                </a:solidFill>
                <a:latin typeface="Arial Unicode MS"/>
                <a:cs typeface="Arial Unicode MS"/>
              </a:rPr>
              <a:t>1990-2001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30">
                <a:solidFill>
                  <a:srgbClr val="FFFFFF"/>
                </a:solidFill>
                <a:latin typeface="Arial Unicode MS"/>
                <a:cs typeface="Arial Unicode MS"/>
              </a:rPr>
              <a:t>h</a:t>
            </a:r>
            <a:r>
              <a:rPr dirty="0" sz="1600" spc="-85">
                <a:solidFill>
                  <a:srgbClr val="FFFFFF"/>
                </a:solidFill>
                <a:latin typeface="Arial Unicode MS"/>
                <a:cs typeface="Arial Unicode MS"/>
              </a:rPr>
              <a:t>as  </a:t>
            </a:r>
            <a:r>
              <a:rPr dirty="0" sz="1600">
                <a:solidFill>
                  <a:srgbClr val="FFFFFF"/>
                </a:solidFill>
                <a:latin typeface="Arial Unicode MS"/>
                <a:cs typeface="Arial Unicode MS"/>
              </a:rPr>
              <a:t>dropped </a:t>
            </a:r>
            <a:r>
              <a:rPr dirty="0" sz="1600" spc="-25">
                <a:solidFill>
                  <a:srgbClr val="FFFFFF"/>
                </a:solidFill>
                <a:latin typeface="Arial Unicode MS"/>
                <a:cs typeface="Arial Unicode MS"/>
              </a:rPr>
              <a:t>and </a:t>
            </a:r>
            <a:r>
              <a:rPr dirty="0" sz="1600" spc="130">
                <a:solidFill>
                  <a:srgbClr val="FFFFFF"/>
                </a:solidFill>
                <a:latin typeface="Arial Unicode MS"/>
                <a:cs typeface="Arial Unicode MS"/>
              </a:rPr>
              <a:t>it </a:t>
            </a:r>
            <a:r>
              <a:rPr dirty="0" sz="1600" spc="45">
                <a:solidFill>
                  <a:srgbClr val="FFFFFF"/>
                </a:solidFill>
                <a:latin typeface="Arial Unicode MS"/>
                <a:cs typeface="Arial Unicode MS"/>
              </a:rPr>
              <a:t>continuing to </a:t>
            </a:r>
            <a:r>
              <a:rPr dirty="0" sz="1600" spc="20">
                <a:solidFill>
                  <a:srgbClr val="FFFFFF"/>
                </a:solidFill>
                <a:latin typeface="Arial Unicode MS"/>
                <a:cs typeface="Arial Unicode MS"/>
              </a:rPr>
              <a:t>drop </a:t>
            </a:r>
            <a:r>
              <a:rPr dirty="0" sz="1600" spc="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35">
                <a:solidFill>
                  <a:srgbClr val="FFFFFF"/>
                </a:solidFill>
                <a:latin typeface="Arial Unicode MS"/>
                <a:cs typeface="Arial Unicode MS"/>
              </a:rPr>
              <a:t>through</a:t>
            </a:r>
            <a:r>
              <a:rPr dirty="0" sz="1600" spc="-5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-85">
                <a:solidFill>
                  <a:srgbClr val="FFFFFF"/>
                </a:solidFill>
                <a:latin typeface="Arial Unicode MS"/>
                <a:cs typeface="Arial Unicode MS"/>
              </a:rPr>
              <a:t>2007.</a:t>
            </a:r>
            <a:endParaRPr sz="1600">
              <a:latin typeface="Arial Unicode MS"/>
              <a:cs typeface="Arial Unicode MS"/>
            </a:endParaRPr>
          </a:p>
          <a:p>
            <a:pPr algn="ctr">
              <a:lnSpc>
                <a:spcPct val="100000"/>
              </a:lnSpc>
              <a:spcBef>
                <a:spcPts val="1285"/>
              </a:spcBef>
            </a:pPr>
            <a:r>
              <a:rPr dirty="0" sz="1600" spc="100">
                <a:solidFill>
                  <a:srgbClr val="FFFFFF"/>
                </a:solidFill>
                <a:latin typeface="Arial Unicode MS"/>
                <a:cs typeface="Arial Unicode MS"/>
              </a:rPr>
              <a:t>Oil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50">
                <a:solidFill>
                  <a:srgbClr val="FFFFFF"/>
                </a:solidFill>
                <a:latin typeface="Arial Unicode MS"/>
                <a:cs typeface="Arial Unicode MS"/>
              </a:rPr>
              <a:t>pi</a:t>
            </a:r>
            <a:r>
              <a:rPr dirty="0" sz="1600" spc="80">
                <a:solidFill>
                  <a:srgbClr val="FFFFFF"/>
                </a:solidFill>
                <a:latin typeface="Arial Unicode MS"/>
                <a:cs typeface="Arial Unicode MS"/>
              </a:rPr>
              <a:t>p</a:t>
            </a:r>
            <a:r>
              <a:rPr dirty="0" sz="1600" spc="-10">
                <a:solidFill>
                  <a:srgbClr val="FFFFFF"/>
                </a:solidFill>
                <a:latin typeface="Arial Unicode MS"/>
                <a:cs typeface="Arial Unicode MS"/>
              </a:rPr>
              <a:t>elines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-35">
                <a:solidFill>
                  <a:srgbClr val="FFFFFF"/>
                </a:solidFill>
                <a:latin typeface="Arial Unicode MS"/>
                <a:cs typeface="Arial Unicode MS"/>
              </a:rPr>
              <a:t>g</a:t>
            </a:r>
            <a:r>
              <a:rPr dirty="0" sz="1600" spc="55">
                <a:solidFill>
                  <a:srgbClr val="FFFFFF"/>
                </a:solidFill>
                <a:latin typeface="Arial Unicode MS"/>
                <a:cs typeface="Arial Unicode MS"/>
              </a:rPr>
              <a:t>etti</a:t>
            </a:r>
            <a:r>
              <a:rPr dirty="0" sz="1600" spc="80">
                <a:solidFill>
                  <a:srgbClr val="FFFFFF"/>
                </a:solidFill>
                <a:latin typeface="Arial Unicode MS"/>
                <a:cs typeface="Arial Unicode MS"/>
              </a:rPr>
              <a:t>n</a:t>
            </a:r>
            <a:r>
              <a:rPr dirty="0" sz="1600" spc="-20">
                <a:solidFill>
                  <a:srgbClr val="FFFFFF"/>
                </a:solidFill>
                <a:latin typeface="Arial Unicode MS"/>
                <a:cs typeface="Arial Unicode MS"/>
              </a:rPr>
              <a:t>g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-110">
                <a:solidFill>
                  <a:srgbClr val="FFFFFF"/>
                </a:solidFill>
                <a:latin typeface="Arial Unicode MS"/>
                <a:cs typeface="Arial Unicode MS"/>
              </a:rPr>
              <a:t>a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-5">
                <a:solidFill>
                  <a:srgbClr val="FFFFFF"/>
                </a:solidFill>
                <a:latin typeface="Arial Unicode MS"/>
                <a:cs typeface="Arial Unicode MS"/>
              </a:rPr>
              <a:t>l</a:t>
            </a:r>
            <a:r>
              <a:rPr dirty="0" sz="1600">
                <a:solidFill>
                  <a:srgbClr val="FFFFFF"/>
                </a:solidFill>
                <a:latin typeface="Arial Unicode MS"/>
                <a:cs typeface="Arial Unicode MS"/>
              </a:rPr>
              <a:t>e</a:t>
            </a:r>
            <a:r>
              <a:rPr dirty="0" sz="1600" spc="-120">
                <a:solidFill>
                  <a:srgbClr val="FFFFFF"/>
                </a:solidFill>
                <a:latin typeface="Arial Unicode MS"/>
                <a:cs typeface="Arial Unicode MS"/>
              </a:rPr>
              <a:t>a</a:t>
            </a:r>
            <a:r>
              <a:rPr dirty="0" sz="1600" spc="90">
                <a:solidFill>
                  <a:srgbClr val="FFFFFF"/>
                </a:solidFill>
                <a:latin typeface="Arial Unicode MS"/>
                <a:cs typeface="Arial Unicode MS"/>
              </a:rPr>
              <a:t>k</a:t>
            </a:r>
            <a:r>
              <a:rPr dirty="0" sz="1600" spc="-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600" spc="15">
                <a:solidFill>
                  <a:srgbClr val="FFFFFF"/>
                </a:solidFill>
                <a:latin typeface="Arial Unicode MS"/>
                <a:cs typeface="Arial Unicode MS"/>
              </a:rPr>
              <a:t>is</a:t>
            </a:r>
            <a:r>
              <a:rPr dirty="0" sz="1600" spc="-5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u="heavy" sz="1800" spc="130" b="1">
                <a:solidFill>
                  <a:srgbClr val="222222"/>
                </a:solidFill>
                <a:uFill>
                  <a:solidFill>
                    <a:srgbClr val="222222"/>
                  </a:solidFill>
                </a:uFill>
                <a:latin typeface="Calibri"/>
                <a:cs typeface="Calibri"/>
              </a:rPr>
              <a:t>r</a:t>
            </a:r>
            <a:r>
              <a:rPr dirty="0" u="heavy" sz="1800" spc="45" b="1">
                <a:solidFill>
                  <a:srgbClr val="222222"/>
                </a:solidFill>
                <a:uFill>
                  <a:solidFill>
                    <a:srgbClr val="222222"/>
                  </a:solidFill>
                </a:uFill>
                <a:latin typeface="Calibri"/>
                <a:cs typeface="Calibri"/>
              </a:rPr>
              <a:t>are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92562" y="1260283"/>
            <a:ext cx="424815" cy="0"/>
          </a:xfrm>
          <a:custGeom>
            <a:avLst/>
            <a:gdLst/>
            <a:ahLst/>
            <a:cxnLst/>
            <a:rect l="l" t="t" r="r" b="b"/>
            <a:pathLst>
              <a:path w="424815" h="0">
                <a:moveTo>
                  <a:pt x="0" y="0"/>
                </a:moveTo>
                <a:lnTo>
                  <a:pt x="424799" y="0"/>
                </a:lnTo>
              </a:path>
            </a:pathLst>
          </a:custGeom>
          <a:ln w="38099">
            <a:solidFill>
              <a:srgbClr val="039BE4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862013" y="475184"/>
            <a:ext cx="5419725" cy="48260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pc="175"/>
              <a:t>Solution</a:t>
            </a:r>
            <a:r>
              <a:rPr dirty="0" spc="55"/>
              <a:t> </a:t>
            </a:r>
            <a:r>
              <a:rPr dirty="0" spc="60"/>
              <a:t>to </a:t>
            </a:r>
            <a:r>
              <a:rPr dirty="0" spc="155"/>
              <a:t>Problem:</a:t>
            </a:r>
            <a:r>
              <a:rPr dirty="0" spc="60"/>
              <a:t> </a:t>
            </a:r>
            <a:r>
              <a:rPr dirty="0" spc="190"/>
              <a:t>Pipelines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73025" y="1687098"/>
            <a:ext cx="1824355" cy="34988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u="heavy" sz="2100" spc="-25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 Unicode MS"/>
                <a:cs typeface="Arial Unicode MS"/>
              </a:rPr>
              <a:t>Disadvantages:</a:t>
            </a:r>
            <a:endParaRPr sz="2100">
              <a:latin typeface="Arial Unicode MS"/>
              <a:cs typeface="Arial Unicode MS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05549" y="3211029"/>
            <a:ext cx="8132445" cy="616585"/>
          </a:xfrm>
          <a:custGeom>
            <a:avLst/>
            <a:gdLst/>
            <a:ahLst/>
            <a:cxnLst/>
            <a:rect l="l" t="t" r="r" b="b"/>
            <a:pathLst>
              <a:path w="8132445" h="616585">
                <a:moveTo>
                  <a:pt x="8132445" y="205409"/>
                </a:moveTo>
                <a:lnTo>
                  <a:pt x="7711948" y="205409"/>
                </a:lnTo>
                <a:lnTo>
                  <a:pt x="7711948" y="0"/>
                </a:lnTo>
                <a:lnTo>
                  <a:pt x="0" y="0"/>
                </a:lnTo>
                <a:lnTo>
                  <a:pt x="0" y="205409"/>
                </a:lnTo>
                <a:lnTo>
                  <a:pt x="337375" y="205409"/>
                </a:lnTo>
                <a:lnTo>
                  <a:pt x="337375" y="410819"/>
                </a:lnTo>
                <a:lnTo>
                  <a:pt x="337375" y="616216"/>
                </a:lnTo>
                <a:lnTo>
                  <a:pt x="2466670" y="616216"/>
                </a:lnTo>
                <a:lnTo>
                  <a:pt x="2466670" y="410819"/>
                </a:lnTo>
                <a:lnTo>
                  <a:pt x="8132445" y="410819"/>
                </a:lnTo>
                <a:lnTo>
                  <a:pt x="8132445" y="205409"/>
                </a:lnTo>
                <a:close/>
              </a:path>
            </a:pathLst>
          </a:custGeom>
          <a:solidFill>
            <a:srgbClr val="00517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542925" y="4238066"/>
            <a:ext cx="7512050" cy="410845"/>
          </a:xfrm>
          <a:custGeom>
            <a:avLst/>
            <a:gdLst/>
            <a:ahLst/>
            <a:cxnLst/>
            <a:rect l="l" t="t" r="r" b="b"/>
            <a:pathLst>
              <a:path w="7512050" h="410845">
                <a:moveTo>
                  <a:pt x="7511974" y="0"/>
                </a:moveTo>
                <a:lnTo>
                  <a:pt x="0" y="0"/>
                </a:lnTo>
                <a:lnTo>
                  <a:pt x="0" y="205397"/>
                </a:lnTo>
                <a:lnTo>
                  <a:pt x="0" y="410806"/>
                </a:lnTo>
                <a:lnTo>
                  <a:pt x="4721225" y="410806"/>
                </a:lnTo>
                <a:lnTo>
                  <a:pt x="4721225" y="205397"/>
                </a:lnTo>
                <a:lnTo>
                  <a:pt x="7511974" y="205397"/>
                </a:lnTo>
                <a:lnTo>
                  <a:pt x="7511974" y="0"/>
                </a:lnTo>
                <a:close/>
              </a:path>
            </a:pathLst>
          </a:custGeom>
          <a:solidFill>
            <a:srgbClr val="00517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 txBox="1"/>
          <p:nvPr/>
        </p:nvSpPr>
        <p:spPr>
          <a:xfrm>
            <a:off x="192854" y="2155438"/>
            <a:ext cx="8162925" cy="2501265"/>
          </a:xfrm>
          <a:prstGeom prst="rect">
            <a:avLst/>
          </a:prstGeom>
        </p:spPr>
        <p:txBody>
          <a:bodyPr wrap="square" lIns="0" tIns="27940" rIns="0" bIns="0" rtlCol="0" vert="horz">
            <a:spAutoFit/>
          </a:bodyPr>
          <a:lstStyle/>
          <a:p>
            <a:pPr marL="349885" marR="11430" indent="-337820">
              <a:lnSpc>
                <a:spcPts val="1620"/>
              </a:lnSpc>
              <a:spcBef>
                <a:spcPts val="220"/>
              </a:spcBef>
              <a:buFont typeface="Arial"/>
              <a:buChar char="●"/>
              <a:tabLst>
                <a:tab pos="349885" algn="l"/>
                <a:tab pos="350520" algn="l"/>
              </a:tabLst>
            </a:pPr>
            <a:r>
              <a:rPr dirty="0" u="heavy" sz="1400" spc="110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When</a:t>
            </a:r>
            <a:r>
              <a:rPr dirty="0" u="heavy" sz="1400" spc="35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400" spc="40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you </a:t>
            </a:r>
            <a:r>
              <a:rPr dirty="0" u="heavy" sz="1400" spc="65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place</a:t>
            </a:r>
            <a:r>
              <a:rPr dirty="0" u="heavy" sz="1400" spc="40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400" spc="35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a</a:t>
            </a:r>
            <a:r>
              <a:rPr dirty="0" u="heavy" sz="1400" spc="40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400" spc="85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pipeline</a:t>
            </a:r>
            <a:r>
              <a:rPr dirty="0" u="heavy" sz="1400" spc="40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400" spc="80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underground</a:t>
            </a:r>
            <a:r>
              <a:rPr dirty="0" u="heavy" sz="1400" spc="40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 you </a:t>
            </a:r>
            <a:r>
              <a:rPr dirty="0" u="heavy" sz="1400" spc="75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cannot</a:t>
            </a:r>
            <a:r>
              <a:rPr dirty="0" u="heavy" sz="1400" spc="40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400" spc="20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see</a:t>
            </a:r>
            <a:r>
              <a:rPr dirty="0" u="heavy" sz="1400" spc="40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400" spc="55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whether</a:t>
            </a:r>
            <a:r>
              <a:rPr dirty="0" u="heavy" sz="1400" spc="40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400" spc="60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or</a:t>
            </a:r>
            <a:r>
              <a:rPr dirty="0" u="heavy" sz="1400" spc="40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400" spc="70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not</a:t>
            </a:r>
            <a:r>
              <a:rPr dirty="0" u="heavy" sz="1400" spc="40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400" spc="35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a</a:t>
            </a:r>
            <a:r>
              <a:rPr dirty="0" u="heavy" sz="1400" spc="40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400" spc="80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leak</a:t>
            </a:r>
            <a:r>
              <a:rPr dirty="0" u="heavy" sz="1400" spc="40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400" spc="95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is</a:t>
            </a:r>
            <a:r>
              <a:rPr dirty="0" u="heavy" sz="1400" spc="40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400" spc="55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present,</a:t>
            </a:r>
            <a:r>
              <a:rPr dirty="0" u="heavy" sz="1400" spc="40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400" spc="75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and</a:t>
            </a:r>
            <a:r>
              <a:rPr dirty="0" u="heavy" sz="1400" spc="40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400" spc="95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it </a:t>
            </a:r>
            <a:r>
              <a:rPr dirty="0" sz="1400" spc="-30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u="heavy" sz="1400" spc="75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cannot</a:t>
            </a:r>
            <a:r>
              <a:rPr dirty="0" u="heavy" sz="1400" spc="30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400" spc="40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be</a:t>
            </a:r>
            <a:r>
              <a:rPr dirty="0" u="heavy" sz="1400" spc="35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400" spc="65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repaired</a:t>
            </a:r>
            <a:r>
              <a:rPr dirty="0" u="heavy" sz="1400" spc="35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400" spc="70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that</a:t>
            </a:r>
            <a:r>
              <a:rPr dirty="0" u="heavy" sz="1400" spc="35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400" spc="40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easily.</a:t>
            </a:r>
            <a:endParaRPr sz="1400">
              <a:latin typeface="Calibri"/>
              <a:cs typeface="Calibri"/>
            </a:endParaRPr>
          </a:p>
          <a:p>
            <a:pPr marL="349885">
              <a:lnSpc>
                <a:spcPts val="1570"/>
              </a:lnSpc>
            </a:pPr>
            <a:r>
              <a:rPr dirty="0" sz="1400">
                <a:solidFill>
                  <a:srgbClr val="FFFFFF"/>
                </a:solidFill>
                <a:latin typeface="Arial Unicode MS"/>
                <a:cs typeface="Arial Unicode MS"/>
              </a:rPr>
              <a:t>Due</a:t>
            </a:r>
            <a:r>
              <a:rPr dirty="0" sz="14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50">
                <a:solidFill>
                  <a:srgbClr val="FFFFFF"/>
                </a:solidFill>
                <a:latin typeface="Arial Unicode MS"/>
                <a:cs typeface="Arial Unicode MS"/>
              </a:rPr>
              <a:t>to</a:t>
            </a:r>
            <a:r>
              <a:rPr dirty="0" sz="14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20">
                <a:solidFill>
                  <a:srgbClr val="FFFFFF"/>
                </a:solidFill>
                <a:latin typeface="Arial Unicode MS"/>
                <a:cs typeface="Arial Unicode MS"/>
              </a:rPr>
              <a:t>the</a:t>
            </a:r>
            <a:r>
              <a:rPr dirty="0" sz="140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25">
                <a:solidFill>
                  <a:srgbClr val="FFFFFF"/>
                </a:solidFill>
                <a:latin typeface="Arial Unicode MS"/>
                <a:cs typeface="Arial Unicode MS"/>
              </a:rPr>
              <a:t>fact</a:t>
            </a:r>
            <a:r>
              <a:rPr dirty="0" sz="14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40">
                <a:solidFill>
                  <a:srgbClr val="FFFFFF"/>
                </a:solidFill>
                <a:latin typeface="Arial Unicode MS"/>
                <a:cs typeface="Arial Unicode MS"/>
              </a:rPr>
              <a:t>that</a:t>
            </a:r>
            <a:r>
              <a:rPr dirty="0" sz="14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10">
                <a:solidFill>
                  <a:srgbClr val="FFFFFF"/>
                </a:solidFill>
                <a:latin typeface="Arial Unicode MS"/>
                <a:cs typeface="Arial Unicode MS"/>
              </a:rPr>
              <a:t>they</a:t>
            </a:r>
            <a:r>
              <a:rPr dirty="0" sz="140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-30">
                <a:solidFill>
                  <a:srgbClr val="FFFFFF"/>
                </a:solidFill>
                <a:latin typeface="Arial Unicode MS"/>
                <a:cs typeface="Arial Unicode MS"/>
              </a:rPr>
              <a:t>are</a:t>
            </a:r>
            <a:r>
              <a:rPr dirty="0" sz="14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20">
                <a:solidFill>
                  <a:srgbClr val="FFFFFF"/>
                </a:solidFill>
                <a:latin typeface="Arial Unicode MS"/>
                <a:cs typeface="Arial Unicode MS"/>
              </a:rPr>
              <a:t>underground</a:t>
            </a:r>
            <a:endParaRPr sz="1400">
              <a:latin typeface="Arial Unicode MS"/>
              <a:cs typeface="Arial Unicode MS"/>
            </a:endParaRPr>
          </a:p>
          <a:p>
            <a:pPr marL="349885" indent="-337820">
              <a:lnSpc>
                <a:spcPts val="1650"/>
              </a:lnSpc>
              <a:spcBef>
                <a:spcPts val="1555"/>
              </a:spcBef>
              <a:buFont typeface="Arial"/>
              <a:buChar char="●"/>
              <a:tabLst>
                <a:tab pos="349885" algn="l"/>
                <a:tab pos="350520" algn="l"/>
              </a:tabLst>
            </a:pPr>
            <a:r>
              <a:rPr dirty="0" sz="1400" spc="-5">
                <a:solidFill>
                  <a:srgbClr val="FFFFFF"/>
                </a:solidFill>
                <a:latin typeface="Arial Unicode MS"/>
                <a:cs typeface="Arial Unicode MS"/>
              </a:rPr>
              <a:t>Once</a:t>
            </a:r>
            <a:r>
              <a:rPr dirty="0" sz="140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20">
                <a:solidFill>
                  <a:srgbClr val="FFFFFF"/>
                </a:solidFill>
                <a:latin typeface="Arial Unicode MS"/>
                <a:cs typeface="Arial Unicode MS"/>
              </a:rPr>
              <a:t>the</a:t>
            </a:r>
            <a:r>
              <a:rPr dirty="0" sz="1400" spc="-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35">
                <a:solidFill>
                  <a:srgbClr val="FFFFFF"/>
                </a:solidFill>
                <a:latin typeface="Arial Unicode MS"/>
                <a:cs typeface="Arial Unicode MS"/>
              </a:rPr>
              <a:t>pipeline</a:t>
            </a:r>
            <a:r>
              <a:rPr dirty="0" sz="140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20">
                <a:solidFill>
                  <a:srgbClr val="FFFFFF"/>
                </a:solidFill>
                <a:latin typeface="Arial Unicode MS"/>
                <a:cs typeface="Arial Unicode MS"/>
              </a:rPr>
              <a:t>is</a:t>
            </a:r>
            <a:r>
              <a:rPr dirty="0" sz="1400" spc="-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10">
                <a:solidFill>
                  <a:srgbClr val="FFFFFF"/>
                </a:solidFill>
                <a:latin typeface="Arial Unicode MS"/>
                <a:cs typeface="Arial Unicode MS"/>
              </a:rPr>
              <a:t>constructed,</a:t>
            </a:r>
            <a:r>
              <a:rPr dirty="0" sz="1400" spc="-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120">
                <a:solidFill>
                  <a:srgbClr val="FFFFFF"/>
                </a:solidFill>
                <a:latin typeface="Arial Unicode MS"/>
                <a:cs typeface="Arial Unicode MS"/>
              </a:rPr>
              <a:t>it</a:t>
            </a:r>
            <a:r>
              <a:rPr dirty="0" sz="140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-20">
                <a:solidFill>
                  <a:srgbClr val="FFFFFF"/>
                </a:solidFill>
                <a:latin typeface="Arial Unicode MS"/>
                <a:cs typeface="Arial Unicode MS"/>
              </a:rPr>
              <a:t>can</a:t>
            </a:r>
            <a:r>
              <a:rPr dirty="0" sz="1400" spc="-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30">
                <a:solidFill>
                  <a:srgbClr val="FFFFFF"/>
                </a:solidFill>
                <a:latin typeface="Arial Unicode MS"/>
                <a:cs typeface="Arial Unicode MS"/>
              </a:rPr>
              <a:t>only</a:t>
            </a:r>
            <a:r>
              <a:rPr dirty="0" sz="140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35">
                <a:solidFill>
                  <a:srgbClr val="FFFFFF"/>
                </a:solidFill>
                <a:latin typeface="Arial Unicode MS"/>
                <a:cs typeface="Arial Unicode MS"/>
              </a:rPr>
              <a:t>hold</a:t>
            </a:r>
            <a:r>
              <a:rPr dirty="0" sz="1400" spc="-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-85">
                <a:solidFill>
                  <a:srgbClr val="FFFFFF"/>
                </a:solidFill>
                <a:latin typeface="Arial Unicode MS"/>
                <a:cs typeface="Arial Unicode MS"/>
              </a:rPr>
              <a:t>a</a:t>
            </a:r>
            <a:r>
              <a:rPr dirty="0" sz="1400" spc="-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25">
                <a:solidFill>
                  <a:srgbClr val="FFFFFF"/>
                </a:solidFill>
                <a:latin typeface="Arial Unicode MS"/>
                <a:cs typeface="Arial Unicode MS"/>
              </a:rPr>
              <a:t>certain</a:t>
            </a:r>
            <a:r>
              <a:rPr dirty="0" sz="140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5">
                <a:solidFill>
                  <a:srgbClr val="FFFFFF"/>
                </a:solidFill>
                <a:latin typeface="Arial Unicode MS"/>
                <a:cs typeface="Arial Unicode MS"/>
              </a:rPr>
              <a:t>capacity</a:t>
            </a:r>
            <a:r>
              <a:rPr dirty="0" sz="1400" spc="-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-10">
                <a:solidFill>
                  <a:srgbClr val="FFFFFF"/>
                </a:solidFill>
                <a:latin typeface="Arial Unicode MS"/>
                <a:cs typeface="Arial Unicode MS"/>
              </a:rPr>
              <a:t>and</a:t>
            </a:r>
            <a:r>
              <a:rPr dirty="0" sz="1400" spc="-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15">
                <a:solidFill>
                  <a:srgbClr val="FFFFFF"/>
                </a:solidFill>
                <a:latin typeface="Arial Unicode MS"/>
                <a:cs typeface="Arial Unicode MS"/>
              </a:rPr>
              <a:t>cannot</a:t>
            </a:r>
            <a:r>
              <a:rPr dirty="0" sz="140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-40">
                <a:solidFill>
                  <a:srgbClr val="FFFFFF"/>
                </a:solidFill>
                <a:latin typeface="Arial Unicode MS"/>
                <a:cs typeface="Arial Unicode MS"/>
              </a:rPr>
              <a:t>be</a:t>
            </a:r>
            <a:r>
              <a:rPr dirty="0" sz="1400" spc="-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-15">
                <a:solidFill>
                  <a:srgbClr val="FFFFFF"/>
                </a:solidFill>
                <a:latin typeface="Arial Unicode MS"/>
                <a:cs typeface="Arial Unicode MS"/>
              </a:rPr>
              <a:t>increased.</a:t>
            </a:r>
            <a:endParaRPr sz="1400">
              <a:latin typeface="Arial Unicode MS"/>
              <a:cs typeface="Arial Unicode MS"/>
            </a:endParaRPr>
          </a:p>
          <a:p>
            <a:pPr marL="349885" marR="5080" indent="-337820">
              <a:lnSpc>
                <a:spcPts val="1620"/>
              </a:lnSpc>
              <a:spcBef>
                <a:spcPts val="75"/>
              </a:spcBef>
              <a:buFont typeface="Arial"/>
              <a:buChar char="●"/>
              <a:tabLst>
                <a:tab pos="349885" algn="l"/>
                <a:tab pos="350520" algn="l"/>
              </a:tabLst>
            </a:pPr>
            <a:r>
              <a:rPr dirty="0" sz="1400" spc="35">
                <a:solidFill>
                  <a:srgbClr val="FFFFFF"/>
                </a:solidFill>
                <a:latin typeface="Arial Unicode MS"/>
                <a:cs typeface="Arial Unicode MS"/>
              </a:rPr>
              <a:t>According </a:t>
            </a:r>
            <a:r>
              <a:rPr dirty="0" sz="1400" spc="50">
                <a:solidFill>
                  <a:srgbClr val="FFFFFF"/>
                </a:solidFill>
                <a:latin typeface="Arial Unicode MS"/>
                <a:cs typeface="Arial Unicode MS"/>
              </a:rPr>
              <a:t>to </a:t>
            </a:r>
            <a:r>
              <a:rPr dirty="0" sz="1400" spc="20">
                <a:solidFill>
                  <a:srgbClr val="FFFFFF"/>
                </a:solidFill>
                <a:latin typeface="Arial Unicode MS"/>
                <a:cs typeface="Arial Unicode MS"/>
              </a:rPr>
              <a:t>the </a:t>
            </a:r>
            <a:r>
              <a:rPr dirty="0" sz="1400" spc="105">
                <a:solidFill>
                  <a:srgbClr val="FFFFFF"/>
                </a:solidFill>
                <a:latin typeface="Arial Unicode MS"/>
                <a:cs typeface="Arial Unicode MS"/>
              </a:rPr>
              <a:t>“Tip </a:t>
            </a:r>
            <a:r>
              <a:rPr dirty="0" sz="1400" spc="40">
                <a:solidFill>
                  <a:srgbClr val="FFFFFF"/>
                </a:solidFill>
                <a:latin typeface="Arial Unicode MS"/>
                <a:cs typeface="Arial Unicode MS"/>
              </a:rPr>
              <a:t>of </a:t>
            </a:r>
            <a:r>
              <a:rPr dirty="0" sz="1400" spc="20">
                <a:solidFill>
                  <a:srgbClr val="FFFFFF"/>
                </a:solidFill>
                <a:latin typeface="Arial Unicode MS"/>
                <a:cs typeface="Arial Unicode MS"/>
              </a:rPr>
              <a:t>the </a:t>
            </a:r>
            <a:r>
              <a:rPr dirty="0" sz="1400" spc="135">
                <a:solidFill>
                  <a:srgbClr val="FFFFFF"/>
                </a:solidFill>
                <a:latin typeface="Arial Unicode MS"/>
                <a:cs typeface="Arial Unicode MS"/>
              </a:rPr>
              <a:t>Mitt </a:t>
            </a:r>
            <a:r>
              <a:rPr dirty="0" sz="1400" spc="-5">
                <a:solidFill>
                  <a:srgbClr val="FFFFFF"/>
                </a:solidFill>
                <a:latin typeface="Arial Unicode MS"/>
                <a:cs typeface="Arial Unicode MS"/>
              </a:rPr>
              <a:t>Watershed </a:t>
            </a:r>
            <a:r>
              <a:rPr dirty="0" sz="1400" spc="55">
                <a:solidFill>
                  <a:srgbClr val="FFFFFF"/>
                </a:solidFill>
                <a:latin typeface="Arial Unicode MS"/>
                <a:cs typeface="Arial Unicode MS"/>
              </a:rPr>
              <a:t>Council” </a:t>
            </a:r>
            <a:r>
              <a:rPr dirty="0" sz="1400" spc="20">
                <a:solidFill>
                  <a:srgbClr val="FFFFFF"/>
                </a:solidFill>
                <a:latin typeface="Arial Unicode MS"/>
                <a:cs typeface="Arial Unicode MS"/>
              </a:rPr>
              <a:t>pipelines </a:t>
            </a:r>
            <a:r>
              <a:rPr dirty="0" sz="1400" spc="-20">
                <a:solidFill>
                  <a:srgbClr val="FFFFFF"/>
                </a:solidFill>
                <a:latin typeface="Arial Unicode MS"/>
                <a:cs typeface="Arial Unicode MS"/>
              </a:rPr>
              <a:t>can </a:t>
            </a:r>
            <a:r>
              <a:rPr dirty="0" sz="1400" spc="25">
                <a:solidFill>
                  <a:srgbClr val="FFFFFF"/>
                </a:solidFill>
                <a:latin typeface="Arial Unicode MS"/>
                <a:cs typeface="Arial Unicode MS"/>
              </a:rPr>
              <a:t>result </a:t>
            </a:r>
            <a:r>
              <a:rPr dirty="0" sz="1400" spc="90">
                <a:solidFill>
                  <a:srgbClr val="FFFFFF"/>
                </a:solidFill>
                <a:latin typeface="Arial Unicode MS"/>
                <a:cs typeface="Arial Unicode MS"/>
              </a:rPr>
              <a:t>in </a:t>
            </a:r>
            <a:r>
              <a:rPr dirty="0" sz="1400" spc="25">
                <a:solidFill>
                  <a:srgbClr val="FFFFFF"/>
                </a:solidFill>
                <a:latin typeface="Arial Unicode MS"/>
                <a:cs typeface="Arial Unicode MS"/>
              </a:rPr>
              <a:t>harm </a:t>
            </a:r>
            <a:r>
              <a:rPr dirty="0" sz="1400" spc="50">
                <a:solidFill>
                  <a:srgbClr val="FFFFFF"/>
                </a:solidFill>
                <a:latin typeface="Arial Unicode MS"/>
                <a:cs typeface="Arial Unicode MS"/>
              </a:rPr>
              <a:t>to </a:t>
            </a:r>
            <a:r>
              <a:rPr dirty="0" sz="1400" spc="10">
                <a:solidFill>
                  <a:srgbClr val="FFFFFF"/>
                </a:solidFill>
                <a:latin typeface="Arial Unicode MS"/>
                <a:cs typeface="Arial Unicode MS"/>
              </a:rPr>
              <a:t>human </a:t>
            </a:r>
            <a:r>
              <a:rPr dirty="0" sz="1400" spc="1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20">
                <a:solidFill>
                  <a:srgbClr val="FFFFFF"/>
                </a:solidFill>
                <a:latin typeface="Arial Unicode MS"/>
                <a:cs typeface="Arial Unicode MS"/>
              </a:rPr>
              <a:t>health</a:t>
            </a:r>
            <a:r>
              <a:rPr dirty="0" sz="140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-10">
                <a:solidFill>
                  <a:srgbClr val="FFFFFF"/>
                </a:solidFill>
                <a:latin typeface="Arial Unicode MS"/>
                <a:cs typeface="Arial Unicode MS"/>
              </a:rPr>
              <a:t>and</a:t>
            </a:r>
            <a:r>
              <a:rPr dirty="0" sz="140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20">
                <a:solidFill>
                  <a:srgbClr val="FFFFFF"/>
                </a:solidFill>
                <a:latin typeface="Arial Unicode MS"/>
                <a:cs typeface="Arial Unicode MS"/>
              </a:rPr>
              <a:t>the</a:t>
            </a:r>
            <a:r>
              <a:rPr dirty="0" sz="140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20">
                <a:solidFill>
                  <a:srgbClr val="FFFFFF"/>
                </a:solidFill>
                <a:latin typeface="Arial Unicode MS"/>
                <a:cs typeface="Arial Unicode MS"/>
              </a:rPr>
              <a:t>environment,</a:t>
            </a:r>
            <a:r>
              <a:rPr dirty="0" sz="140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50">
                <a:solidFill>
                  <a:srgbClr val="FFFFFF"/>
                </a:solidFill>
                <a:latin typeface="Arial Unicode MS"/>
                <a:cs typeface="Arial Unicode MS"/>
              </a:rPr>
              <a:t>including</a:t>
            </a:r>
            <a:r>
              <a:rPr dirty="0" sz="140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45">
                <a:solidFill>
                  <a:srgbClr val="FFFFFF"/>
                </a:solidFill>
                <a:latin typeface="Arial Unicode MS"/>
                <a:cs typeface="Arial Unicode MS"/>
              </a:rPr>
              <a:t>injuries</a:t>
            </a:r>
            <a:r>
              <a:rPr dirty="0" sz="140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40">
                <a:solidFill>
                  <a:srgbClr val="FFFFFF"/>
                </a:solidFill>
                <a:latin typeface="Arial Unicode MS"/>
                <a:cs typeface="Arial Unicode MS"/>
              </a:rPr>
              <a:t>or</a:t>
            </a:r>
            <a:r>
              <a:rPr dirty="0" sz="140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30">
                <a:solidFill>
                  <a:srgbClr val="FFFFFF"/>
                </a:solidFill>
                <a:latin typeface="Arial Unicode MS"/>
                <a:cs typeface="Arial Unicode MS"/>
              </a:rPr>
              <a:t>fatalities</a:t>
            </a:r>
            <a:r>
              <a:rPr dirty="0" sz="140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50">
                <a:solidFill>
                  <a:srgbClr val="FFFFFF"/>
                </a:solidFill>
                <a:latin typeface="Arial Unicode MS"/>
                <a:cs typeface="Arial Unicode MS"/>
              </a:rPr>
              <a:t>to</a:t>
            </a:r>
            <a:r>
              <a:rPr dirty="0" sz="1400" spc="-2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60">
                <a:solidFill>
                  <a:srgbClr val="FFFFFF"/>
                </a:solidFill>
                <a:latin typeface="Arial Unicode MS"/>
                <a:cs typeface="Arial Unicode MS"/>
              </a:rPr>
              <a:t>ﬁsh</a:t>
            </a:r>
            <a:r>
              <a:rPr dirty="0" sz="140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-10">
                <a:solidFill>
                  <a:srgbClr val="FFFFFF"/>
                </a:solidFill>
                <a:latin typeface="Arial Unicode MS"/>
                <a:cs typeface="Arial Unicode MS"/>
              </a:rPr>
              <a:t>and</a:t>
            </a:r>
            <a:r>
              <a:rPr dirty="0" sz="140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55">
                <a:solidFill>
                  <a:srgbClr val="FFFFFF"/>
                </a:solidFill>
                <a:latin typeface="Arial Unicode MS"/>
                <a:cs typeface="Arial Unicode MS"/>
              </a:rPr>
              <a:t>wildlife,</a:t>
            </a:r>
            <a:r>
              <a:rPr dirty="0" sz="140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-10">
                <a:solidFill>
                  <a:srgbClr val="FFFFFF"/>
                </a:solidFill>
                <a:latin typeface="Arial Unicode MS"/>
                <a:cs typeface="Arial Unicode MS"/>
              </a:rPr>
              <a:t>and</a:t>
            </a:r>
            <a:r>
              <a:rPr dirty="0" sz="140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30">
                <a:solidFill>
                  <a:srgbClr val="FFFFFF"/>
                </a:solidFill>
                <a:latin typeface="Arial Unicode MS"/>
                <a:cs typeface="Arial Unicode MS"/>
              </a:rPr>
              <a:t>contamination </a:t>
            </a:r>
            <a:r>
              <a:rPr dirty="0" sz="1400" spc="-37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40">
                <a:solidFill>
                  <a:srgbClr val="FFFFFF"/>
                </a:solidFill>
                <a:latin typeface="Arial Unicode MS"/>
                <a:cs typeface="Arial Unicode MS"/>
              </a:rPr>
              <a:t>of</a:t>
            </a:r>
            <a:r>
              <a:rPr dirty="0" sz="140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60">
                <a:solidFill>
                  <a:srgbClr val="FFFFFF"/>
                </a:solidFill>
                <a:latin typeface="Arial Unicode MS"/>
                <a:cs typeface="Arial Unicode MS"/>
              </a:rPr>
              <a:t>drinking</a:t>
            </a:r>
            <a:r>
              <a:rPr dirty="0" sz="14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15">
                <a:solidFill>
                  <a:srgbClr val="FFFFFF"/>
                </a:solidFill>
                <a:latin typeface="Arial Unicode MS"/>
                <a:cs typeface="Arial Unicode MS"/>
              </a:rPr>
              <a:t>water</a:t>
            </a:r>
            <a:r>
              <a:rPr dirty="0" sz="140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-5">
                <a:solidFill>
                  <a:srgbClr val="FFFFFF"/>
                </a:solidFill>
                <a:latin typeface="Arial Unicode MS"/>
                <a:cs typeface="Arial Unicode MS"/>
              </a:rPr>
              <a:t>supplies.</a:t>
            </a:r>
            <a:endParaRPr sz="1400">
              <a:latin typeface="Arial Unicode MS"/>
              <a:cs typeface="Arial Unicode MS"/>
            </a:endParaRPr>
          </a:p>
          <a:p>
            <a:pPr marL="349885" indent="-337820">
              <a:lnSpc>
                <a:spcPts val="1650"/>
              </a:lnSpc>
              <a:spcBef>
                <a:spcPts val="1505"/>
              </a:spcBef>
              <a:buFont typeface="Arial"/>
              <a:buChar char="●"/>
              <a:tabLst>
                <a:tab pos="349885" algn="l"/>
                <a:tab pos="350520" algn="l"/>
              </a:tabLst>
            </a:pPr>
            <a:r>
              <a:rPr dirty="0" u="heavy" sz="1400" spc="100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Constructing</a:t>
            </a:r>
            <a:r>
              <a:rPr dirty="0" u="heavy" sz="1400" spc="40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400" spc="90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oil</a:t>
            </a:r>
            <a:r>
              <a:rPr dirty="0" u="heavy" sz="1400" spc="35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400" spc="80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pipelines</a:t>
            </a:r>
            <a:r>
              <a:rPr dirty="0" u="heavy" sz="1400" spc="40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400" spc="55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also</a:t>
            </a:r>
            <a:r>
              <a:rPr dirty="0" u="heavy" sz="1400" spc="40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400" spc="70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requires</a:t>
            </a:r>
            <a:r>
              <a:rPr dirty="0" u="heavy" sz="1400" spc="40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400" spc="35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a</a:t>
            </a:r>
            <a:r>
              <a:rPr dirty="0" u="heavy" sz="1400" spc="40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400" spc="70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large</a:t>
            </a:r>
            <a:r>
              <a:rPr dirty="0" u="heavy" sz="1400" spc="40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400" spc="110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ﬁnancial</a:t>
            </a:r>
            <a:r>
              <a:rPr dirty="0" u="heavy" sz="1400" spc="40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400" spc="60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investment:</a:t>
            </a:r>
            <a:endParaRPr sz="1400">
              <a:latin typeface="Calibri"/>
              <a:cs typeface="Calibri"/>
            </a:endParaRPr>
          </a:p>
          <a:p>
            <a:pPr marL="349885" marR="287655">
              <a:lnSpc>
                <a:spcPts val="1620"/>
              </a:lnSpc>
              <a:spcBef>
                <a:spcPts val="70"/>
              </a:spcBef>
            </a:pPr>
            <a:r>
              <a:rPr dirty="0" sz="1400" spc="35">
                <a:solidFill>
                  <a:srgbClr val="FFFFFF"/>
                </a:solidFill>
                <a:latin typeface="Arial Unicode MS"/>
                <a:cs typeface="Arial Unicode MS"/>
              </a:rPr>
              <a:t>According</a:t>
            </a:r>
            <a:r>
              <a:rPr dirty="0" sz="1400" spc="-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50">
                <a:solidFill>
                  <a:srgbClr val="FFFFFF"/>
                </a:solidFill>
                <a:latin typeface="Arial Unicode MS"/>
                <a:cs typeface="Arial Unicode MS"/>
              </a:rPr>
              <a:t>to</a:t>
            </a:r>
            <a:r>
              <a:rPr dirty="0" sz="1400" spc="-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110">
                <a:solidFill>
                  <a:srgbClr val="FFFFFF"/>
                </a:solidFill>
                <a:latin typeface="Arial Unicode MS"/>
                <a:cs typeface="Arial Unicode MS"/>
              </a:rPr>
              <a:t>“Oil</a:t>
            </a:r>
            <a:r>
              <a:rPr dirty="0" sz="1400" spc="-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-10">
                <a:solidFill>
                  <a:srgbClr val="FFFFFF"/>
                </a:solidFill>
                <a:latin typeface="Arial Unicode MS"/>
                <a:cs typeface="Arial Unicode MS"/>
              </a:rPr>
              <a:t>and</a:t>
            </a:r>
            <a:r>
              <a:rPr dirty="0" sz="1400" spc="-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-60">
                <a:solidFill>
                  <a:srgbClr val="FFFFFF"/>
                </a:solidFill>
                <a:latin typeface="Arial Unicode MS"/>
                <a:cs typeface="Arial Unicode MS"/>
              </a:rPr>
              <a:t>Gas</a:t>
            </a:r>
            <a:r>
              <a:rPr dirty="0" sz="1400" spc="-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25">
                <a:solidFill>
                  <a:srgbClr val="FFFFFF"/>
                </a:solidFill>
                <a:latin typeface="Arial Unicode MS"/>
                <a:cs typeface="Arial Unicode MS"/>
              </a:rPr>
              <a:t>Pipeline</a:t>
            </a:r>
            <a:r>
              <a:rPr dirty="0" sz="1400" spc="-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35">
                <a:solidFill>
                  <a:srgbClr val="FFFFFF"/>
                </a:solidFill>
                <a:latin typeface="Arial Unicode MS"/>
                <a:cs typeface="Arial Unicode MS"/>
              </a:rPr>
              <a:t>Construction</a:t>
            </a:r>
            <a:r>
              <a:rPr dirty="0" sz="1400" spc="-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10">
                <a:solidFill>
                  <a:srgbClr val="FFFFFF"/>
                </a:solidFill>
                <a:latin typeface="Arial Unicode MS"/>
                <a:cs typeface="Arial Unicode MS"/>
              </a:rPr>
              <a:t>Costs”</a:t>
            </a:r>
            <a:r>
              <a:rPr dirty="0" sz="1400" spc="-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60">
                <a:solidFill>
                  <a:srgbClr val="FFFFFF"/>
                </a:solidFill>
                <a:latin typeface="Arial Unicode MS"/>
                <a:cs typeface="Arial Unicode MS"/>
              </a:rPr>
              <a:t>for</a:t>
            </a:r>
            <a:r>
              <a:rPr dirty="0" sz="1400" spc="-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-5">
                <a:solidFill>
                  <a:srgbClr val="FFFFFF"/>
                </a:solidFill>
                <a:latin typeface="Arial Unicode MS"/>
                <a:cs typeface="Arial Unicode MS"/>
              </a:rPr>
              <a:t>proposed</a:t>
            </a:r>
            <a:r>
              <a:rPr dirty="0" sz="1400" spc="-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-5">
                <a:solidFill>
                  <a:srgbClr val="FFFFFF"/>
                </a:solidFill>
                <a:latin typeface="Arial Unicode MS"/>
                <a:cs typeface="Arial Unicode MS"/>
              </a:rPr>
              <a:t>onshore</a:t>
            </a:r>
            <a:r>
              <a:rPr dirty="0" sz="1400" spc="-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-25">
                <a:solidFill>
                  <a:srgbClr val="FFFFFF"/>
                </a:solidFill>
                <a:latin typeface="Arial Unicode MS"/>
                <a:cs typeface="Arial Unicode MS"/>
              </a:rPr>
              <a:t>US</a:t>
            </a:r>
            <a:r>
              <a:rPr dirty="0" sz="1400" spc="-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-65">
                <a:solidFill>
                  <a:srgbClr val="FFFFFF"/>
                </a:solidFill>
                <a:latin typeface="Arial Unicode MS"/>
                <a:cs typeface="Arial Unicode MS"/>
              </a:rPr>
              <a:t>gas</a:t>
            </a:r>
            <a:r>
              <a:rPr dirty="0" sz="1400" spc="-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35">
                <a:solidFill>
                  <a:srgbClr val="FFFFFF"/>
                </a:solidFill>
                <a:latin typeface="Arial Unicode MS"/>
                <a:cs typeface="Arial Unicode MS"/>
              </a:rPr>
              <a:t>pipeline </a:t>
            </a:r>
            <a:r>
              <a:rPr dirty="0" sz="1400" spc="-37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15">
                <a:solidFill>
                  <a:srgbClr val="FFFFFF"/>
                </a:solidFill>
                <a:latin typeface="Arial Unicode MS"/>
                <a:cs typeface="Arial Unicode MS"/>
              </a:rPr>
              <a:t>projects</a:t>
            </a:r>
            <a:r>
              <a:rPr dirty="0" sz="140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90">
                <a:solidFill>
                  <a:srgbClr val="FFFFFF"/>
                </a:solidFill>
                <a:latin typeface="Arial Unicode MS"/>
                <a:cs typeface="Arial Unicode MS"/>
              </a:rPr>
              <a:t>in</a:t>
            </a:r>
            <a:r>
              <a:rPr dirty="0" sz="140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-50">
                <a:solidFill>
                  <a:srgbClr val="FFFFFF"/>
                </a:solidFill>
                <a:latin typeface="Arial Unicode MS"/>
                <a:cs typeface="Arial Unicode MS"/>
              </a:rPr>
              <a:t>2015-16,</a:t>
            </a:r>
            <a:r>
              <a:rPr dirty="0" sz="140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20">
                <a:solidFill>
                  <a:srgbClr val="FFFFFF"/>
                </a:solidFill>
                <a:latin typeface="Arial Unicode MS"/>
                <a:cs typeface="Arial Unicode MS"/>
              </a:rPr>
              <a:t>the</a:t>
            </a:r>
            <a:r>
              <a:rPr dirty="0" sz="140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-45">
                <a:solidFill>
                  <a:srgbClr val="FFFFFF"/>
                </a:solidFill>
                <a:latin typeface="Arial Unicode MS"/>
                <a:cs typeface="Arial Unicode MS"/>
              </a:rPr>
              <a:t>average</a:t>
            </a:r>
            <a:r>
              <a:rPr dirty="0" sz="140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-10">
                <a:solidFill>
                  <a:srgbClr val="FFFFFF"/>
                </a:solidFill>
                <a:latin typeface="Arial Unicode MS"/>
                <a:cs typeface="Arial Unicode MS"/>
              </a:rPr>
              <a:t>cost</a:t>
            </a:r>
            <a:r>
              <a:rPr dirty="0" sz="140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-40">
                <a:solidFill>
                  <a:srgbClr val="FFFFFF"/>
                </a:solidFill>
                <a:latin typeface="Arial Unicode MS"/>
                <a:cs typeface="Arial Unicode MS"/>
              </a:rPr>
              <a:t>was</a:t>
            </a:r>
            <a:r>
              <a:rPr dirty="0" sz="140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-65">
                <a:solidFill>
                  <a:srgbClr val="FFFFFF"/>
                </a:solidFill>
                <a:latin typeface="Arial Unicode MS"/>
                <a:cs typeface="Arial Unicode MS"/>
              </a:rPr>
              <a:t>$7.65</a:t>
            </a:r>
            <a:r>
              <a:rPr dirty="0" sz="140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50">
                <a:solidFill>
                  <a:srgbClr val="FFFFFF"/>
                </a:solidFill>
                <a:latin typeface="Arial Unicode MS"/>
                <a:cs typeface="Arial Unicode MS"/>
              </a:rPr>
              <a:t>million/mile.</a:t>
            </a:r>
            <a:endParaRPr sz="1400">
              <a:latin typeface="Arial Unicode MS"/>
              <a:cs typeface="Arial Unicode MS"/>
            </a:endParaRPr>
          </a:p>
        </p:txBody>
      </p:sp>
      <p:pic>
        <p:nvPicPr>
          <p:cNvPr id="8" name="object 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303350" y="942975"/>
            <a:ext cx="1840649" cy="1200724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92562" y="1260283"/>
            <a:ext cx="424815" cy="0"/>
          </a:xfrm>
          <a:custGeom>
            <a:avLst/>
            <a:gdLst/>
            <a:ahLst/>
            <a:cxnLst/>
            <a:rect l="l" t="t" r="r" b="b"/>
            <a:pathLst>
              <a:path w="424815" h="0">
                <a:moveTo>
                  <a:pt x="0" y="0"/>
                </a:moveTo>
                <a:lnTo>
                  <a:pt x="424799" y="0"/>
                </a:lnTo>
              </a:path>
            </a:pathLst>
          </a:custGeom>
          <a:ln w="38099">
            <a:solidFill>
              <a:srgbClr val="039BE4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567748" y="573259"/>
            <a:ext cx="2008505" cy="48260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pc="200"/>
              <a:t>Conclusion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460925" y="1390887"/>
            <a:ext cx="8105140" cy="194563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469900">
              <a:lnSpc>
                <a:spcPct val="100000"/>
              </a:lnSpc>
              <a:spcBef>
                <a:spcPts val="100"/>
              </a:spcBef>
            </a:pPr>
            <a:r>
              <a:rPr dirty="0" sz="1400" spc="95">
                <a:solidFill>
                  <a:srgbClr val="FFFFFF"/>
                </a:solidFill>
                <a:latin typeface="Arial Unicode MS"/>
                <a:cs typeface="Arial Unicode MS"/>
              </a:rPr>
              <a:t>In</a:t>
            </a:r>
            <a:r>
              <a:rPr dirty="0" sz="14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20">
                <a:solidFill>
                  <a:srgbClr val="FFFFFF"/>
                </a:solidFill>
                <a:latin typeface="Arial Unicode MS"/>
                <a:cs typeface="Arial Unicode MS"/>
              </a:rPr>
              <a:t>our</a:t>
            </a:r>
            <a:r>
              <a:rPr dirty="0" sz="14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-25">
                <a:solidFill>
                  <a:srgbClr val="FFFFFF"/>
                </a:solidFill>
                <a:latin typeface="Arial Unicode MS"/>
                <a:cs typeface="Arial Unicode MS"/>
              </a:rPr>
              <a:t>research</a:t>
            </a:r>
            <a:r>
              <a:rPr dirty="0" sz="140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-30">
                <a:solidFill>
                  <a:srgbClr val="FFFFFF"/>
                </a:solidFill>
                <a:latin typeface="Arial Unicode MS"/>
                <a:cs typeface="Arial Unicode MS"/>
              </a:rPr>
              <a:t>we</a:t>
            </a:r>
            <a:r>
              <a:rPr dirty="0" sz="14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-50">
                <a:solidFill>
                  <a:srgbClr val="FFFFFF"/>
                </a:solidFill>
                <a:latin typeface="Arial Unicode MS"/>
                <a:cs typeface="Arial Unicode MS"/>
              </a:rPr>
              <a:t>have</a:t>
            </a:r>
            <a:r>
              <a:rPr dirty="0" sz="14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-70">
                <a:solidFill>
                  <a:srgbClr val="FFFFFF"/>
                </a:solidFill>
                <a:latin typeface="Arial Unicode MS"/>
                <a:cs typeface="Arial Unicode MS"/>
              </a:rPr>
              <a:t>seen</a:t>
            </a:r>
            <a:r>
              <a:rPr dirty="0" sz="140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30">
                <a:solidFill>
                  <a:srgbClr val="FFFFFF"/>
                </a:solidFill>
                <a:latin typeface="Arial Unicode MS"/>
                <a:cs typeface="Arial Unicode MS"/>
              </a:rPr>
              <a:t>both</a:t>
            </a:r>
            <a:r>
              <a:rPr dirty="0" sz="14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10">
                <a:solidFill>
                  <a:srgbClr val="FFFFFF"/>
                </a:solidFill>
                <a:latin typeface="Arial Unicode MS"/>
                <a:cs typeface="Arial Unicode MS"/>
              </a:rPr>
              <a:t>the</a:t>
            </a:r>
            <a:r>
              <a:rPr dirty="0" sz="140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-15">
                <a:solidFill>
                  <a:srgbClr val="FFFFFF"/>
                </a:solidFill>
                <a:latin typeface="Arial Unicode MS"/>
                <a:cs typeface="Arial Unicode MS"/>
              </a:rPr>
              <a:t>outcomes</a:t>
            </a:r>
            <a:r>
              <a:rPr dirty="0" sz="14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30">
                <a:solidFill>
                  <a:srgbClr val="FFFFFF"/>
                </a:solidFill>
                <a:latin typeface="Arial Unicode MS"/>
                <a:cs typeface="Arial Unicode MS"/>
              </a:rPr>
              <a:t>of</a:t>
            </a:r>
            <a:r>
              <a:rPr dirty="0" sz="14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65">
                <a:solidFill>
                  <a:srgbClr val="FFFFFF"/>
                </a:solidFill>
                <a:latin typeface="Arial Unicode MS"/>
                <a:cs typeface="Arial Unicode MS"/>
              </a:rPr>
              <a:t>oil</a:t>
            </a:r>
            <a:r>
              <a:rPr dirty="0" sz="140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25">
                <a:solidFill>
                  <a:srgbClr val="FFFFFF"/>
                </a:solidFill>
                <a:latin typeface="Arial Unicode MS"/>
                <a:cs typeface="Arial Unicode MS"/>
              </a:rPr>
              <a:t>spills</a:t>
            </a:r>
            <a:r>
              <a:rPr dirty="0" sz="14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-95">
                <a:solidFill>
                  <a:srgbClr val="FFFFFF"/>
                </a:solidFill>
                <a:latin typeface="Arial Unicode MS"/>
                <a:cs typeface="Arial Unicode MS"/>
              </a:rPr>
              <a:t>as</a:t>
            </a:r>
            <a:r>
              <a:rPr dirty="0" sz="140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35">
                <a:solidFill>
                  <a:srgbClr val="FFFFFF"/>
                </a:solidFill>
                <a:latin typeface="Arial Unicode MS"/>
                <a:cs typeface="Arial Unicode MS"/>
              </a:rPr>
              <a:t>well</a:t>
            </a:r>
            <a:r>
              <a:rPr dirty="0" sz="14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-95">
                <a:solidFill>
                  <a:srgbClr val="FFFFFF"/>
                </a:solidFill>
                <a:latin typeface="Arial Unicode MS"/>
                <a:cs typeface="Arial Unicode MS"/>
              </a:rPr>
              <a:t>as</a:t>
            </a:r>
            <a:r>
              <a:rPr dirty="0" sz="14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10">
                <a:solidFill>
                  <a:srgbClr val="FFFFFF"/>
                </a:solidFill>
                <a:latin typeface="Arial Unicode MS"/>
                <a:cs typeface="Arial Unicode MS"/>
              </a:rPr>
              <a:t>the</a:t>
            </a:r>
            <a:r>
              <a:rPr dirty="0" sz="140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-50">
                <a:solidFill>
                  <a:srgbClr val="FFFFFF"/>
                </a:solidFill>
                <a:latin typeface="Arial Unicode MS"/>
                <a:cs typeface="Arial Unicode MS"/>
              </a:rPr>
              <a:t>ways</a:t>
            </a:r>
            <a:r>
              <a:rPr dirty="0" sz="14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-30">
                <a:solidFill>
                  <a:srgbClr val="FFFFFF"/>
                </a:solidFill>
                <a:latin typeface="Arial Unicode MS"/>
                <a:cs typeface="Arial Unicode MS"/>
              </a:rPr>
              <a:t>we</a:t>
            </a:r>
            <a:r>
              <a:rPr dirty="0" sz="14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-30">
                <a:solidFill>
                  <a:srgbClr val="FFFFFF"/>
                </a:solidFill>
                <a:latin typeface="Arial Unicode MS"/>
                <a:cs typeface="Arial Unicode MS"/>
              </a:rPr>
              <a:t>can</a:t>
            </a:r>
            <a:r>
              <a:rPr dirty="0" sz="140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>
                <a:solidFill>
                  <a:srgbClr val="FFFFFF"/>
                </a:solidFill>
                <a:latin typeface="Arial Unicode MS"/>
                <a:cs typeface="Arial Unicode MS"/>
              </a:rPr>
              <a:t>prevent</a:t>
            </a:r>
            <a:endParaRPr sz="1400">
              <a:latin typeface="Arial Unicode MS"/>
              <a:cs typeface="Arial Unicode MS"/>
            </a:endParaRPr>
          </a:p>
          <a:p>
            <a:pPr marL="12700" marR="5080">
              <a:lnSpc>
                <a:spcPct val="200000"/>
              </a:lnSpc>
            </a:pPr>
            <a:r>
              <a:rPr dirty="0" sz="1400" spc="30">
                <a:solidFill>
                  <a:srgbClr val="FFFFFF"/>
                </a:solidFill>
                <a:latin typeface="Arial Unicode MS"/>
                <a:cs typeface="Arial Unicode MS"/>
              </a:rPr>
              <a:t>future</a:t>
            </a:r>
            <a:r>
              <a:rPr dirty="0" sz="140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10">
                <a:solidFill>
                  <a:srgbClr val="FFFFFF"/>
                </a:solidFill>
                <a:latin typeface="Arial Unicode MS"/>
                <a:cs typeface="Arial Unicode MS"/>
              </a:rPr>
              <a:t>spills.</a:t>
            </a:r>
            <a:r>
              <a:rPr dirty="0" sz="1400" spc="-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20">
                <a:solidFill>
                  <a:srgbClr val="FFFFFF"/>
                </a:solidFill>
                <a:latin typeface="Arial Unicode MS"/>
                <a:cs typeface="Arial Unicode MS"/>
              </a:rPr>
              <a:t>Also</a:t>
            </a:r>
            <a:r>
              <a:rPr dirty="0" sz="140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10">
                <a:solidFill>
                  <a:srgbClr val="FFFFFF"/>
                </a:solidFill>
                <a:latin typeface="Arial Unicode MS"/>
                <a:cs typeface="Arial Unicode MS"/>
              </a:rPr>
              <a:t>the</a:t>
            </a:r>
            <a:r>
              <a:rPr dirty="0" sz="1400" spc="-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10">
                <a:solidFill>
                  <a:srgbClr val="FFFFFF"/>
                </a:solidFill>
                <a:latin typeface="Arial Unicode MS"/>
                <a:cs typeface="Arial Unicode MS"/>
              </a:rPr>
              <a:t>beneﬁts</a:t>
            </a:r>
            <a:r>
              <a:rPr dirty="0" sz="1400" spc="-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30">
                <a:solidFill>
                  <a:srgbClr val="FFFFFF"/>
                </a:solidFill>
                <a:latin typeface="Arial Unicode MS"/>
                <a:cs typeface="Arial Unicode MS"/>
              </a:rPr>
              <a:t>of</a:t>
            </a:r>
            <a:r>
              <a:rPr dirty="0" sz="140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-5">
                <a:solidFill>
                  <a:srgbClr val="FFFFFF"/>
                </a:solidFill>
                <a:latin typeface="Arial Unicode MS"/>
                <a:cs typeface="Arial Unicode MS"/>
              </a:rPr>
              <a:t>tankers</a:t>
            </a:r>
            <a:r>
              <a:rPr dirty="0" sz="1400" spc="-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50">
                <a:solidFill>
                  <a:srgbClr val="FFFFFF"/>
                </a:solidFill>
                <a:latin typeface="Arial Unicode MS"/>
                <a:cs typeface="Arial Unicode MS"/>
              </a:rPr>
              <a:t>for</a:t>
            </a:r>
            <a:r>
              <a:rPr dirty="0" sz="140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30">
                <a:solidFill>
                  <a:srgbClr val="FFFFFF"/>
                </a:solidFill>
                <a:latin typeface="Arial Unicode MS"/>
                <a:cs typeface="Arial Unicode MS"/>
              </a:rPr>
              <a:t>transporting</a:t>
            </a:r>
            <a:r>
              <a:rPr dirty="0" sz="1400" spc="-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40">
                <a:solidFill>
                  <a:srgbClr val="FFFFFF"/>
                </a:solidFill>
                <a:latin typeface="Arial Unicode MS"/>
                <a:cs typeface="Arial Unicode MS"/>
              </a:rPr>
              <a:t>oil.</a:t>
            </a:r>
            <a:r>
              <a:rPr dirty="0" sz="1400" spc="-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-10">
                <a:solidFill>
                  <a:srgbClr val="FFFFFF"/>
                </a:solidFill>
                <a:latin typeface="Arial Unicode MS"/>
                <a:cs typeface="Arial Unicode MS"/>
              </a:rPr>
              <a:t>Due</a:t>
            </a:r>
            <a:r>
              <a:rPr dirty="0" sz="140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40">
                <a:solidFill>
                  <a:srgbClr val="FFFFFF"/>
                </a:solidFill>
                <a:latin typeface="Arial Unicode MS"/>
                <a:cs typeface="Arial Unicode MS"/>
              </a:rPr>
              <a:t>to</a:t>
            </a:r>
            <a:r>
              <a:rPr dirty="0" sz="1400" spc="-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10">
                <a:solidFill>
                  <a:srgbClr val="FFFFFF"/>
                </a:solidFill>
                <a:latin typeface="Arial Unicode MS"/>
                <a:cs typeface="Arial Unicode MS"/>
              </a:rPr>
              <a:t>the</a:t>
            </a:r>
            <a:r>
              <a:rPr dirty="0" sz="1400" spc="-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25">
                <a:solidFill>
                  <a:srgbClr val="FFFFFF"/>
                </a:solidFill>
                <a:latin typeface="Arial Unicode MS"/>
                <a:cs typeface="Arial Unicode MS"/>
              </a:rPr>
              <a:t>detrimental</a:t>
            </a:r>
            <a:r>
              <a:rPr dirty="0" sz="140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5">
                <a:solidFill>
                  <a:srgbClr val="FFFFFF"/>
                </a:solidFill>
                <a:latin typeface="Arial Unicode MS"/>
                <a:cs typeface="Arial Unicode MS"/>
              </a:rPr>
              <a:t>nature</a:t>
            </a:r>
            <a:r>
              <a:rPr dirty="0" sz="1400" spc="-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30">
                <a:solidFill>
                  <a:srgbClr val="FFFFFF"/>
                </a:solidFill>
                <a:latin typeface="Arial Unicode MS"/>
                <a:cs typeface="Arial Unicode MS"/>
              </a:rPr>
              <a:t>of</a:t>
            </a:r>
            <a:r>
              <a:rPr dirty="0" sz="140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65">
                <a:solidFill>
                  <a:srgbClr val="FFFFFF"/>
                </a:solidFill>
                <a:latin typeface="Arial Unicode MS"/>
                <a:cs typeface="Arial Unicode MS"/>
              </a:rPr>
              <a:t>oil</a:t>
            </a:r>
            <a:r>
              <a:rPr dirty="0" sz="1400" spc="-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25">
                <a:solidFill>
                  <a:srgbClr val="FFFFFF"/>
                </a:solidFill>
                <a:latin typeface="Arial Unicode MS"/>
                <a:cs typeface="Arial Unicode MS"/>
              </a:rPr>
              <a:t>spills </a:t>
            </a:r>
            <a:r>
              <a:rPr dirty="0" sz="1400" spc="-37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5">
                <a:solidFill>
                  <a:srgbClr val="FFFFFF"/>
                </a:solidFill>
                <a:latin typeface="Arial Unicode MS"/>
                <a:cs typeface="Arial Unicode MS"/>
              </a:rPr>
              <a:t>on </a:t>
            </a:r>
            <a:r>
              <a:rPr dirty="0" sz="1400" spc="10">
                <a:solidFill>
                  <a:srgbClr val="FFFFFF"/>
                </a:solidFill>
                <a:latin typeface="Arial Unicode MS"/>
                <a:cs typeface="Arial Unicode MS"/>
              </a:rPr>
              <a:t>the </a:t>
            </a:r>
            <a:r>
              <a:rPr dirty="0" sz="1400" spc="15">
                <a:solidFill>
                  <a:srgbClr val="FFFFFF"/>
                </a:solidFill>
                <a:latin typeface="Arial Unicode MS"/>
                <a:cs typeface="Arial Unicode MS"/>
              </a:rPr>
              <a:t>environment </a:t>
            </a:r>
            <a:r>
              <a:rPr dirty="0" sz="1400" spc="-20">
                <a:solidFill>
                  <a:srgbClr val="FFFFFF"/>
                </a:solidFill>
                <a:latin typeface="Arial Unicode MS"/>
                <a:cs typeface="Arial Unicode MS"/>
              </a:rPr>
              <a:t>and </a:t>
            </a:r>
            <a:r>
              <a:rPr dirty="0" sz="1400" spc="55">
                <a:solidFill>
                  <a:srgbClr val="FFFFFF"/>
                </a:solidFill>
                <a:latin typeface="Arial Unicode MS"/>
                <a:cs typeface="Arial Unicode MS"/>
              </a:rPr>
              <a:t>living </a:t>
            </a:r>
            <a:r>
              <a:rPr dirty="0" sz="1400" spc="-10">
                <a:solidFill>
                  <a:srgbClr val="FFFFFF"/>
                </a:solidFill>
                <a:latin typeface="Arial Unicode MS"/>
                <a:cs typeface="Arial Unicode MS"/>
              </a:rPr>
              <a:t>organisms </a:t>
            </a:r>
            <a:r>
              <a:rPr dirty="0" sz="1400" spc="-30">
                <a:solidFill>
                  <a:srgbClr val="FFFFFF"/>
                </a:solidFill>
                <a:latin typeface="Arial Unicode MS"/>
                <a:cs typeface="Arial Unicode MS"/>
              </a:rPr>
              <a:t>we </a:t>
            </a:r>
            <a:r>
              <a:rPr dirty="0" sz="1400" spc="20">
                <a:solidFill>
                  <a:srgbClr val="FFFFFF"/>
                </a:solidFill>
                <a:latin typeface="Arial Unicode MS"/>
                <a:cs typeface="Arial Unicode MS"/>
              </a:rPr>
              <a:t>found </a:t>
            </a:r>
            <a:r>
              <a:rPr dirty="0" sz="1400" spc="10">
                <a:solidFill>
                  <a:srgbClr val="FFFFFF"/>
                </a:solidFill>
                <a:latin typeface="Arial Unicode MS"/>
                <a:cs typeface="Arial Unicode MS"/>
              </a:rPr>
              <a:t>the </a:t>
            </a:r>
            <a:r>
              <a:rPr dirty="0" sz="1400">
                <a:solidFill>
                  <a:srgbClr val="FFFFFF"/>
                </a:solidFill>
                <a:latin typeface="Arial Unicode MS"/>
                <a:cs typeface="Arial Unicode MS"/>
              </a:rPr>
              <a:t>most </a:t>
            </a:r>
            <a:r>
              <a:rPr dirty="0" sz="1400" spc="10">
                <a:solidFill>
                  <a:srgbClr val="FFFFFF"/>
                </a:solidFill>
                <a:latin typeface="Arial Unicode MS"/>
                <a:cs typeface="Arial Unicode MS"/>
              </a:rPr>
              <a:t>reliable </a:t>
            </a:r>
            <a:r>
              <a:rPr dirty="0" sz="1400" spc="-20">
                <a:solidFill>
                  <a:srgbClr val="FFFFFF"/>
                </a:solidFill>
                <a:latin typeface="Arial Unicode MS"/>
                <a:cs typeface="Arial Unicode MS"/>
              </a:rPr>
              <a:t>and </a:t>
            </a:r>
            <a:r>
              <a:rPr dirty="0" sz="1400" spc="45">
                <a:solidFill>
                  <a:srgbClr val="FFFFFF"/>
                </a:solidFill>
                <a:latin typeface="Arial Unicode MS"/>
                <a:cs typeface="Arial Unicode MS"/>
              </a:rPr>
              <a:t>eﬃcient </a:t>
            </a:r>
            <a:r>
              <a:rPr dirty="0" sz="1400" spc="25">
                <a:solidFill>
                  <a:srgbClr val="FFFFFF"/>
                </a:solidFill>
                <a:latin typeface="Arial Unicode MS"/>
                <a:cs typeface="Arial Unicode MS"/>
              </a:rPr>
              <a:t>solution </a:t>
            </a:r>
            <a:r>
              <a:rPr dirty="0" sz="1400" spc="40">
                <a:solidFill>
                  <a:srgbClr val="FFFFFF"/>
                </a:solidFill>
                <a:latin typeface="Arial Unicode MS"/>
                <a:cs typeface="Arial Unicode MS"/>
              </a:rPr>
              <a:t>to </a:t>
            </a:r>
            <a:r>
              <a:rPr dirty="0" sz="1400" spc="10">
                <a:solidFill>
                  <a:srgbClr val="FFFFFF"/>
                </a:solidFill>
                <a:latin typeface="Arial Unicode MS"/>
                <a:cs typeface="Arial Unicode MS"/>
              </a:rPr>
              <a:t>the </a:t>
            </a:r>
            <a:r>
              <a:rPr dirty="0" sz="1400" spc="1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25">
                <a:solidFill>
                  <a:srgbClr val="FFFFFF"/>
                </a:solidFill>
                <a:latin typeface="Arial Unicode MS"/>
                <a:cs typeface="Arial Unicode MS"/>
              </a:rPr>
              <a:t>transportation </a:t>
            </a:r>
            <a:r>
              <a:rPr dirty="0" sz="1400" spc="30">
                <a:solidFill>
                  <a:srgbClr val="FFFFFF"/>
                </a:solidFill>
                <a:latin typeface="Arial Unicode MS"/>
                <a:cs typeface="Arial Unicode MS"/>
              </a:rPr>
              <a:t>of </a:t>
            </a:r>
            <a:r>
              <a:rPr dirty="0" sz="1400" spc="65">
                <a:solidFill>
                  <a:srgbClr val="FFFFFF"/>
                </a:solidFill>
                <a:latin typeface="Arial Unicode MS"/>
                <a:cs typeface="Arial Unicode MS"/>
              </a:rPr>
              <a:t>oil </a:t>
            </a:r>
            <a:r>
              <a:rPr dirty="0" sz="1400" spc="-50">
                <a:solidFill>
                  <a:srgbClr val="FFFFFF"/>
                </a:solidFill>
                <a:latin typeface="Arial Unicode MS"/>
                <a:cs typeface="Arial Unicode MS"/>
              </a:rPr>
              <a:t>was </a:t>
            </a:r>
            <a:r>
              <a:rPr dirty="0" sz="1400" spc="5">
                <a:solidFill>
                  <a:srgbClr val="FFFFFF"/>
                </a:solidFill>
                <a:latin typeface="Arial Unicode MS"/>
                <a:cs typeface="Arial Unicode MS"/>
              </a:rPr>
              <a:t>pipelines. </a:t>
            </a:r>
            <a:r>
              <a:rPr dirty="0" sz="1400" spc="130">
                <a:solidFill>
                  <a:srgbClr val="FFFFFF"/>
                </a:solidFill>
                <a:latin typeface="Arial Unicode MS"/>
                <a:cs typeface="Arial Unicode MS"/>
              </a:rPr>
              <a:t>It </a:t>
            </a:r>
            <a:r>
              <a:rPr dirty="0" sz="1400" spc="-30">
                <a:solidFill>
                  <a:srgbClr val="FFFFFF"/>
                </a:solidFill>
                <a:latin typeface="Arial Unicode MS"/>
                <a:cs typeface="Arial Unicode MS"/>
              </a:rPr>
              <a:t>can </a:t>
            </a:r>
            <a:r>
              <a:rPr dirty="0" sz="1400" spc="10">
                <a:solidFill>
                  <a:srgbClr val="FFFFFF"/>
                </a:solidFill>
                <a:latin typeface="Arial Unicode MS"/>
                <a:cs typeface="Arial Unicode MS"/>
              </a:rPr>
              <a:t>help </a:t>
            </a:r>
            <a:r>
              <a:rPr dirty="0" sz="1400" spc="-80">
                <a:solidFill>
                  <a:srgbClr val="FFFFFF"/>
                </a:solidFill>
                <a:latin typeface="Arial Unicode MS"/>
                <a:cs typeface="Arial Unicode MS"/>
              </a:rPr>
              <a:t>save </a:t>
            </a:r>
            <a:r>
              <a:rPr dirty="0" sz="1400" spc="25">
                <a:solidFill>
                  <a:srgbClr val="FFFFFF"/>
                </a:solidFill>
                <a:latin typeface="Arial Unicode MS"/>
                <a:cs typeface="Arial Unicode MS"/>
              </a:rPr>
              <a:t>time, </a:t>
            </a:r>
            <a:r>
              <a:rPr dirty="0" sz="1400" spc="-30">
                <a:solidFill>
                  <a:srgbClr val="FFFFFF"/>
                </a:solidFill>
                <a:latin typeface="Arial Unicode MS"/>
                <a:cs typeface="Arial Unicode MS"/>
              </a:rPr>
              <a:t>money, </a:t>
            </a:r>
            <a:r>
              <a:rPr dirty="0" sz="1400" spc="-20">
                <a:solidFill>
                  <a:srgbClr val="FFFFFF"/>
                </a:solidFill>
                <a:latin typeface="Arial Unicode MS"/>
                <a:cs typeface="Arial Unicode MS"/>
              </a:rPr>
              <a:t>and </a:t>
            </a:r>
            <a:r>
              <a:rPr dirty="0" sz="1400" spc="10">
                <a:solidFill>
                  <a:srgbClr val="FFFFFF"/>
                </a:solidFill>
                <a:latin typeface="Arial Unicode MS"/>
                <a:cs typeface="Arial Unicode MS"/>
              </a:rPr>
              <a:t>the environment. </a:t>
            </a:r>
            <a:r>
              <a:rPr dirty="0" sz="1400" spc="120">
                <a:solidFill>
                  <a:srgbClr val="FFFFFF"/>
                </a:solidFill>
                <a:latin typeface="Arial Unicode MS"/>
                <a:cs typeface="Arial Unicode MS"/>
              </a:rPr>
              <a:t>If </a:t>
            </a:r>
            <a:r>
              <a:rPr dirty="0" sz="1400" spc="-30">
                <a:solidFill>
                  <a:srgbClr val="FFFFFF"/>
                </a:solidFill>
                <a:latin typeface="Arial Unicode MS"/>
                <a:cs typeface="Arial Unicode MS"/>
              </a:rPr>
              <a:t>we </a:t>
            </a:r>
            <a:r>
              <a:rPr dirty="0" sz="1400" spc="30">
                <a:solidFill>
                  <a:srgbClr val="FFFFFF"/>
                </a:solidFill>
                <a:latin typeface="Arial Unicode MS"/>
                <a:cs typeface="Arial Unicode MS"/>
              </a:rPr>
              <a:t>switch </a:t>
            </a:r>
            <a:r>
              <a:rPr dirty="0" sz="1400" spc="40">
                <a:solidFill>
                  <a:srgbClr val="FFFFFF"/>
                </a:solidFill>
                <a:latin typeface="Arial Unicode MS"/>
                <a:cs typeface="Arial Unicode MS"/>
              </a:rPr>
              <a:t>to </a:t>
            </a:r>
            <a:r>
              <a:rPr dirty="0" sz="1400" spc="-37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10">
                <a:solidFill>
                  <a:srgbClr val="FFFFFF"/>
                </a:solidFill>
                <a:latin typeface="Arial Unicode MS"/>
                <a:cs typeface="Arial Unicode MS"/>
              </a:rPr>
              <a:t>pipelines</a:t>
            </a:r>
            <a:r>
              <a:rPr dirty="0" sz="14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-30">
                <a:solidFill>
                  <a:srgbClr val="FFFFFF"/>
                </a:solidFill>
                <a:latin typeface="Arial Unicode MS"/>
                <a:cs typeface="Arial Unicode MS"/>
              </a:rPr>
              <a:t>we</a:t>
            </a:r>
            <a:r>
              <a:rPr dirty="0" sz="1400" spc="-40">
                <a:solidFill>
                  <a:srgbClr val="FFFFFF"/>
                </a:solidFill>
                <a:latin typeface="Arial Unicode MS"/>
                <a:cs typeface="Arial Unicode MS"/>
              </a:rPr>
              <a:t> are </a:t>
            </a:r>
            <a:r>
              <a:rPr dirty="0" sz="1400" spc="35">
                <a:solidFill>
                  <a:srgbClr val="FFFFFF"/>
                </a:solidFill>
                <a:latin typeface="Arial Unicode MS"/>
                <a:cs typeface="Arial Unicode MS"/>
              </a:rPr>
              <a:t>looking</a:t>
            </a:r>
            <a:r>
              <a:rPr dirty="0" sz="14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5">
                <a:solidFill>
                  <a:srgbClr val="FFFFFF"/>
                </a:solidFill>
                <a:latin typeface="Arial Unicode MS"/>
                <a:cs typeface="Arial Unicode MS"/>
              </a:rPr>
              <a:t>at</a:t>
            </a:r>
            <a:r>
              <a:rPr dirty="0" sz="14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-95">
                <a:solidFill>
                  <a:srgbClr val="FFFFFF"/>
                </a:solidFill>
                <a:latin typeface="Arial Unicode MS"/>
                <a:cs typeface="Arial Unicode MS"/>
              </a:rPr>
              <a:t>a</a:t>
            </a:r>
            <a:r>
              <a:rPr dirty="0" sz="14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20">
                <a:solidFill>
                  <a:srgbClr val="FFFFFF"/>
                </a:solidFill>
                <a:latin typeface="Arial Unicode MS"/>
                <a:cs typeface="Arial Unicode MS"/>
              </a:rPr>
              <a:t>healthier</a:t>
            </a:r>
            <a:r>
              <a:rPr dirty="0" sz="14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-20">
                <a:solidFill>
                  <a:srgbClr val="FFFFFF"/>
                </a:solidFill>
                <a:latin typeface="Arial Unicode MS"/>
                <a:cs typeface="Arial Unicode MS"/>
              </a:rPr>
              <a:t>and</a:t>
            </a:r>
            <a:r>
              <a:rPr dirty="0" sz="14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15">
                <a:solidFill>
                  <a:srgbClr val="FFFFFF"/>
                </a:solidFill>
                <a:latin typeface="Arial Unicode MS"/>
                <a:cs typeface="Arial Unicode MS"/>
              </a:rPr>
              <a:t>better</a:t>
            </a:r>
            <a:r>
              <a:rPr dirty="0" sz="140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400" spc="20">
                <a:solidFill>
                  <a:srgbClr val="FFFFFF"/>
                </a:solidFill>
                <a:latin typeface="Arial Unicode MS"/>
                <a:cs typeface="Arial Unicode MS"/>
              </a:rPr>
              <a:t>tomorrow.</a:t>
            </a:r>
            <a:endParaRPr sz="1400">
              <a:latin typeface="Arial Unicode MS"/>
              <a:cs typeface="Arial Unicode MS"/>
            </a:endParaRP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297750" y="3245075"/>
            <a:ext cx="2846249" cy="1898424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3549600"/>
            <a:ext cx="2846249" cy="1593899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92562" y="1260283"/>
            <a:ext cx="424815" cy="0"/>
          </a:xfrm>
          <a:custGeom>
            <a:avLst/>
            <a:gdLst/>
            <a:ahLst/>
            <a:cxnLst/>
            <a:rect l="l" t="t" r="r" b="b"/>
            <a:pathLst>
              <a:path w="424815" h="0">
                <a:moveTo>
                  <a:pt x="0" y="0"/>
                </a:moveTo>
                <a:lnTo>
                  <a:pt x="424799" y="0"/>
                </a:lnTo>
              </a:path>
            </a:pathLst>
          </a:custGeom>
          <a:ln w="38099">
            <a:solidFill>
              <a:srgbClr val="039BE4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408490" y="325959"/>
            <a:ext cx="2327910" cy="48260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pc="195"/>
              <a:t>Works</a:t>
            </a:r>
            <a:r>
              <a:rPr dirty="0" spc="5"/>
              <a:t> </a:t>
            </a:r>
            <a:r>
              <a:rPr dirty="0" spc="170"/>
              <a:t>Cited: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274775" y="1048465"/>
            <a:ext cx="8202930" cy="39147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750" spc="60">
                <a:solidFill>
                  <a:srgbClr val="FFFFFF"/>
                </a:solidFill>
                <a:latin typeface="Arial Unicode MS"/>
                <a:cs typeface="Arial Unicode MS"/>
              </a:rPr>
              <a:t>A</a:t>
            </a:r>
            <a:r>
              <a:rPr dirty="0" sz="750" spc="1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-5">
                <a:solidFill>
                  <a:srgbClr val="FFFFFF"/>
                </a:solidFill>
                <a:latin typeface="Arial Unicode MS"/>
                <a:cs typeface="Arial Unicode MS"/>
              </a:rPr>
              <a:t>Deadly</a:t>
            </a:r>
            <a:r>
              <a:rPr dirty="0" sz="750" spc="2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15">
                <a:solidFill>
                  <a:srgbClr val="FFFFFF"/>
                </a:solidFill>
                <a:latin typeface="Arial Unicode MS"/>
                <a:cs typeface="Arial Unicode MS"/>
              </a:rPr>
              <a:t>Toll.” </a:t>
            </a:r>
            <a:r>
              <a:rPr dirty="0" sz="750" i="1">
                <a:solidFill>
                  <a:srgbClr val="FFFFFF"/>
                </a:solidFill>
                <a:latin typeface="Times New Roman"/>
                <a:cs typeface="Times New Roman"/>
              </a:rPr>
              <a:t>Center</a:t>
            </a:r>
            <a:r>
              <a:rPr dirty="0" sz="750" spc="35" i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750" spc="-5" i="1">
                <a:solidFill>
                  <a:srgbClr val="FFFFFF"/>
                </a:solidFill>
                <a:latin typeface="Times New Roman"/>
                <a:cs typeface="Times New Roman"/>
              </a:rPr>
              <a:t>for</a:t>
            </a:r>
            <a:r>
              <a:rPr dirty="0" sz="750" spc="30" i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750" spc="-10" i="1">
                <a:solidFill>
                  <a:srgbClr val="FFFFFF"/>
                </a:solidFill>
                <a:latin typeface="Times New Roman"/>
                <a:cs typeface="Times New Roman"/>
              </a:rPr>
              <a:t>Biological</a:t>
            </a:r>
            <a:r>
              <a:rPr dirty="0" sz="750" spc="30" i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750" spc="-5" i="1">
                <a:solidFill>
                  <a:srgbClr val="FFFFFF"/>
                </a:solidFill>
                <a:latin typeface="Times New Roman"/>
                <a:cs typeface="Times New Roman"/>
              </a:rPr>
              <a:t>Diversity,</a:t>
            </a:r>
            <a:r>
              <a:rPr dirty="0" sz="750" spc="35" i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750" spc="5">
                <a:solidFill>
                  <a:srgbClr val="FFFFFF"/>
                </a:solidFill>
                <a:latin typeface="Arial Unicode MS"/>
                <a:cs typeface="Arial Unicode MS"/>
                <a:hlinkClick r:id="rId2"/>
              </a:rPr>
              <a:t>www.biologicaldiversity.org/programs</a:t>
            </a:r>
            <a:r>
              <a:rPr dirty="0" sz="750" spc="15">
                <a:solidFill>
                  <a:srgbClr val="FFFFFF"/>
                </a:solidFill>
                <a:latin typeface="Arial Unicode MS"/>
                <a:cs typeface="Arial Unicode MS"/>
                <a:hlinkClick r:id="rId2"/>
              </a:rPr>
              <a:t> </a:t>
            </a:r>
            <a:r>
              <a:rPr dirty="0" sz="750">
                <a:solidFill>
                  <a:srgbClr val="FFFFFF"/>
                </a:solidFill>
                <a:latin typeface="Arial Unicode MS"/>
                <a:cs typeface="Arial Unicode MS"/>
              </a:rPr>
              <a:t>/public_lands/energy/dirty_energy_development/oil_and_gas/gulf_oil_spill/a_deadly_toll.html.</a:t>
            </a:r>
            <a:endParaRPr sz="750">
              <a:latin typeface="Arial Unicode MS"/>
              <a:cs typeface="Arial Unicode MS"/>
            </a:endParaRPr>
          </a:p>
          <a:p>
            <a:pPr marL="12700" marR="437515">
              <a:lnSpc>
                <a:spcPct val="248300"/>
              </a:lnSpc>
            </a:pPr>
            <a:r>
              <a:rPr dirty="0" sz="750" spc="-10">
                <a:solidFill>
                  <a:srgbClr val="FFFFFF"/>
                </a:solidFill>
                <a:latin typeface="Arial Unicode MS"/>
                <a:cs typeface="Arial Unicode MS"/>
              </a:rPr>
              <a:t>“Advantages</a:t>
            </a:r>
            <a:r>
              <a:rPr dirty="0" sz="750" spc="-1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-10">
                <a:solidFill>
                  <a:srgbClr val="FFFFFF"/>
                </a:solidFill>
                <a:latin typeface="Arial Unicode MS"/>
                <a:cs typeface="Arial Unicode MS"/>
              </a:rPr>
              <a:t>and</a:t>
            </a:r>
            <a:r>
              <a:rPr dirty="0" sz="750" spc="-15">
                <a:solidFill>
                  <a:srgbClr val="FFFFFF"/>
                </a:solidFill>
                <a:latin typeface="Arial Unicode MS"/>
                <a:cs typeface="Arial Unicode MS"/>
              </a:rPr>
              <a:t> Disadvantages</a:t>
            </a:r>
            <a:r>
              <a:rPr dirty="0" sz="750" spc="-1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15">
                <a:solidFill>
                  <a:srgbClr val="FFFFFF"/>
                </a:solidFill>
                <a:latin typeface="Arial Unicode MS"/>
                <a:cs typeface="Arial Unicode MS"/>
              </a:rPr>
              <a:t>of</a:t>
            </a:r>
            <a:r>
              <a:rPr dirty="0" sz="750" spc="-1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>
                <a:solidFill>
                  <a:srgbClr val="FFFFFF"/>
                </a:solidFill>
                <a:latin typeface="Arial Unicode MS"/>
                <a:cs typeface="Arial Unicode MS"/>
              </a:rPr>
              <a:t>Pipelines</a:t>
            </a:r>
            <a:r>
              <a:rPr dirty="0" sz="750" spc="-1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40">
                <a:solidFill>
                  <a:srgbClr val="FFFFFF"/>
                </a:solidFill>
                <a:latin typeface="Arial Unicode MS"/>
                <a:cs typeface="Arial Unicode MS"/>
              </a:rPr>
              <a:t>in</a:t>
            </a:r>
            <a:r>
              <a:rPr dirty="0" sz="750" spc="-1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25">
                <a:solidFill>
                  <a:srgbClr val="FFFFFF"/>
                </a:solidFill>
                <a:latin typeface="Arial Unicode MS"/>
                <a:cs typeface="Arial Unicode MS"/>
              </a:rPr>
              <a:t>India!”</a:t>
            </a:r>
            <a:r>
              <a:rPr dirty="0" sz="750" spc="-1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-5" i="1">
                <a:solidFill>
                  <a:srgbClr val="FFFFFF"/>
                </a:solidFill>
                <a:latin typeface="Times New Roman"/>
                <a:cs typeface="Times New Roman"/>
              </a:rPr>
              <a:t>Your</a:t>
            </a:r>
            <a:r>
              <a:rPr dirty="0" sz="750" i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750" spc="5" i="1">
                <a:solidFill>
                  <a:srgbClr val="FFFFFF"/>
                </a:solidFill>
                <a:latin typeface="Times New Roman"/>
                <a:cs typeface="Times New Roman"/>
              </a:rPr>
              <a:t>Article </a:t>
            </a:r>
            <a:r>
              <a:rPr dirty="0" sz="750" spc="-15" i="1">
                <a:solidFill>
                  <a:srgbClr val="FFFFFF"/>
                </a:solidFill>
                <a:latin typeface="Times New Roman"/>
                <a:cs typeface="Times New Roman"/>
              </a:rPr>
              <a:t>Library</a:t>
            </a:r>
            <a:r>
              <a:rPr dirty="0" sz="750" spc="-15">
                <a:solidFill>
                  <a:srgbClr val="FFFFFF"/>
                </a:solidFill>
                <a:latin typeface="Arial Unicode MS"/>
                <a:cs typeface="Arial Unicode MS"/>
              </a:rPr>
              <a:t>, </a:t>
            </a:r>
            <a:r>
              <a:rPr dirty="0" sz="750" spc="-45">
                <a:solidFill>
                  <a:srgbClr val="FFFFFF"/>
                </a:solidFill>
                <a:latin typeface="Arial Unicode MS"/>
                <a:cs typeface="Arial Unicode MS"/>
              </a:rPr>
              <a:t>17</a:t>
            </a:r>
            <a:r>
              <a:rPr dirty="0" sz="750" spc="-1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-20">
                <a:solidFill>
                  <a:srgbClr val="FFFFFF"/>
                </a:solidFill>
                <a:latin typeface="Arial Unicode MS"/>
                <a:cs typeface="Arial Unicode MS"/>
              </a:rPr>
              <a:t>Dec.</a:t>
            </a:r>
            <a:r>
              <a:rPr dirty="0" sz="750" spc="-1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-40">
                <a:solidFill>
                  <a:srgbClr val="FFFFFF"/>
                </a:solidFill>
                <a:latin typeface="Arial Unicode MS"/>
                <a:cs typeface="Arial Unicode MS"/>
              </a:rPr>
              <a:t>2013,</a:t>
            </a:r>
            <a:r>
              <a:rPr dirty="0" sz="750" spc="6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>
                <a:solidFill>
                  <a:srgbClr val="FFFFFF"/>
                </a:solidFill>
                <a:latin typeface="Arial Unicode MS"/>
                <a:cs typeface="Arial Unicode MS"/>
                <a:hlinkClick r:id="rId3"/>
              </a:rPr>
              <a:t>www.yourarticlelibrary.com/india-2/advantages-and-disadvantages-of-pipelines-in-india/19743. </a:t>
            </a:r>
            <a:r>
              <a:rPr dirty="0" sz="750" spc="-19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-5">
                <a:solidFill>
                  <a:srgbClr val="FFFFFF"/>
                </a:solidFill>
                <a:latin typeface="Arial Unicode MS"/>
                <a:cs typeface="Arial Unicode MS"/>
              </a:rPr>
              <a:t>Borunda,</a:t>
            </a:r>
            <a:r>
              <a:rPr dirty="0" sz="75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5">
                <a:solidFill>
                  <a:srgbClr val="FFFFFF"/>
                </a:solidFill>
                <a:latin typeface="Arial Unicode MS"/>
                <a:cs typeface="Arial Unicode MS"/>
              </a:rPr>
              <a:t>Alejandra.</a:t>
            </a:r>
            <a:r>
              <a:rPr dirty="0" sz="750" spc="-2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10">
                <a:solidFill>
                  <a:srgbClr val="FFFFFF"/>
                </a:solidFill>
                <a:latin typeface="Arial Unicode MS"/>
                <a:cs typeface="Arial Unicode MS"/>
              </a:rPr>
              <a:t>“As</a:t>
            </a:r>
            <a:r>
              <a:rPr dirty="0" sz="75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45">
                <a:solidFill>
                  <a:srgbClr val="FFFFFF"/>
                </a:solidFill>
                <a:latin typeface="Arial Unicode MS"/>
                <a:cs typeface="Arial Unicode MS"/>
              </a:rPr>
              <a:t>Oil</a:t>
            </a:r>
            <a:r>
              <a:rPr dirty="0" sz="750" spc="-2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-10">
                <a:solidFill>
                  <a:srgbClr val="FFFFFF"/>
                </a:solidFill>
                <a:latin typeface="Arial Unicode MS"/>
                <a:cs typeface="Arial Unicode MS"/>
              </a:rPr>
              <a:t>Prices</a:t>
            </a:r>
            <a:r>
              <a:rPr dirty="0" sz="750" spc="-2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-15">
                <a:solidFill>
                  <a:srgbClr val="FFFFFF"/>
                </a:solidFill>
                <a:latin typeface="Arial Unicode MS"/>
                <a:cs typeface="Arial Unicode MS"/>
              </a:rPr>
              <a:t>Crashed,</a:t>
            </a:r>
            <a:r>
              <a:rPr dirty="0" sz="75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-10">
                <a:solidFill>
                  <a:srgbClr val="FFFFFF"/>
                </a:solidFill>
                <a:latin typeface="Arial Unicode MS"/>
                <a:cs typeface="Arial Unicode MS"/>
              </a:rPr>
              <a:t>Tankers</a:t>
            </a:r>
            <a:r>
              <a:rPr dirty="0" sz="750" spc="-2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15">
                <a:solidFill>
                  <a:srgbClr val="FFFFFF"/>
                </a:solidFill>
                <a:latin typeface="Arial Unicode MS"/>
                <a:cs typeface="Arial Unicode MS"/>
              </a:rPr>
              <a:t>Idled</a:t>
            </a:r>
            <a:r>
              <a:rPr dirty="0" sz="750" spc="-2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45">
                <a:solidFill>
                  <a:srgbClr val="FFFFFF"/>
                </a:solidFill>
                <a:latin typeface="Arial Unicode MS"/>
                <a:cs typeface="Arial Unicode MS"/>
              </a:rPr>
              <a:t>oﬀ</a:t>
            </a:r>
            <a:r>
              <a:rPr dirty="0" sz="75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5">
                <a:solidFill>
                  <a:srgbClr val="FFFFFF"/>
                </a:solidFill>
                <a:latin typeface="Arial Unicode MS"/>
                <a:cs typeface="Arial Unicode MS"/>
              </a:rPr>
              <a:t>California-Spewing</a:t>
            </a:r>
            <a:r>
              <a:rPr dirty="0" sz="750" spc="-2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20">
                <a:solidFill>
                  <a:srgbClr val="FFFFFF"/>
                </a:solidFill>
                <a:latin typeface="Arial Unicode MS"/>
                <a:cs typeface="Arial Unicode MS"/>
              </a:rPr>
              <a:t>Pollution</a:t>
            </a:r>
            <a:r>
              <a:rPr dirty="0" sz="750" spc="-2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25">
                <a:solidFill>
                  <a:srgbClr val="FFFFFF"/>
                </a:solidFill>
                <a:latin typeface="Arial Unicode MS"/>
                <a:cs typeface="Arial Unicode MS"/>
              </a:rPr>
              <a:t>for</a:t>
            </a:r>
            <a:r>
              <a:rPr dirty="0" sz="75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-20">
                <a:solidFill>
                  <a:srgbClr val="FFFFFF"/>
                </a:solidFill>
                <a:latin typeface="Arial Unicode MS"/>
                <a:cs typeface="Arial Unicode MS"/>
              </a:rPr>
              <a:t>Weeks.” </a:t>
            </a:r>
            <a:r>
              <a:rPr dirty="0" sz="750" spc="10" i="1">
                <a:solidFill>
                  <a:srgbClr val="FFFFFF"/>
                </a:solidFill>
                <a:latin typeface="Times New Roman"/>
                <a:cs typeface="Times New Roman"/>
              </a:rPr>
              <a:t>National</a:t>
            </a:r>
            <a:r>
              <a:rPr dirty="0" sz="750" spc="-10" i="1">
                <a:solidFill>
                  <a:srgbClr val="FFFFFF"/>
                </a:solidFill>
                <a:latin typeface="Times New Roman"/>
                <a:cs typeface="Times New Roman"/>
              </a:rPr>
              <a:t> Geographic</a:t>
            </a:r>
            <a:r>
              <a:rPr dirty="0" sz="750" spc="-10">
                <a:solidFill>
                  <a:srgbClr val="FFFFFF"/>
                </a:solidFill>
                <a:latin typeface="Arial Unicode MS"/>
                <a:cs typeface="Arial Unicode MS"/>
              </a:rPr>
              <a:t>,</a:t>
            </a:r>
            <a:r>
              <a:rPr dirty="0" sz="750" spc="-2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15">
                <a:solidFill>
                  <a:srgbClr val="FFFFFF"/>
                </a:solidFill>
                <a:latin typeface="Arial Unicode MS"/>
                <a:cs typeface="Arial Unicode MS"/>
              </a:rPr>
              <a:t>National</a:t>
            </a:r>
            <a:r>
              <a:rPr dirty="0" sz="750" spc="-2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-5">
                <a:solidFill>
                  <a:srgbClr val="FFFFFF"/>
                </a:solidFill>
                <a:latin typeface="Arial Unicode MS"/>
                <a:cs typeface="Arial Unicode MS"/>
              </a:rPr>
              <a:t>Geographic,</a:t>
            </a:r>
            <a:r>
              <a:rPr dirty="0" sz="75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-45">
                <a:solidFill>
                  <a:srgbClr val="FFFFFF"/>
                </a:solidFill>
                <a:latin typeface="Arial Unicode MS"/>
                <a:cs typeface="Arial Unicode MS"/>
              </a:rPr>
              <a:t>3</a:t>
            </a:r>
            <a:r>
              <a:rPr dirty="0" sz="750" spc="-2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5">
                <a:solidFill>
                  <a:srgbClr val="FFFFFF"/>
                </a:solidFill>
                <a:latin typeface="Arial Unicode MS"/>
                <a:cs typeface="Arial Unicode MS"/>
              </a:rPr>
              <a:t>May</a:t>
            </a:r>
            <a:r>
              <a:rPr dirty="0" sz="750" spc="-2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-40">
                <a:solidFill>
                  <a:srgbClr val="FFFFFF"/>
                </a:solidFill>
                <a:latin typeface="Arial Unicode MS"/>
                <a:cs typeface="Arial Unicode MS"/>
              </a:rPr>
              <a:t>2021,</a:t>
            </a:r>
            <a:endParaRPr sz="750">
              <a:latin typeface="Arial Unicode MS"/>
              <a:cs typeface="Arial Unicode MS"/>
            </a:endParaRPr>
          </a:p>
          <a:p>
            <a:pPr marL="469900">
              <a:lnSpc>
                <a:spcPct val="100000"/>
              </a:lnSpc>
              <a:spcBef>
                <a:spcPts val="135"/>
              </a:spcBef>
            </a:pPr>
            <a:r>
              <a:rPr dirty="0" sz="750" spc="5">
                <a:solidFill>
                  <a:srgbClr val="FFFFFF"/>
                </a:solidFill>
                <a:latin typeface="Arial Unicode MS"/>
                <a:cs typeface="Arial Unicode MS"/>
                <a:hlinkClick r:id="rId4"/>
              </a:rPr>
              <a:t>www.nationalgeographic.com/science/article/coronavirus-oil-prices-crashed-tankers-idled-california-spewing-pollution.</a:t>
            </a:r>
            <a:endParaRPr sz="750">
              <a:latin typeface="Arial Unicode MS"/>
              <a:cs typeface="Arial Unicode MS"/>
            </a:endParaRPr>
          </a:p>
          <a:p>
            <a:pPr>
              <a:lnSpc>
                <a:spcPct val="100000"/>
              </a:lnSpc>
              <a:spcBef>
                <a:spcPts val="60"/>
              </a:spcBef>
            </a:pPr>
            <a:endParaRPr sz="850">
              <a:latin typeface="Arial Unicode MS"/>
              <a:cs typeface="Arial Unicode MS"/>
            </a:endParaRPr>
          </a:p>
          <a:p>
            <a:pPr marL="469900" marR="43180" indent="-457200">
              <a:lnSpc>
                <a:spcPct val="114999"/>
              </a:lnSpc>
            </a:pPr>
            <a:r>
              <a:rPr dirty="0" sz="750" spc="-15">
                <a:solidFill>
                  <a:srgbClr val="FFFFFF"/>
                </a:solidFill>
                <a:latin typeface="Arial Unicode MS"/>
                <a:cs typeface="Arial Unicode MS"/>
              </a:rPr>
              <a:t>Chang,</a:t>
            </a:r>
            <a:r>
              <a:rPr dirty="0" sz="750" spc="-2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-55">
                <a:solidFill>
                  <a:srgbClr val="FFFFFF"/>
                </a:solidFill>
                <a:latin typeface="Arial Unicode MS"/>
                <a:cs typeface="Arial Unicode MS"/>
              </a:rPr>
              <a:t>S.,</a:t>
            </a:r>
            <a:r>
              <a:rPr dirty="0" sz="750" spc="-1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-20">
                <a:solidFill>
                  <a:srgbClr val="FFFFFF"/>
                </a:solidFill>
                <a:latin typeface="Arial Unicode MS"/>
                <a:cs typeface="Arial Unicode MS"/>
              </a:rPr>
              <a:t>Stone,</a:t>
            </a:r>
            <a:r>
              <a:rPr dirty="0" sz="750" spc="-1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-55">
                <a:solidFill>
                  <a:srgbClr val="FFFFFF"/>
                </a:solidFill>
                <a:latin typeface="Arial Unicode MS"/>
                <a:cs typeface="Arial Unicode MS"/>
              </a:rPr>
              <a:t>J.,</a:t>
            </a:r>
            <a:r>
              <a:rPr dirty="0" sz="750" spc="-1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-25">
                <a:solidFill>
                  <a:srgbClr val="FFFFFF"/>
                </a:solidFill>
                <a:latin typeface="Arial Unicode MS"/>
                <a:cs typeface="Arial Unicode MS"/>
              </a:rPr>
              <a:t>Demes,</a:t>
            </a:r>
            <a:r>
              <a:rPr dirty="0" sz="750" spc="-1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-5">
                <a:solidFill>
                  <a:srgbClr val="FFFFFF"/>
                </a:solidFill>
                <a:latin typeface="Arial Unicode MS"/>
                <a:cs typeface="Arial Unicode MS"/>
              </a:rPr>
              <a:t>K.,</a:t>
            </a:r>
            <a:r>
              <a:rPr dirty="0" sz="750" spc="-1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20">
                <a:solidFill>
                  <a:srgbClr val="FFFFFF"/>
                </a:solidFill>
                <a:latin typeface="Arial Unicode MS"/>
                <a:cs typeface="Arial Unicode MS"/>
              </a:rPr>
              <a:t>&amp;</a:t>
            </a:r>
            <a:r>
              <a:rPr dirty="0" sz="750" spc="-1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15">
                <a:solidFill>
                  <a:srgbClr val="FFFFFF"/>
                </a:solidFill>
                <a:latin typeface="Arial Unicode MS"/>
                <a:cs typeface="Arial Unicode MS"/>
              </a:rPr>
              <a:t>Piscitelli,</a:t>
            </a:r>
            <a:r>
              <a:rPr dirty="0" sz="750" spc="-1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35">
                <a:solidFill>
                  <a:srgbClr val="FFFFFF"/>
                </a:solidFill>
                <a:latin typeface="Arial Unicode MS"/>
                <a:cs typeface="Arial Unicode MS"/>
              </a:rPr>
              <a:t>M.</a:t>
            </a:r>
            <a:r>
              <a:rPr dirty="0" sz="750" spc="-1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-45">
                <a:solidFill>
                  <a:srgbClr val="FFFFFF"/>
                </a:solidFill>
                <a:latin typeface="Arial Unicode MS"/>
                <a:cs typeface="Arial Unicode MS"/>
              </a:rPr>
              <a:t>(2014,</a:t>
            </a:r>
            <a:r>
              <a:rPr dirty="0" sz="750" spc="-1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5">
                <a:solidFill>
                  <a:srgbClr val="FFFFFF"/>
                </a:solidFill>
                <a:latin typeface="Arial Unicode MS"/>
                <a:cs typeface="Arial Unicode MS"/>
              </a:rPr>
              <a:t>May</a:t>
            </a:r>
            <a:r>
              <a:rPr dirty="0" sz="750" spc="-1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-50">
                <a:solidFill>
                  <a:srgbClr val="FFFFFF"/>
                </a:solidFill>
                <a:latin typeface="Arial Unicode MS"/>
                <a:cs typeface="Arial Unicode MS"/>
              </a:rPr>
              <a:t>9).</a:t>
            </a:r>
            <a:r>
              <a:rPr dirty="0" sz="750" spc="-15">
                <a:solidFill>
                  <a:srgbClr val="FFFFFF"/>
                </a:solidFill>
                <a:latin typeface="Arial Unicode MS"/>
                <a:cs typeface="Arial Unicode MS"/>
              </a:rPr>
              <a:t> “Consequences </a:t>
            </a:r>
            <a:r>
              <a:rPr dirty="0" sz="750" spc="15">
                <a:solidFill>
                  <a:srgbClr val="FFFFFF"/>
                </a:solidFill>
                <a:latin typeface="Arial Unicode MS"/>
                <a:cs typeface="Arial Unicode MS"/>
              </a:rPr>
              <a:t>of</a:t>
            </a:r>
            <a:r>
              <a:rPr dirty="0" sz="750" spc="-1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35">
                <a:solidFill>
                  <a:srgbClr val="FFFFFF"/>
                </a:solidFill>
                <a:latin typeface="Arial Unicode MS"/>
                <a:cs typeface="Arial Unicode MS"/>
              </a:rPr>
              <a:t>oil</a:t>
            </a:r>
            <a:r>
              <a:rPr dirty="0" sz="750" spc="-1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5">
                <a:solidFill>
                  <a:srgbClr val="FFFFFF"/>
                </a:solidFill>
                <a:latin typeface="Arial Unicode MS"/>
                <a:cs typeface="Arial Unicode MS"/>
              </a:rPr>
              <a:t>spills:</a:t>
            </a:r>
            <a:r>
              <a:rPr dirty="0" sz="750" spc="-1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60">
                <a:solidFill>
                  <a:srgbClr val="FFFFFF"/>
                </a:solidFill>
                <a:latin typeface="Arial Unicode MS"/>
                <a:cs typeface="Arial Unicode MS"/>
              </a:rPr>
              <a:t>A</a:t>
            </a:r>
            <a:r>
              <a:rPr dirty="0" sz="750" spc="-1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>
                <a:solidFill>
                  <a:srgbClr val="FFFFFF"/>
                </a:solidFill>
                <a:latin typeface="Arial Unicode MS"/>
                <a:cs typeface="Arial Unicode MS"/>
              </a:rPr>
              <a:t>review</a:t>
            </a:r>
            <a:r>
              <a:rPr dirty="0" sz="750" spc="-2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-10">
                <a:solidFill>
                  <a:srgbClr val="FFFFFF"/>
                </a:solidFill>
                <a:latin typeface="Arial Unicode MS"/>
                <a:cs typeface="Arial Unicode MS"/>
              </a:rPr>
              <a:t>and</a:t>
            </a:r>
            <a:r>
              <a:rPr dirty="0" sz="750" spc="-1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10">
                <a:solidFill>
                  <a:srgbClr val="FFFFFF"/>
                </a:solidFill>
                <a:latin typeface="Arial Unicode MS"/>
                <a:cs typeface="Arial Unicode MS"/>
              </a:rPr>
              <a:t>framework</a:t>
            </a:r>
            <a:r>
              <a:rPr dirty="0" sz="750" spc="-1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25">
                <a:solidFill>
                  <a:srgbClr val="FFFFFF"/>
                </a:solidFill>
                <a:latin typeface="Arial Unicode MS"/>
                <a:cs typeface="Arial Unicode MS"/>
              </a:rPr>
              <a:t>for</a:t>
            </a:r>
            <a:r>
              <a:rPr dirty="0" sz="750" spc="-1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25">
                <a:solidFill>
                  <a:srgbClr val="FFFFFF"/>
                </a:solidFill>
                <a:latin typeface="Arial Unicode MS"/>
                <a:cs typeface="Arial Unicode MS"/>
              </a:rPr>
              <a:t>informing</a:t>
            </a:r>
            <a:r>
              <a:rPr dirty="0" sz="750" spc="-1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5">
                <a:solidFill>
                  <a:srgbClr val="FFFFFF"/>
                </a:solidFill>
                <a:latin typeface="Arial Unicode MS"/>
                <a:cs typeface="Arial Unicode MS"/>
              </a:rPr>
              <a:t>planning”.</a:t>
            </a:r>
            <a:r>
              <a:rPr dirty="0" sz="750" spc="-1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-5">
                <a:solidFill>
                  <a:srgbClr val="FFFFFF"/>
                </a:solidFill>
                <a:latin typeface="Arial Unicode MS"/>
                <a:cs typeface="Arial Unicode MS"/>
              </a:rPr>
              <a:t>Ecology</a:t>
            </a:r>
            <a:r>
              <a:rPr dirty="0" sz="750" spc="-1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-10">
                <a:solidFill>
                  <a:srgbClr val="FFFFFF"/>
                </a:solidFill>
                <a:latin typeface="Arial Unicode MS"/>
                <a:cs typeface="Arial Unicode MS"/>
              </a:rPr>
              <a:t>and</a:t>
            </a:r>
            <a:r>
              <a:rPr dirty="0" sz="750" spc="-15">
                <a:solidFill>
                  <a:srgbClr val="FFFFFF"/>
                </a:solidFill>
                <a:latin typeface="Arial Unicode MS"/>
                <a:cs typeface="Arial Unicode MS"/>
              </a:rPr>
              <a:t> Society. </a:t>
            </a:r>
            <a:r>
              <a:rPr dirty="0" sz="750" spc="-5">
                <a:solidFill>
                  <a:srgbClr val="FFFFFF"/>
                </a:solidFill>
                <a:latin typeface="Arial Unicode MS"/>
                <a:cs typeface="Arial Unicode MS"/>
              </a:rPr>
              <a:t>Retrieved</a:t>
            </a:r>
            <a:r>
              <a:rPr dirty="0" sz="750" spc="-1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-10">
                <a:solidFill>
                  <a:srgbClr val="FFFFFF"/>
                </a:solidFill>
                <a:latin typeface="Arial Unicode MS"/>
                <a:cs typeface="Arial Unicode MS"/>
              </a:rPr>
              <a:t>December</a:t>
            </a:r>
            <a:r>
              <a:rPr dirty="0" sz="750" spc="-1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-35">
                <a:solidFill>
                  <a:srgbClr val="FFFFFF"/>
                </a:solidFill>
                <a:latin typeface="Arial Unicode MS"/>
                <a:cs typeface="Arial Unicode MS"/>
              </a:rPr>
              <a:t>2,</a:t>
            </a:r>
            <a:r>
              <a:rPr dirty="0" sz="750" spc="-1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-40">
                <a:solidFill>
                  <a:srgbClr val="FFFFFF"/>
                </a:solidFill>
                <a:latin typeface="Arial Unicode MS"/>
                <a:cs typeface="Arial Unicode MS"/>
              </a:rPr>
              <a:t>2021,</a:t>
            </a:r>
            <a:r>
              <a:rPr dirty="0" sz="750" spc="-1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25">
                <a:solidFill>
                  <a:srgbClr val="FFFFFF"/>
                </a:solidFill>
                <a:latin typeface="Arial Unicode MS"/>
                <a:cs typeface="Arial Unicode MS"/>
              </a:rPr>
              <a:t>from </a:t>
            </a:r>
            <a:r>
              <a:rPr dirty="0" sz="750" spc="-19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u="sng" sz="750" spc="-5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 Unicode MS"/>
                <a:cs typeface="Arial Unicode MS"/>
                <a:hlinkClick r:id="rId5"/>
              </a:rPr>
              <a:t>https://www.ecologyandsociety.org/vol19/iss2/art26/#oilspill</a:t>
            </a:r>
            <a:r>
              <a:rPr dirty="0" sz="750" spc="-5">
                <a:solidFill>
                  <a:srgbClr val="FFFFFF"/>
                </a:solidFill>
                <a:latin typeface="Arial Unicode MS"/>
                <a:cs typeface="Arial Unicode MS"/>
              </a:rPr>
              <a:t>.</a:t>
            </a:r>
            <a:endParaRPr sz="750">
              <a:latin typeface="Arial Unicode MS"/>
              <a:cs typeface="Arial Unicode MS"/>
            </a:endParaRPr>
          </a:p>
          <a:p>
            <a:pPr>
              <a:lnSpc>
                <a:spcPct val="100000"/>
              </a:lnSpc>
              <a:spcBef>
                <a:spcPts val="60"/>
              </a:spcBef>
            </a:pPr>
            <a:endParaRPr sz="850">
              <a:latin typeface="Arial Unicode MS"/>
              <a:cs typeface="Arial Unicode MS"/>
            </a:endParaRPr>
          </a:p>
          <a:p>
            <a:pPr marL="469900" marR="1617980" indent="-457200">
              <a:lnSpc>
                <a:spcPct val="114999"/>
              </a:lnSpc>
            </a:pPr>
            <a:r>
              <a:rPr dirty="0" sz="750" spc="10">
                <a:solidFill>
                  <a:srgbClr val="FFFFFF"/>
                </a:solidFill>
                <a:latin typeface="Arial Unicode MS"/>
                <a:cs typeface="Arial Unicode MS"/>
              </a:rPr>
              <a:t>Clark,</a:t>
            </a:r>
            <a:r>
              <a:rPr dirty="0" sz="750" spc="-2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-5">
                <a:solidFill>
                  <a:srgbClr val="FFFFFF"/>
                </a:solidFill>
                <a:latin typeface="Arial Unicode MS"/>
                <a:cs typeface="Arial Unicode MS"/>
              </a:rPr>
              <a:t>Laura.</a:t>
            </a:r>
            <a:r>
              <a:rPr dirty="0" sz="750" spc="-1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55">
                <a:solidFill>
                  <a:srgbClr val="FFFFFF"/>
                </a:solidFill>
                <a:latin typeface="Arial Unicode MS"/>
                <a:cs typeface="Arial Unicode MS"/>
              </a:rPr>
              <a:t>“Oil</a:t>
            </a:r>
            <a:r>
              <a:rPr dirty="0" sz="750" spc="-1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-10">
                <a:solidFill>
                  <a:srgbClr val="FFFFFF"/>
                </a:solidFill>
                <a:latin typeface="Arial Unicode MS"/>
                <a:cs typeface="Arial Unicode MS"/>
              </a:rPr>
              <a:t>Companies</a:t>
            </a:r>
            <a:r>
              <a:rPr dirty="0" sz="750" spc="-2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20">
                <a:solidFill>
                  <a:srgbClr val="FFFFFF"/>
                </a:solidFill>
                <a:latin typeface="Arial Unicode MS"/>
                <a:cs typeface="Arial Unicode MS"/>
              </a:rPr>
              <a:t>First</a:t>
            </a:r>
            <a:r>
              <a:rPr dirty="0" sz="750" spc="-1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35">
                <a:solidFill>
                  <a:srgbClr val="FFFFFF"/>
                </a:solidFill>
                <a:latin typeface="Arial Unicode MS"/>
                <a:cs typeface="Arial Unicode MS"/>
              </a:rPr>
              <a:t>Built</a:t>
            </a:r>
            <a:r>
              <a:rPr dirty="0" sz="750" spc="-1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>
                <a:solidFill>
                  <a:srgbClr val="FFFFFF"/>
                </a:solidFill>
                <a:latin typeface="Arial Unicode MS"/>
                <a:cs typeface="Arial Unicode MS"/>
              </a:rPr>
              <a:t>Pipelines</a:t>
            </a:r>
            <a:r>
              <a:rPr dirty="0" sz="750" spc="-2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40">
                <a:solidFill>
                  <a:srgbClr val="FFFFFF"/>
                </a:solidFill>
                <a:latin typeface="Arial Unicode MS"/>
                <a:cs typeface="Arial Unicode MS"/>
              </a:rPr>
              <a:t>in</a:t>
            </a:r>
            <a:r>
              <a:rPr dirty="0" sz="750" spc="-1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5">
                <a:solidFill>
                  <a:srgbClr val="FFFFFF"/>
                </a:solidFill>
                <a:latin typeface="Arial Unicode MS"/>
                <a:cs typeface="Arial Unicode MS"/>
              </a:rPr>
              <a:t>the</a:t>
            </a:r>
            <a:r>
              <a:rPr dirty="0" sz="750" spc="-1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-45">
                <a:solidFill>
                  <a:srgbClr val="FFFFFF"/>
                </a:solidFill>
                <a:latin typeface="Arial Unicode MS"/>
                <a:cs typeface="Arial Unicode MS"/>
              </a:rPr>
              <a:t>1860s;</a:t>
            </a:r>
            <a:r>
              <a:rPr dirty="0" sz="750" spc="-1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-5">
                <a:solidFill>
                  <a:srgbClr val="FFFFFF"/>
                </a:solidFill>
                <a:latin typeface="Arial Unicode MS"/>
                <a:cs typeface="Arial Unicode MS"/>
              </a:rPr>
              <a:t>They've</a:t>
            </a:r>
            <a:r>
              <a:rPr dirty="0" sz="750" spc="-2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-25">
                <a:solidFill>
                  <a:srgbClr val="FFFFFF"/>
                </a:solidFill>
                <a:latin typeface="Arial Unicode MS"/>
                <a:cs typeface="Arial Unicode MS"/>
              </a:rPr>
              <a:t>Been</a:t>
            </a:r>
            <a:r>
              <a:rPr dirty="0" sz="750" spc="-1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-5">
                <a:solidFill>
                  <a:srgbClr val="FFFFFF"/>
                </a:solidFill>
                <a:latin typeface="Arial Unicode MS"/>
                <a:cs typeface="Arial Unicode MS"/>
              </a:rPr>
              <a:t>Contested</a:t>
            </a:r>
            <a:r>
              <a:rPr dirty="0" sz="750" spc="-1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-10">
                <a:solidFill>
                  <a:srgbClr val="FFFFFF"/>
                </a:solidFill>
                <a:latin typeface="Arial Unicode MS"/>
                <a:cs typeface="Arial Unicode MS"/>
              </a:rPr>
              <a:t>Ever</a:t>
            </a:r>
            <a:r>
              <a:rPr dirty="0" sz="750" spc="18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-15">
                <a:solidFill>
                  <a:srgbClr val="FFFFFF"/>
                </a:solidFill>
                <a:latin typeface="Arial Unicode MS"/>
                <a:cs typeface="Arial Unicode MS"/>
              </a:rPr>
              <a:t>Since.”</a:t>
            </a:r>
            <a:r>
              <a:rPr dirty="0" sz="750" spc="-2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5" i="1">
                <a:solidFill>
                  <a:srgbClr val="FFFFFF"/>
                </a:solidFill>
                <a:latin typeface="Times New Roman"/>
                <a:cs typeface="Times New Roman"/>
              </a:rPr>
              <a:t>Smithsonian.com</a:t>
            </a:r>
            <a:r>
              <a:rPr dirty="0" sz="750" spc="5">
                <a:solidFill>
                  <a:srgbClr val="FFFFFF"/>
                </a:solidFill>
                <a:latin typeface="Arial Unicode MS"/>
                <a:cs typeface="Arial Unicode MS"/>
              </a:rPr>
              <a:t>,</a:t>
            </a:r>
            <a:r>
              <a:rPr dirty="0" sz="750" spc="-1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>
                <a:solidFill>
                  <a:srgbClr val="FFFFFF"/>
                </a:solidFill>
                <a:latin typeface="Arial Unicode MS"/>
                <a:cs typeface="Arial Unicode MS"/>
              </a:rPr>
              <a:t>Smithsonian</a:t>
            </a:r>
            <a:r>
              <a:rPr dirty="0" sz="750" spc="-1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25">
                <a:solidFill>
                  <a:srgbClr val="FFFFFF"/>
                </a:solidFill>
                <a:latin typeface="Arial Unicode MS"/>
                <a:cs typeface="Arial Unicode MS"/>
              </a:rPr>
              <a:t>Institution,</a:t>
            </a:r>
            <a:r>
              <a:rPr dirty="0" sz="750" spc="-1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-45">
                <a:solidFill>
                  <a:srgbClr val="FFFFFF"/>
                </a:solidFill>
                <a:latin typeface="Arial Unicode MS"/>
                <a:cs typeface="Arial Unicode MS"/>
              </a:rPr>
              <a:t>12</a:t>
            </a:r>
            <a:r>
              <a:rPr dirty="0" sz="750" spc="-2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-40">
                <a:solidFill>
                  <a:srgbClr val="FFFFFF"/>
                </a:solidFill>
                <a:latin typeface="Arial Unicode MS"/>
                <a:cs typeface="Arial Unicode MS"/>
              </a:rPr>
              <a:t>Jan.</a:t>
            </a:r>
            <a:r>
              <a:rPr dirty="0" sz="750" spc="-1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-40">
                <a:solidFill>
                  <a:srgbClr val="FFFFFF"/>
                </a:solidFill>
                <a:latin typeface="Arial Unicode MS"/>
                <a:cs typeface="Arial Unicode MS"/>
              </a:rPr>
              <a:t>2015, </a:t>
            </a:r>
            <a:r>
              <a:rPr dirty="0" sz="750" spc="-19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-5">
                <a:solidFill>
                  <a:srgbClr val="FFFFFF"/>
                </a:solidFill>
                <a:latin typeface="Arial Unicode MS"/>
                <a:cs typeface="Arial Unicode MS"/>
                <a:hlinkClick r:id="rId6"/>
              </a:rPr>
              <a:t>www.smithsonianmag.com/smart-news/americas-ﬁrst-oil-pipelines-180953870/.</a:t>
            </a:r>
            <a:endParaRPr sz="750">
              <a:latin typeface="Arial Unicode MS"/>
              <a:cs typeface="Arial Unicode MS"/>
            </a:endParaRPr>
          </a:p>
          <a:p>
            <a:pPr>
              <a:lnSpc>
                <a:spcPct val="100000"/>
              </a:lnSpc>
              <a:spcBef>
                <a:spcPts val="60"/>
              </a:spcBef>
            </a:pPr>
            <a:endParaRPr sz="850">
              <a:latin typeface="Arial Unicode MS"/>
              <a:cs typeface="Arial Unicode MS"/>
            </a:endParaRPr>
          </a:p>
          <a:p>
            <a:pPr marL="469900" marR="2115820" indent="-457200">
              <a:lnSpc>
                <a:spcPct val="114999"/>
              </a:lnSpc>
            </a:pPr>
            <a:r>
              <a:rPr dirty="0" sz="750" spc="-15">
                <a:solidFill>
                  <a:srgbClr val="FFFFFF"/>
                </a:solidFill>
                <a:latin typeface="Arial Unicode MS"/>
                <a:cs typeface="Arial Unicode MS"/>
              </a:rPr>
              <a:t>Conca, </a:t>
            </a:r>
            <a:r>
              <a:rPr dirty="0" sz="750" spc="-50">
                <a:solidFill>
                  <a:srgbClr val="FFFFFF"/>
                </a:solidFill>
                <a:latin typeface="Arial Unicode MS"/>
                <a:cs typeface="Arial Unicode MS"/>
              </a:rPr>
              <a:t>James. </a:t>
            </a:r>
            <a:r>
              <a:rPr dirty="0" sz="750" spc="30">
                <a:solidFill>
                  <a:srgbClr val="FFFFFF"/>
                </a:solidFill>
                <a:latin typeface="Arial Unicode MS"/>
                <a:cs typeface="Arial Unicode MS"/>
              </a:rPr>
              <a:t>“Which </a:t>
            </a:r>
            <a:r>
              <a:rPr dirty="0" sz="750" spc="15">
                <a:solidFill>
                  <a:srgbClr val="FFFFFF"/>
                </a:solidFill>
                <a:latin typeface="Arial Unicode MS"/>
                <a:cs typeface="Arial Unicode MS"/>
              </a:rPr>
              <a:t>Is </a:t>
            </a:r>
            <a:r>
              <a:rPr dirty="0" sz="750" spc="-25">
                <a:solidFill>
                  <a:srgbClr val="FFFFFF"/>
                </a:solidFill>
                <a:latin typeface="Arial Unicode MS"/>
                <a:cs typeface="Arial Unicode MS"/>
              </a:rPr>
              <a:t>Safer </a:t>
            </a:r>
            <a:r>
              <a:rPr dirty="0" sz="750" spc="25">
                <a:solidFill>
                  <a:srgbClr val="FFFFFF"/>
                </a:solidFill>
                <a:latin typeface="Arial Unicode MS"/>
                <a:cs typeface="Arial Unicode MS"/>
              </a:rPr>
              <a:t>for </a:t>
            </a:r>
            <a:r>
              <a:rPr dirty="0" sz="750" spc="10">
                <a:solidFill>
                  <a:srgbClr val="FFFFFF"/>
                </a:solidFill>
                <a:latin typeface="Arial Unicode MS"/>
                <a:cs typeface="Arial Unicode MS"/>
              </a:rPr>
              <a:t>Transporting </a:t>
            </a:r>
            <a:r>
              <a:rPr dirty="0" sz="750">
                <a:solidFill>
                  <a:srgbClr val="FFFFFF"/>
                </a:solidFill>
                <a:latin typeface="Arial Unicode MS"/>
                <a:cs typeface="Arial Unicode MS"/>
              </a:rPr>
              <a:t>Crude </a:t>
            </a:r>
            <a:r>
              <a:rPr dirty="0" sz="750" spc="30">
                <a:solidFill>
                  <a:srgbClr val="FFFFFF"/>
                </a:solidFill>
                <a:latin typeface="Arial Unicode MS"/>
                <a:cs typeface="Arial Unicode MS"/>
              </a:rPr>
              <a:t>Oil: </a:t>
            </a:r>
            <a:r>
              <a:rPr dirty="0" sz="750">
                <a:solidFill>
                  <a:srgbClr val="FFFFFF"/>
                </a:solidFill>
                <a:latin typeface="Arial Unicode MS"/>
                <a:cs typeface="Arial Unicode MS"/>
              </a:rPr>
              <a:t>Rail, </a:t>
            </a:r>
            <a:r>
              <a:rPr dirty="0" sz="750" spc="10">
                <a:solidFill>
                  <a:srgbClr val="FFFFFF"/>
                </a:solidFill>
                <a:latin typeface="Arial Unicode MS"/>
                <a:cs typeface="Arial Unicode MS"/>
              </a:rPr>
              <a:t>Truck, Pipeline </a:t>
            </a:r>
            <a:r>
              <a:rPr dirty="0" sz="750" spc="15">
                <a:solidFill>
                  <a:srgbClr val="FFFFFF"/>
                </a:solidFill>
                <a:latin typeface="Arial Unicode MS"/>
                <a:cs typeface="Arial Unicode MS"/>
              </a:rPr>
              <a:t>or </a:t>
            </a:r>
            <a:r>
              <a:rPr dirty="0" sz="750">
                <a:solidFill>
                  <a:srgbClr val="FFFFFF"/>
                </a:solidFill>
                <a:latin typeface="Arial Unicode MS"/>
                <a:cs typeface="Arial Unicode MS"/>
              </a:rPr>
              <a:t>Boat?” </a:t>
            </a:r>
            <a:r>
              <a:rPr dirty="0" sz="750" spc="-20">
                <a:solidFill>
                  <a:srgbClr val="FFFFFF"/>
                </a:solidFill>
                <a:latin typeface="Arial Unicode MS"/>
                <a:cs typeface="Arial Unicode MS"/>
              </a:rPr>
              <a:t>Forbes, </a:t>
            </a:r>
            <a:r>
              <a:rPr dirty="0" sz="750" spc="-15">
                <a:solidFill>
                  <a:srgbClr val="FFFFFF"/>
                </a:solidFill>
                <a:latin typeface="Arial Unicode MS"/>
                <a:cs typeface="Arial Unicode MS"/>
              </a:rPr>
              <a:t>Forbes </a:t>
            </a:r>
            <a:r>
              <a:rPr dirty="0" sz="750" spc="-5">
                <a:solidFill>
                  <a:srgbClr val="FFFFFF"/>
                </a:solidFill>
                <a:latin typeface="Arial Unicode MS"/>
                <a:cs typeface="Arial Unicode MS"/>
              </a:rPr>
              <a:t>Magazine, </a:t>
            </a:r>
            <a:r>
              <a:rPr dirty="0" sz="750" spc="-45">
                <a:solidFill>
                  <a:srgbClr val="FFFFFF"/>
                </a:solidFill>
                <a:latin typeface="Arial Unicode MS"/>
                <a:cs typeface="Arial Unicode MS"/>
              </a:rPr>
              <a:t>11 </a:t>
            </a:r>
            <a:r>
              <a:rPr dirty="0" sz="750" spc="10">
                <a:solidFill>
                  <a:srgbClr val="FFFFFF"/>
                </a:solidFill>
                <a:latin typeface="Arial Unicode MS"/>
                <a:cs typeface="Arial Unicode MS"/>
              </a:rPr>
              <a:t>Oct. </a:t>
            </a:r>
            <a:r>
              <a:rPr dirty="0" sz="750" spc="-40">
                <a:solidFill>
                  <a:srgbClr val="FFFFFF"/>
                </a:solidFill>
                <a:latin typeface="Arial Unicode MS"/>
                <a:cs typeface="Arial Unicode MS"/>
              </a:rPr>
              <a:t>2018, </a:t>
            </a:r>
            <a:r>
              <a:rPr dirty="0" sz="75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u="sng" sz="750" spc="-5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 Unicode MS"/>
                <a:cs typeface="Arial Unicode MS"/>
                <a:hlinkClick r:id="rId7"/>
              </a:rPr>
              <a:t>www.forbes.com/sites/jamesconca/2018/10/11/which-is-safer-for-transporting-crude-oil-rail-truck-pipeline-or-boat/?sh=f7c7e877b237</a:t>
            </a:r>
            <a:r>
              <a:rPr dirty="0" sz="750" spc="-5">
                <a:solidFill>
                  <a:srgbClr val="FFFFFF"/>
                </a:solidFill>
                <a:latin typeface="Arial Unicode MS"/>
                <a:cs typeface="Arial Unicode MS"/>
              </a:rPr>
              <a:t>.</a:t>
            </a:r>
            <a:endParaRPr sz="750">
              <a:latin typeface="Arial Unicode MS"/>
              <a:cs typeface="Arial Unicode MS"/>
            </a:endParaRPr>
          </a:p>
          <a:p>
            <a:pPr marL="12700" marR="1574165" indent="356235">
              <a:lnSpc>
                <a:spcPct val="248300"/>
              </a:lnSpc>
            </a:pPr>
            <a:r>
              <a:rPr dirty="0" sz="750" spc="10">
                <a:solidFill>
                  <a:srgbClr val="FFFFFF"/>
                </a:solidFill>
                <a:latin typeface="Arial Unicode MS"/>
                <a:cs typeface="Arial Unicode MS"/>
              </a:rPr>
              <a:t>“Crude </a:t>
            </a:r>
            <a:r>
              <a:rPr dirty="0" sz="750" spc="45">
                <a:solidFill>
                  <a:srgbClr val="FFFFFF"/>
                </a:solidFill>
                <a:latin typeface="Arial Unicode MS"/>
                <a:cs typeface="Arial Unicode MS"/>
              </a:rPr>
              <a:t>Oil</a:t>
            </a:r>
            <a:r>
              <a:rPr dirty="0" sz="750" spc="1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10">
                <a:solidFill>
                  <a:srgbClr val="FFFFFF"/>
                </a:solidFill>
                <a:latin typeface="Arial Unicode MS"/>
                <a:cs typeface="Arial Unicode MS"/>
              </a:rPr>
              <a:t>Transport</a:t>
            </a:r>
            <a:r>
              <a:rPr dirty="0" sz="750" spc="1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-10">
                <a:solidFill>
                  <a:srgbClr val="FFFFFF"/>
                </a:solidFill>
                <a:latin typeface="Arial Unicode MS"/>
                <a:cs typeface="Arial Unicode MS"/>
              </a:rPr>
              <a:t>by</a:t>
            </a:r>
            <a:r>
              <a:rPr dirty="0" sz="750" spc="1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-5">
                <a:solidFill>
                  <a:srgbClr val="FFFFFF"/>
                </a:solidFill>
                <a:latin typeface="Arial Unicode MS"/>
                <a:cs typeface="Arial Unicode MS"/>
              </a:rPr>
              <a:t>Ship</a:t>
            </a:r>
            <a:r>
              <a:rPr dirty="0" sz="750" spc="1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40">
                <a:solidFill>
                  <a:srgbClr val="FFFFFF"/>
                </a:solidFill>
                <a:latin typeface="Arial Unicode MS"/>
                <a:cs typeface="Arial Unicode MS"/>
              </a:rPr>
              <a:t>in</a:t>
            </a:r>
            <a:r>
              <a:rPr dirty="0" sz="750" spc="1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5">
                <a:solidFill>
                  <a:srgbClr val="FFFFFF"/>
                </a:solidFill>
                <a:latin typeface="Arial Unicode MS"/>
                <a:cs typeface="Arial Unicode MS"/>
              </a:rPr>
              <a:t>the</a:t>
            </a:r>
            <a:r>
              <a:rPr dirty="0" sz="750" spc="1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-5">
                <a:solidFill>
                  <a:srgbClr val="FFFFFF"/>
                </a:solidFill>
                <a:latin typeface="Arial Unicode MS"/>
                <a:cs typeface="Arial Unicode MS"/>
              </a:rPr>
              <a:t>Great</a:t>
            </a:r>
            <a:r>
              <a:rPr dirty="0" sz="750" spc="1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-15">
                <a:solidFill>
                  <a:srgbClr val="FFFFFF"/>
                </a:solidFill>
                <a:latin typeface="Arial Unicode MS"/>
                <a:cs typeface="Arial Unicode MS"/>
              </a:rPr>
              <a:t>Lakes.”</a:t>
            </a:r>
            <a:r>
              <a:rPr dirty="0" sz="750" spc="1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i="1">
                <a:solidFill>
                  <a:srgbClr val="FFFFFF"/>
                </a:solidFill>
                <a:latin typeface="Times New Roman"/>
                <a:cs typeface="Times New Roman"/>
              </a:rPr>
              <a:t>Banner-Image-New</a:t>
            </a:r>
            <a:r>
              <a:rPr dirty="0" sz="750">
                <a:solidFill>
                  <a:srgbClr val="FFFFFF"/>
                </a:solidFill>
                <a:latin typeface="Arial Unicode MS"/>
                <a:cs typeface="Arial Unicode MS"/>
              </a:rPr>
              <a:t>,</a:t>
            </a:r>
            <a:r>
              <a:rPr dirty="0" sz="750" spc="1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5">
                <a:solidFill>
                  <a:srgbClr val="FFFFFF"/>
                </a:solidFill>
                <a:latin typeface="Arial Unicode MS"/>
                <a:cs typeface="Arial Unicode MS"/>
                <a:hlinkClick r:id="rId8"/>
              </a:rPr>
              <a:t>http://glslcrudeoiltransport.org/crude-oil-transport-by-ship-in-the-great-lakes/. </a:t>
            </a:r>
            <a:r>
              <a:rPr dirty="0" sz="750" spc="-19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>
                <a:solidFill>
                  <a:srgbClr val="FFFFFF"/>
                </a:solidFill>
                <a:latin typeface="Arial Unicode MS"/>
                <a:cs typeface="Arial Unicode MS"/>
              </a:rPr>
              <a:t>“Factbox-Key</a:t>
            </a:r>
            <a:r>
              <a:rPr dirty="0" sz="75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-15">
                <a:solidFill>
                  <a:srgbClr val="FFFFFF"/>
                </a:solidFill>
                <a:latin typeface="Arial Unicode MS"/>
                <a:cs typeface="Arial Unicode MS"/>
              </a:rPr>
              <a:t>Facts</a:t>
            </a:r>
            <a:r>
              <a:rPr dirty="0" sz="750" spc="-2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-5">
                <a:solidFill>
                  <a:srgbClr val="FFFFFF"/>
                </a:solidFill>
                <a:latin typeface="Arial Unicode MS"/>
                <a:cs typeface="Arial Unicode MS"/>
              </a:rPr>
              <a:t>about</a:t>
            </a:r>
            <a:r>
              <a:rPr dirty="0" sz="75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45">
                <a:solidFill>
                  <a:srgbClr val="FFFFFF"/>
                </a:solidFill>
                <a:latin typeface="Arial Unicode MS"/>
                <a:cs typeface="Arial Unicode MS"/>
              </a:rPr>
              <a:t>Oil</a:t>
            </a:r>
            <a:r>
              <a:rPr dirty="0" sz="750" spc="-2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>
                <a:solidFill>
                  <a:srgbClr val="FFFFFF"/>
                </a:solidFill>
                <a:latin typeface="Arial Unicode MS"/>
                <a:cs typeface="Arial Unicode MS"/>
              </a:rPr>
              <a:t>Spills.”</a:t>
            </a:r>
            <a:r>
              <a:rPr dirty="0" sz="75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-10" i="1">
                <a:solidFill>
                  <a:srgbClr val="FFFFFF"/>
                </a:solidFill>
                <a:latin typeface="Times New Roman"/>
                <a:cs typeface="Times New Roman"/>
              </a:rPr>
              <a:t>Reuters</a:t>
            </a:r>
            <a:r>
              <a:rPr dirty="0" sz="750" spc="-10">
                <a:solidFill>
                  <a:srgbClr val="FFFFFF"/>
                </a:solidFill>
                <a:latin typeface="Arial Unicode MS"/>
                <a:cs typeface="Arial Unicode MS"/>
              </a:rPr>
              <a:t>,</a:t>
            </a:r>
            <a:r>
              <a:rPr dirty="0" sz="750" spc="-2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>
                <a:solidFill>
                  <a:srgbClr val="FFFFFF"/>
                </a:solidFill>
                <a:latin typeface="Arial Unicode MS"/>
                <a:cs typeface="Arial Unicode MS"/>
              </a:rPr>
              <a:t>Thomson</a:t>
            </a:r>
            <a:r>
              <a:rPr dirty="0" sz="75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-20">
                <a:solidFill>
                  <a:srgbClr val="FFFFFF"/>
                </a:solidFill>
                <a:latin typeface="Arial Unicode MS"/>
                <a:cs typeface="Arial Unicode MS"/>
              </a:rPr>
              <a:t>Reuters, </a:t>
            </a:r>
            <a:r>
              <a:rPr dirty="0" sz="750" spc="-45">
                <a:solidFill>
                  <a:srgbClr val="FFFFFF"/>
                </a:solidFill>
                <a:latin typeface="Arial Unicode MS"/>
                <a:cs typeface="Arial Unicode MS"/>
              </a:rPr>
              <a:t>11</a:t>
            </a:r>
            <a:r>
              <a:rPr dirty="0" sz="75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-5">
                <a:solidFill>
                  <a:srgbClr val="FFFFFF"/>
                </a:solidFill>
                <a:latin typeface="Arial Unicode MS"/>
                <a:cs typeface="Arial Unicode MS"/>
              </a:rPr>
              <a:t>Nov.</a:t>
            </a:r>
            <a:r>
              <a:rPr dirty="0" sz="750" spc="-2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-40">
                <a:solidFill>
                  <a:srgbClr val="FFFFFF"/>
                </a:solidFill>
                <a:latin typeface="Arial Unicode MS"/>
                <a:cs typeface="Arial Unicode MS"/>
              </a:rPr>
              <a:t>2007,</a:t>
            </a:r>
            <a:r>
              <a:rPr dirty="0" sz="750" spc="-2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-10">
                <a:solidFill>
                  <a:srgbClr val="FFFFFF"/>
                </a:solidFill>
                <a:latin typeface="Arial Unicode MS"/>
                <a:cs typeface="Arial Unicode MS"/>
                <a:hlinkClick r:id="rId9"/>
              </a:rPr>
              <a:t>www.reuters.com/article/idUSB601823.</a:t>
            </a:r>
            <a:endParaRPr sz="750">
              <a:latin typeface="Arial Unicode MS"/>
              <a:cs typeface="Arial Unicode MS"/>
            </a:endParaRPr>
          </a:p>
          <a:p>
            <a:pPr marL="12700" marR="171450">
              <a:lnSpc>
                <a:spcPct val="248300"/>
              </a:lnSpc>
              <a:spcBef>
                <a:spcPts val="5"/>
              </a:spcBef>
            </a:pPr>
            <a:r>
              <a:rPr dirty="0" sz="750" spc="5">
                <a:solidFill>
                  <a:srgbClr val="FFFFFF"/>
                </a:solidFill>
                <a:latin typeface="Arial Unicode MS"/>
                <a:cs typeface="Arial Unicode MS"/>
              </a:rPr>
              <a:t>Heron, </a:t>
            </a:r>
            <a:r>
              <a:rPr dirty="0" sz="750" spc="-70">
                <a:solidFill>
                  <a:srgbClr val="FFFFFF"/>
                </a:solidFill>
                <a:latin typeface="Arial Unicode MS"/>
                <a:cs typeface="Arial Unicode MS"/>
              </a:rPr>
              <a:t>S.</a:t>
            </a:r>
            <a:r>
              <a:rPr dirty="0" sz="750" spc="-6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-40">
                <a:solidFill>
                  <a:srgbClr val="FFFFFF"/>
                </a:solidFill>
                <a:latin typeface="Arial Unicode MS"/>
                <a:cs typeface="Arial Unicode MS"/>
              </a:rPr>
              <a:t>F. </a:t>
            </a:r>
            <a:r>
              <a:rPr dirty="0" sz="750" spc="-45">
                <a:solidFill>
                  <a:srgbClr val="FFFFFF"/>
                </a:solidFill>
                <a:latin typeface="Arial Unicode MS"/>
                <a:cs typeface="Arial Unicode MS"/>
              </a:rPr>
              <a:t>(2019, </a:t>
            </a:r>
            <a:r>
              <a:rPr dirty="0" sz="750" spc="-5">
                <a:solidFill>
                  <a:srgbClr val="FFFFFF"/>
                </a:solidFill>
                <a:latin typeface="Arial Unicode MS"/>
                <a:cs typeface="Arial Unicode MS"/>
              </a:rPr>
              <a:t>November </a:t>
            </a:r>
            <a:r>
              <a:rPr dirty="0" sz="750" spc="-50">
                <a:solidFill>
                  <a:srgbClr val="FFFFFF"/>
                </a:solidFill>
                <a:latin typeface="Arial Unicode MS"/>
                <a:cs typeface="Arial Unicode MS"/>
              </a:rPr>
              <a:t>22). </a:t>
            </a:r>
            <a:r>
              <a:rPr dirty="0" sz="750" spc="40">
                <a:solidFill>
                  <a:srgbClr val="FFFFFF"/>
                </a:solidFill>
                <a:latin typeface="Arial Unicode MS"/>
                <a:cs typeface="Arial Unicode MS"/>
              </a:rPr>
              <a:t>“How </a:t>
            </a:r>
            <a:r>
              <a:rPr dirty="0" sz="750" spc="-30">
                <a:solidFill>
                  <a:srgbClr val="FFFFFF"/>
                </a:solidFill>
                <a:latin typeface="Arial Unicode MS"/>
                <a:cs typeface="Arial Unicode MS"/>
              </a:rPr>
              <a:t>does </a:t>
            </a:r>
            <a:r>
              <a:rPr dirty="0" sz="750" spc="-20">
                <a:solidFill>
                  <a:srgbClr val="FFFFFF"/>
                </a:solidFill>
                <a:latin typeface="Arial Unicode MS"/>
                <a:cs typeface="Arial Unicode MS"/>
              </a:rPr>
              <a:t>an </a:t>
            </a:r>
            <a:r>
              <a:rPr dirty="0" sz="750" spc="35">
                <a:solidFill>
                  <a:srgbClr val="FFFFFF"/>
                </a:solidFill>
                <a:latin typeface="Arial Unicode MS"/>
                <a:cs typeface="Arial Unicode MS"/>
              </a:rPr>
              <a:t>oil </a:t>
            </a:r>
            <a:r>
              <a:rPr dirty="0" sz="750" spc="25">
                <a:solidFill>
                  <a:srgbClr val="FFFFFF"/>
                </a:solidFill>
                <a:latin typeface="Arial Unicode MS"/>
                <a:cs typeface="Arial Unicode MS"/>
              </a:rPr>
              <a:t>spill </a:t>
            </a:r>
            <a:r>
              <a:rPr dirty="0" sz="750" spc="5">
                <a:solidFill>
                  <a:srgbClr val="FFFFFF"/>
                </a:solidFill>
                <a:latin typeface="Arial Unicode MS"/>
                <a:cs typeface="Arial Unicode MS"/>
              </a:rPr>
              <a:t>aﬀect the </a:t>
            </a:r>
            <a:r>
              <a:rPr dirty="0" sz="750" spc="10">
                <a:solidFill>
                  <a:srgbClr val="FFFFFF"/>
                </a:solidFill>
                <a:latin typeface="Arial Unicode MS"/>
                <a:cs typeface="Arial Unicode MS"/>
              </a:rPr>
              <a:t>environment?” </a:t>
            </a:r>
            <a:r>
              <a:rPr dirty="0" sz="750" spc="-10">
                <a:solidFill>
                  <a:srgbClr val="FFFFFF"/>
                </a:solidFill>
                <a:latin typeface="Arial Unicode MS"/>
                <a:cs typeface="Arial Unicode MS"/>
              </a:rPr>
              <a:t>Sciencing. </a:t>
            </a:r>
            <a:r>
              <a:rPr dirty="0" sz="750" spc="-5">
                <a:solidFill>
                  <a:srgbClr val="FFFFFF"/>
                </a:solidFill>
                <a:latin typeface="Arial Unicode MS"/>
                <a:cs typeface="Arial Unicode MS"/>
              </a:rPr>
              <a:t>Retrieved </a:t>
            </a:r>
            <a:r>
              <a:rPr dirty="0" sz="750" spc="-10">
                <a:solidFill>
                  <a:srgbClr val="FFFFFF"/>
                </a:solidFill>
                <a:latin typeface="Arial Unicode MS"/>
                <a:cs typeface="Arial Unicode MS"/>
              </a:rPr>
              <a:t>December </a:t>
            </a:r>
            <a:r>
              <a:rPr dirty="0" sz="750" spc="-35">
                <a:solidFill>
                  <a:srgbClr val="FFFFFF"/>
                </a:solidFill>
                <a:latin typeface="Arial Unicode MS"/>
                <a:cs typeface="Arial Unicode MS"/>
              </a:rPr>
              <a:t>2, </a:t>
            </a:r>
            <a:r>
              <a:rPr dirty="0" sz="750" spc="-40">
                <a:solidFill>
                  <a:srgbClr val="FFFFFF"/>
                </a:solidFill>
                <a:latin typeface="Arial Unicode MS"/>
                <a:cs typeface="Arial Unicode MS"/>
              </a:rPr>
              <a:t>2021, </a:t>
            </a:r>
            <a:r>
              <a:rPr dirty="0" sz="750" spc="25">
                <a:solidFill>
                  <a:srgbClr val="FFFFFF"/>
                </a:solidFill>
                <a:latin typeface="Arial Unicode MS"/>
                <a:cs typeface="Arial Unicode MS"/>
              </a:rPr>
              <a:t>from </a:t>
            </a:r>
            <a:r>
              <a:rPr dirty="0" u="sng" sz="75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 Unicode MS"/>
                <a:cs typeface="Arial Unicode MS"/>
                <a:hlinkClick r:id="rId10"/>
              </a:rPr>
              <a:t>https://sciencing.com/oil-spill-aﬀect-environment-4616883.html</a:t>
            </a:r>
            <a:r>
              <a:rPr dirty="0" sz="750">
                <a:solidFill>
                  <a:srgbClr val="FFFFFF"/>
                </a:solidFill>
                <a:latin typeface="Arial Unicode MS"/>
                <a:cs typeface="Arial Unicode MS"/>
              </a:rPr>
              <a:t>. </a:t>
            </a:r>
            <a:r>
              <a:rPr dirty="0" sz="750" spc="-19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>
                <a:solidFill>
                  <a:srgbClr val="FFFFFF"/>
                </a:solidFill>
                <a:latin typeface="Arial Unicode MS"/>
                <a:cs typeface="Arial Unicode MS"/>
              </a:rPr>
              <a:t>Keltner,</a:t>
            </a:r>
            <a:r>
              <a:rPr dirty="0" sz="75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-10">
                <a:solidFill>
                  <a:srgbClr val="FFFFFF"/>
                </a:solidFill>
                <a:latin typeface="Arial Unicode MS"/>
                <a:cs typeface="Arial Unicode MS"/>
              </a:rPr>
              <a:t>Ty.</a:t>
            </a:r>
            <a:r>
              <a:rPr dirty="0" sz="750" spc="-2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55">
                <a:solidFill>
                  <a:srgbClr val="FFFFFF"/>
                </a:solidFill>
                <a:latin typeface="Arial Unicode MS"/>
                <a:cs typeface="Arial Unicode MS"/>
              </a:rPr>
              <a:t>“Oil</a:t>
            </a:r>
            <a:r>
              <a:rPr dirty="0" sz="750" spc="-2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15">
                <a:solidFill>
                  <a:srgbClr val="FFFFFF"/>
                </a:solidFill>
                <a:latin typeface="Arial Unicode MS"/>
                <a:cs typeface="Arial Unicode MS"/>
              </a:rPr>
              <a:t>Spill</a:t>
            </a:r>
            <a:r>
              <a:rPr dirty="0" sz="750" spc="-2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>
                <a:solidFill>
                  <a:srgbClr val="FFFFFF"/>
                </a:solidFill>
                <a:latin typeface="Arial Unicode MS"/>
                <a:cs typeface="Arial Unicode MS"/>
              </a:rPr>
              <a:t>Prevention</a:t>
            </a:r>
            <a:r>
              <a:rPr dirty="0" sz="75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40">
                <a:solidFill>
                  <a:srgbClr val="FFFFFF"/>
                </a:solidFill>
                <a:latin typeface="Arial Unicode MS"/>
                <a:cs typeface="Arial Unicode MS"/>
              </a:rPr>
              <a:t>in</a:t>
            </a:r>
            <a:r>
              <a:rPr dirty="0" sz="750" spc="-2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>
                <a:solidFill>
                  <a:srgbClr val="FFFFFF"/>
                </a:solidFill>
                <a:latin typeface="Arial Unicode MS"/>
                <a:cs typeface="Arial Unicode MS"/>
              </a:rPr>
              <a:t>Washington.”</a:t>
            </a:r>
            <a:r>
              <a:rPr dirty="0" sz="750" spc="-2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10" i="1">
                <a:solidFill>
                  <a:srgbClr val="FFFFFF"/>
                </a:solidFill>
                <a:latin typeface="Times New Roman"/>
                <a:cs typeface="Times New Roman"/>
              </a:rPr>
              <a:t>State</a:t>
            </a:r>
            <a:r>
              <a:rPr dirty="0" sz="750" spc="-5" i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750" spc="10" i="1">
                <a:solidFill>
                  <a:srgbClr val="FFFFFF"/>
                </a:solidFill>
                <a:latin typeface="Times New Roman"/>
                <a:cs typeface="Times New Roman"/>
              </a:rPr>
              <a:t>of</a:t>
            </a:r>
            <a:r>
              <a:rPr dirty="0" sz="750" spc="-5" i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750" spc="5" i="1">
                <a:solidFill>
                  <a:srgbClr val="FFFFFF"/>
                </a:solidFill>
                <a:latin typeface="Times New Roman"/>
                <a:cs typeface="Times New Roman"/>
              </a:rPr>
              <a:t>Washington</a:t>
            </a:r>
            <a:r>
              <a:rPr dirty="0" sz="750" spc="-10" i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750" spc="5" i="1">
                <a:solidFill>
                  <a:srgbClr val="FFFFFF"/>
                </a:solidFill>
                <a:latin typeface="Times New Roman"/>
                <a:cs typeface="Times New Roman"/>
              </a:rPr>
              <a:t>Department</a:t>
            </a:r>
            <a:r>
              <a:rPr dirty="0" sz="750" spc="-5" i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750" spc="10" i="1">
                <a:solidFill>
                  <a:srgbClr val="FFFFFF"/>
                </a:solidFill>
                <a:latin typeface="Times New Roman"/>
                <a:cs typeface="Times New Roman"/>
              </a:rPr>
              <a:t>of</a:t>
            </a:r>
            <a:r>
              <a:rPr dirty="0" sz="750" spc="-5" i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750" spc="-15" i="1">
                <a:solidFill>
                  <a:srgbClr val="FFFFFF"/>
                </a:solidFill>
                <a:latin typeface="Times New Roman"/>
                <a:cs typeface="Times New Roman"/>
              </a:rPr>
              <a:t>Ecology</a:t>
            </a:r>
            <a:r>
              <a:rPr dirty="0" sz="750" spc="-15">
                <a:solidFill>
                  <a:srgbClr val="FFFFFF"/>
                </a:solidFill>
                <a:latin typeface="Arial Unicode MS"/>
                <a:cs typeface="Arial Unicode MS"/>
              </a:rPr>
              <a:t>,</a:t>
            </a:r>
            <a:r>
              <a:rPr dirty="0" sz="750" spc="-2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>
                <a:solidFill>
                  <a:srgbClr val="FFFFFF"/>
                </a:solidFill>
                <a:latin typeface="Arial Unicode MS"/>
                <a:cs typeface="Arial Unicode MS"/>
              </a:rPr>
              <a:t>ecology.wa.gov/Spills-Cleanup/Spills/Oil-spill-prevention.</a:t>
            </a:r>
            <a:endParaRPr sz="750">
              <a:latin typeface="Arial Unicode MS"/>
              <a:cs typeface="Arial Unicode MS"/>
            </a:endParaRPr>
          </a:p>
          <a:p>
            <a:pPr>
              <a:lnSpc>
                <a:spcPct val="100000"/>
              </a:lnSpc>
              <a:spcBef>
                <a:spcPts val="60"/>
              </a:spcBef>
            </a:pPr>
            <a:endParaRPr sz="850">
              <a:latin typeface="Arial Unicode MS"/>
              <a:cs typeface="Arial Unicode MS"/>
            </a:endParaRPr>
          </a:p>
          <a:p>
            <a:pPr marL="469900" marR="5080" indent="-457200">
              <a:lnSpc>
                <a:spcPct val="114999"/>
              </a:lnSpc>
            </a:pPr>
            <a:r>
              <a:rPr dirty="0" sz="750" spc="10">
                <a:solidFill>
                  <a:srgbClr val="FFFFFF"/>
                </a:solidFill>
                <a:latin typeface="Arial Unicode MS"/>
                <a:cs typeface="Arial Unicode MS"/>
              </a:rPr>
              <a:t>Mufson, </a:t>
            </a:r>
            <a:r>
              <a:rPr dirty="0" sz="750" spc="-70">
                <a:solidFill>
                  <a:srgbClr val="FFFFFF"/>
                </a:solidFill>
                <a:latin typeface="Arial Unicode MS"/>
                <a:cs typeface="Arial Unicode MS"/>
              </a:rPr>
              <a:t>S. </a:t>
            </a:r>
            <a:r>
              <a:rPr dirty="0" sz="750" spc="-45">
                <a:solidFill>
                  <a:srgbClr val="FFFFFF"/>
                </a:solidFill>
                <a:latin typeface="Arial Unicode MS"/>
                <a:cs typeface="Arial Unicode MS"/>
              </a:rPr>
              <a:t>(2016, </a:t>
            </a:r>
            <a:r>
              <a:rPr dirty="0" sz="750" spc="-15">
                <a:solidFill>
                  <a:srgbClr val="FFFFFF"/>
                </a:solidFill>
                <a:latin typeface="Arial Unicode MS"/>
                <a:cs typeface="Arial Unicode MS"/>
              </a:rPr>
              <a:t>July </a:t>
            </a:r>
            <a:r>
              <a:rPr dirty="0" sz="750" spc="-50">
                <a:solidFill>
                  <a:srgbClr val="FFFFFF"/>
                </a:solidFill>
                <a:latin typeface="Arial Unicode MS"/>
                <a:cs typeface="Arial Unicode MS"/>
              </a:rPr>
              <a:t>14). </a:t>
            </a:r>
            <a:r>
              <a:rPr dirty="0" sz="750" spc="10">
                <a:solidFill>
                  <a:srgbClr val="FFFFFF"/>
                </a:solidFill>
                <a:latin typeface="Arial Unicode MS"/>
                <a:cs typeface="Arial Unicode MS"/>
              </a:rPr>
              <a:t>“BP's </a:t>
            </a:r>
            <a:r>
              <a:rPr dirty="0" sz="750" spc="20">
                <a:solidFill>
                  <a:srgbClr val="FFFFFF"/>
                </a:solidFill>
                <a:latin typeface="Arial Unicode MS"/>
                <a:cs typeface="Arial Unicode MS"/>
              </a:rPr>
              <a:t>big </a:t>
            </a:r>
            <a:r>
              <a:rPr dirty="0" sz="750" spc="40">
                <a:solidFill>
                  <a:srgbClr val="FFFFFF"/>
                </a:solidFill>
                <a:latin typeface="Arial Unicode MS"/>
                <a:cs typeface="Arial Unicode MS"/>
              </a:rPr>
              <a:t>bill </a:t>
            </a:r>
            <a:r>
              <a:rPr dirty="0" sz="750" spc="25">
                <a:solidFill>
                  <a:srgbClr val="FFFFFF"/>
                </a:solidFill>
                <a:latin typeface="Arial Unicode MS"/>
                <a:cs typeface="Arial Unicode MS"/>
              </a:rPr>
              <a:t>for </a:t>
            </a:r>
            <a:r>
              <a:rPr dirty="0" sz="750" spc="5">
                <a:solidFill>
                  <a:srgbClr val="FFFFFF"/>
                </a:solidFill>
                <a:latin typeface="Arial Unicode MS"/>
                <a:cs typeface="Arial Unicode MS"/>
              </a:rPr>
              <a:t>the </a:t>
            </a:r>
            <a:r>
              <a:rPr dirty="0" sz="750" spc="15">
                <a:solidFill>
                  <a:srgbClr val="FFFFFF"/>
                </a:solidFill>
                <a:latin typeface="Arial Unicode MS"/>
                <a:cs typeface="Arial Unicode MS"/>
              </a:rPr>
              <a:t>world's </a:t>
            </a:r>
            <a:r>
              <a:rPr dirty="0" sz="750" spc="-5">
                <a:solidFill>
                  <a:srgbClr val="FFFFFF"/>
                </a:solidFill>
                <a:latin typeface="Arial Unicode MS"/>
                <a:cs typeface="Arial Unicode MS"/>
              </a:rPr>
              <a:t>largest </a:t>
            </a:r>
            <a:r>
              <a:rPr dirty="0" sz="750" spc="35">
                <a:solidFill>
                  <a:srgbClr val="FFFFFF"/>
                </a:solidFill>
                <a:latin typeface="Arial Unicode MS"/>
                <a:cs typeface="Arial Unicode MS"/>
              </a:rPr>
              <a:t>oil </a:t>
            </a:r>
            <a:r>
              <a:rPr dirty="0" sz="750" spc="25">
                <a:solidFill>
                  <a:srgbClr val="FFFFFF"/>
                </a:solidFill>
                <a:latin typeface="Arial Unicode MS"/>
                <a:cs typeface="Arial Unicode MS"/>
              </a:rPr>
              <a:t>spill </a:t>
            </a:r>
            <a:r>
              <a:rPr dirty="0" sz="750" spc="-25">
                <a:solidFill>
                  <a:srgbClr val="FFFFFF"/>
                </a:solidFill>
                <a:latin typeface="Arial Unicode MS"/>
                <a:cs typeface="Arial Unicode MS"/>
              </a:rPr>
              <a:t>reaches </a:t>
            </a:r>
            <a:r>
              <a:rPr dirty="0" sz="750" spc="-40">
                <a:solidFill>
                  <a:srgbClr val="FFFFFF"/>
                </a:solidFill>
                <a:latin typeface="Arial Unicode MS"/>
                <a:cs typeface="Arial Unicode MS"/>
              </a:rPr>
              <a:t>$61.6 </a:t>
            </a:r>
            <a:r>
              <a:rPr dirty="0" sz="750" spc="20">
                <a:solidFill>
                  <a:srgbClr val="FFFFFF"/>
                </a:solidFill>
                <a:latin typeface="Arial Unicode MS"/>
                <a:cs typeface="Arial Unicode MS"/>
              </a:rPr>
              <a:t>billion”. </a:t>
            </a:r>
            <a:r>
              <a:rPr dirty="0" sz="750">
                <a:solidFill>
                  <a:srgbClr val="FFFFFF"/>
                </a:solidFill>
                <a:latin typeface="Arial Unicode MS"/>
                <a:cs typeface="Arial Unicode MS"/>
              </a:rPr>
              <a:t>The </a:t>
            </a:r>
            <a:r>
              <a:rPr dirty="0" sz="750" spc="5">
                <a:solidFill>
                  <a:srgbClr val="FFFFFF"/>
                </a:solidFill>
                <a:latin typeface="Arial Unicode MS"/>
                <a:cs typeface="Arial Unicode MS"/>
              </a:rPr>
              <a:t>Washington </a:t>
            </a:r>
            <a:r>
              <a:rPr dirty="0" sz="750" spc="-15">
                <a:solidFill>
                  <a:srgbClr val="FFFFFF"/>
                </a:solidFill>
                <a:latin typeface="Arial Unicode MS"/>
                <a:cs typeface="Arial Unicode MS"/>
              </a:rPr>
              <a:t>Post. </a:t>
            </a:r>
            <a:r>
              <a:rPr dirty="0" sz="750" spc="-5">
                <a:solidFill>
                  <a:srgbClr val="FFFFFF"/>
                </a:solidFill>
                <a:latin typeface="Arial Unicode MS"/>
                <a:cs typeface="Arial Unicode MS"/>
              </a:rPr>
              <a:t>Retrieved </a:t>
            </a:r>
            <a:r>
              <a:rPr dirty="0" sz="750" spc="-10">
                <a:solidFill>
                  <a:srgbClr val="FFFFFF"/>
                </a:solidFill>
                <a:latin typeface="Arial Unicode MS"/>
                <a:cs typeface="Arial Unicode MS"/>
              </a:rPr>
              <a:t>December </a:t>
            </a:r>
            <a:r>
              <a:rPr dirty="0" sz="750" spc="-35">
                <a:solidFill>
                  <a:srgbClr val="FFFFFF"/>
                </a:solidFill>
                <a:latin typeface="Arial Unicode MS"/>
                <a:cs typeface="Arial Unicode MS"/>
              </a:rPr>
              <a:t>2, </a:t>
            </a:r>
            <a:r>
              <a:rPr dirty="0" sz="750" spc="-40">
                <a:solidFill>
                  <a:srgbClr val="FFFFFF"/>
                </a:solidFill>
                <a:latin typeface="Arial Unicode MS"/>
                <a:cs typeface="Arial Unicode MS"/>
              </a:rPr>
              <a:t>2021, </a:t>
            </a:r>
            <a:r>
              <a:rPr dirty="0" sz="750" spc="25">
                <a:solidFill>
                  <a:srgbClr val="FFFFFF"/>
                </a:solidFill>
                <a:latin typeface="Arial Unicode MS"/>
                <a:cs typeface="Arial Unicode MS"/>
              </a:rPr>
              <a:t>from </a:t>
            </a:r>
            <a:r>
              <a:rPr dirty="0" sz="750" spc="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u="sng" sz="750" spc="-5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 Unicode MS"/>
                <a:cs typeface="Arial Unicode MS"/>
                <a:hlinkClick r:id="rId11"/>
              </a:rPr>
              <a:t>https://www.washingtonpost.com/business/economy/bps-big-bill-for-the-worlds-largest-oil-spill-now-reaches-616-billion/2016/07/14/7248cdaa-49f0-11e6-acbc-4d4870a079da_story.html</a:t>
            </a:r>
            <a:r>
              <a:rPr dirty="0" sz="750" spc="-5">
                <a:solidFill>
                  <a:srgbClr val="FFFFFF"/>
                </a:solidFill>
                <a:latin typeface="Arial Unicode MS"/>
                <a:cs typeface="Arial Unicode MS"/>
              </a:rPr>
              <a:t>.</a:t>
            </a:r>
            <a:endParaRPr sz="750">
              <a:latin typeface="Arial Unicode MS"/>
              <a:cs typeface="Arial Unicode MS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950">
              <a:latin typeface="Arial Unicode MS"/>
              <a:cs typeface="Arial Unicode MS"/>
            </a:endParaRPr>
          </a:p>
          <a:p>
            <a:pPr marL="12700">
              <a:lnSpc>
                <a:spcPct val="100000"/>
              </a:lnSpc>
            </a:pPr>
            <a:r>
              <a:rPr dirty="0" sz="750" spc="30">
                <a:solidFill>
                  <a:srgbClr val="FFFFFF"/>
                </a:solidFill>
                <a:latin typeface="Arial Unicode MS"/>
                <a:cs typeface="Arial Unicode MS"/>
              </a:rPr>
              <a:t>Maritime</a:t>
            </a:r>
            <a:r>
              <a:rPr dirty="0" sz="75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-20">
                <a:solidFill>
                  <a:srgbClr val="FFFFFF"/>
                </a:solidFill>
                <a:latin typeface="Arial Unicode MS"/>
                <a:cs typeface="Arial Unicode MS"/>
              </a:rPr>
              <a:t>Safety</a:t>
            </a:r>
            <a:r>
              <a:rPr dirty="0" sz="75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20">
                <a:solidFill>
                  <a:srgbClr val="FFFFFF"/>
                </a:solidFill>
                <a:latin typeface="Arial Unicode MS"/>
                <a:cs typeface="Arial Unicode MS"/>
              </a:rPr>
              <a:t>&amp;</a:t>
            </a:r>
            <a:r>
              <a:rPr dirty="0" sz="750" spc="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10">
                <a:solidFill>
                  <a:srgbClr val="FFFFFF"/>
                </a:solidFill>
                <a:latin typeface="Arial Unicode MS"/>
                <a:cs typeface="Arial Unicode MS"/>
              </a:rPr>
              <a:t>Eﬃciency.”</a:t>
            </a:r>
            <a:r>
              <a:rPr dirty="0" sz="75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-15" i="1">
                <a:solidFill>
                  <a:srgbClr val="FFFFFF"/>
                </a:solidFill>
                <a:latin typeface="Times New Roman"/>
                <a:cs typeface="Times New Roman"/>
              </a:rPr>
              <a:t>Energy</a:t>
            </a:r>
            <a:r>
              <a:rPr dirty="0" sz="750" spc="15" i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750" spc="20" i="1">
                <a:solidFill>
                  <a:srgbClr val="FFFFFF"/>
                </a:solidFill>
                <a:latin typeface="Times New Roman"/>
                <a:cs typeface="Times New Roman"/>
              </a:rPr>
              <a:t>API</a:t>
            </a:r>
            <a:r>
              <a:rPr dirty="0" sz="750" spc="20">
                <a:solidFill>
                  <a:srgbClr val="FFFFFF"/>
                </a:solidFill>
                <a:latin typeface="Arial Unicode MS"/>
                <a:cs typeface="Arial Unicode MS"/>
              </a:rPr>
              <a:t>,</a:t>
            </a:r>
            <a:r>
              <a:rPr dirty="0" sz="750" spc="5">
                <a:solidFill>
                  <a:srgbClr val="FFFFFF"/>
                </a:solidFill>
                <a:latin typeface="Arial Unicode MS"/>
                <a:cs typeface="Arial Unicode MS"/>
              </a:rPr>
              <a:t> htt</a:t>
            </a:r>
            <a:r>
              <a:rPr dirty="0" sz="750" spc="5">
                <a:solidFill>
                  <a:srgbClr val="FFFFFF"/>
                </a:solidFill>
                <a:latin typeface="Arial Unicode MS"/>
                <a:cs typeface="Arial Unicode MS"/>
                <a:hlinkClick r:id="rId12"/>
              </a:rPr>
              <a:t>ps://www</a:t>
            </a:r>
            <a:r>
              <a:rPr dirty="0" sz="750" spc="5">
                <a:solidFill>
                  <a:srgbClr val="FFFFFF"/>
                </a:solidFill>
                <a:latin typeface="Arial Unicode MS"/>
                <a:cs typeface="Arial Unicode MS"/>
              </a:rPr>
              <a:t>.api.</a:t>
            </a:r>
            <a:r>
              <a:rPr dirty="0" sz="750" spc="5">
                <a:solidFill>
                  <a:srgbClr val="FFFFFF"/>
                </a:solidFill>
                <a:latin typeface="Arial Unicode MS"/>
                <a:cs typeface="Arial Unicode MS"/>
                <a:hlinkClick r:id="rId12"/>
              </a:rPr>
              <a:t>org/oil-and-natural-gas/wells-to-consumer/transporting-oil-natural-gas/oil-tankers/maritime-safety-and-eﬃciency.</a:t>
            </a:r>
            <a:endParaRPr sz="750">
              <a:latin typeface="Arial Unicode MS"/>
              <a:cs typeface="Arial Unicode MS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428559" y="474335"/>
            <a:ext cx="4287520" cy="48260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pc="195"/>
              <a:t>Works</a:t>
            </a:r>
            <a:r>
              <a:rPr dirty="0" spc="45"/>
              <a:t> </a:t>
            </a:r>
            <a:r>
              <a:rPr dirty="0" spc="210"/>
              <a:t>Cited</a:t>
            </a:r>
            <a:r>
              <a:rPr dirty="0" spc="45"/>
              <a:t> </a:t>
            </a:r>
            <a:r>
              <a:rPr dirty="0" spc="170"/>
              <a:t>Continued:</a:t>
            </a:r>
          </a:p>
        </p:txBody>
      </p:sp>
      <p:sp>
        <p:nvSpPr>
          <p:cNvPr id="3" name="object 3"/>
          <p:cNvSpPr/>
          <p:nvPr/>
        </p:nvSpPr>
        <p:spPr>
          <a:xfrm>
            <a:off x="658324" y="2136065"/>
            <a:ext cx="4392930" cy="113030"/>
          </a:xfrm>
          <a:custGeom>
            <a:avLst/>
            <a:gdLst/>
            <a:ahLst/>
            <a:cxnLst/>
            <a:rect l="l" t="t" r="r" b="b"/>
            <a:pathLst>
              <a:path w="4392930" h="113030">
                <a:moveTo>
                  <a:pt x="4392811" y="112482"/>
                </a:moveTo>
                <a:lnTo>
                  <a:pt x="0" y="112482"/>
                </a:lnTo>
                <a:lnTo>
                  <a:pt x="0" y="0"/>
                </a:lnTo>
                <a:lnTo>
                  <a:pt x="4392811" y="0"/>
                </a:lnTo>
                <a:lnTo>
                  <a:pt x="4392811" y="112482"/>
                </a:lnTo>
                <a:close/>
              </a:path>
            </a:pathLst>
          </a:custGeom>
          <a:solidFill>
            <a:srgbClr val="00517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658324" y="2778312"/>
            <a:ext cx="4711700" cy="113030"/>
          </a:xfrm>
          <a:custGeom>
            <a:avLst/>
            <a:gdLst/>
            <a:ahLst/>
            <a:cxnLst/>
            <a:rect l="l" t="t" r="r" b="b"/>
            <a:pathLst>
              <a:path w="4711700" h="113030">
                <a:moveTo>
                  <a:pt x="4711142" y="112482"/>
                </a:moveTo>
                <a:lnTo>
                  <a:pt x="0" y="112482"/>
                </a:lnTo>
                <a:lnTo>
                  <a:pt x="0" y="0"/>
                </a:lnTo>
                <a:lnTo>
                  <a:pt x="4711142" y="0"/>
                </a:lnTo>
                <a:lnTo>
                  <a:pt x="4711142" y="112482"/>
                </a:lnTo>
                <a:close/>
              </a:path>
            </a:pathLst>
          </a:custGeom>
          <a:solidFill>
            <a:srgbClr val="00517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658324" y="3420560"/>
            <a:ext cx="4436110" cy="113030"/>
          </a:xfrm>
          <a:custGeom>
            <a:avLst/>
            <a:gdLst/>
            <a:ahLst/>
            <a:cxnLst/>
            <a:rect l="l" t="t" r="r" b="b"/>
            <a:pathLst>
              <a:path w="4436110" h="113029">
                <a:moveTo>
                  <a:pt x="4435878" y="112482"/>
                </a:moveTo>
                <a:lnTo>
                  <a:pt x="0" y="112482"/>
                </a:lnTo>
                <a:lnTo>
                  <a:pt x="0" y="0"/>
                </a:lnTo>
                <a:lnTo>
                  <a:pt x="4435878" y="0"/>
                </a:lnTo>
                <a:lnTo>
                  <a:pt x="4435878" y="112482"/>
                </a:lnTo>
                <a:close/>
              </a:path>
            </a:pathLst>
          </a:custGeom>
          <a:solidFill>
            <a:srgbClr val="00517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658324" y="4327690"/>
            <a:ext cx="6515734" cy="113030"/>
          </a:xfrm>
          <a:custGeom>
            <a:avLst/>
            <a:gdLst/>
            <a:ahLst/>
            <a:cxnLst/>
            <a:rect l="l" t="t" r="r" b="b"/>
            <a:pathLst>
              <a:path w="6515734" h="113029">
                <a:moveTo>
                  <a:pt x="6515714" y="112482"/>
                </a:moveTo>
                <a:lnTo>
                  <a:pt x="0" y="112482"/>
                </a:lnTo>
                <a:lnTo>
                  <a:pt x="0" y="0"/>
                </a:lnTo>
                <a:lnTo>
                  <a:pt x="6515714" y="0"/>
                </a:lnTo>
                <a:lnTo>
                  <a:pt x="6515714" y="112482"/>
                </a:lnTo>
                <a:close/>
              </a:path>
            </a:pathLst>
          </a:custGeom>
          <a:solidFill>
            <a:srgbClr val="00517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 txBox="1"/>
          <p:nvPr/>
        </p:nvSpPr>
        <p:spPr>
          <a:xfrm>
            <a:off x="188425" y="1207552"/>
            <a:ext cx="8761730" cy="350774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750" spc="65">
                <a:solidFill>
                  <a:srgbClr val="FFFFFF"/>
                </a:solidFill>
                <a:latin typeface="Arial Unicode MS"/>
                <a:cs typeface="Arial Unicode MS"/>
              </a:rPr>
              <a:t>“Oil</a:t>
            </a:r>
            <a:r>
              <a:rPr dirty="0" sz="75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5">
                <a:solidFill>
                  <a:srgbClr val="FFFFFF"/>
                </a:solidFill>
                <a:latin typeface="Arial Unicode MS"/>
                <a:cs typeface="Arial Unicode MS"/>
              </a:rPr>
              <a:t>and </a:t>
            </a:r>
            <a:r>
              <a:rPr dirty="0" sz="750" spc="-25">
                <a:solidFill>
                  <a:srgbClr val="FFFFFF"/>
                </a:solidFill>
                <a:latin typeface="Arial Unicode MS"/>
                <a:cs typeface="Arial Unicode MS"/>
              </a:rPr>
              <a:t>Gas</a:t>
            </a:r>
            <a:r>
              <a:rPr dirty="0" sz="750" spc="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20">
                <a:solidFill>
                  <a:srgbClr val="FFFFFF"/>
                </a:solidFill>
                <a:latin typeface="Arial Unicode MS"/>
                <a:cs typeface="Arial Unicode MS"/>
              </a:rPr>
              <a:t>Pipeline</a:t>
            </a:r>
            <a:r>
              <a:rPr dirty="0" sz="750" spc="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25">
                <a:solidFill>
                  <a:srgbClr val="FFFFFF"/>
                </a:solidFill>
                <a:latin typeface="Arial Unicode MS"/>
                <a:cs typeface="Arial Unicode MS"/>
              </a:rPr>
              <a:t>Construction</a:t>
            </a:r>
            <a:r>
              <a:rPr dirty="0" sz="750" spc="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-5">
                <a:solidFill>
                  <a:srgbClr val="FFFFFF"/>
                </a:solidFill>
                <a:latin typeface="Arial Unicode MS"/>
                <a:cs typeface="Arial Unicode MS"/>
              </a:rPr>
              <a:t>Costs.”</a:t>
            </a:r>
            <a:r>
              <a:rPr dirty="0" sz="75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20" i="1">
                <a:solidFill>
                  <a:srgbClr val="FFFFFF"/>
                </a:solidFill>
                <a:latin typeface="Times New Roman"/>
                <a:cs typeface="Times New Roman"/>
              </a:rPr>
              <a:t>Oil</a:t>
            </a:r>
            <a:r>
              <a:rPr dirty="0" sz="750" spc="15" i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750" spc="20" i="1">
                <a:solidFill>
                  <a:srgbClr val="FFFFFF"/>
                </a:solidFill>
                <a:latin typeface="Times New Roman"/>
                <a:cs typeface="Times New Roman"/>
              </a:rPr>
              <a:t>and</a:t>
            </a:r>
            <a:r>
              <a:rPr dirty="0" sz="750" spc="15" i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750" i="1">
                <a:solidFill>
                  <a:srgbClr val="FFFFFF"/>
                </a:solidFill>
                <a:latin typeface="Times New Roman"/>
                <a:cs typeface="Times New Roman"/>
              </a:rPr>
              <a:t>Gas</a:t>
            </a:r>
            <a:r>
              <a:rPr dirty="0" sz="750" spc="15" i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750" spc="10" i="1">
                <a:solidFill>
                  <a:srgbClr val="FFFFFF"/>
                </a:solidFill>
                <a:latin typeface="Times New Roman"/>
                <a:cs typeface="Times New Roman"/>
              </a:rPr>
              <a:t>Pipeline </a:t>
            </a:r>
            <a:r>
              <a:rPr dirty="0" sz="750" spc="15" i="1">
                <a:solidFill>
                  <a:srgbClr val="FFFFFF"/>
                </a:solidFill>
                <a:latin typeface="Times New Roman"/>
                <a:cs typeface="Times New Roman"/>
              </a:rPr>
              <a:t>Construction </a:t>
            </a:r>
            <a:r>
              <a:rPr dirty="0" sz="750" i="1">
                <a:solidFill>
                  <a:srgbClr val="FFFFFF"/>
                </a:solidFill>
                <a:latin typeface="Times New Roman"/>
                <a:cs typeface="Times New Roman"/>
              </a:rPr>
              <a:t>Costs</a:t>
            </a:r>
            <a:r>
              <a:rPr dirty="0" sz="750">
                <a:solidFill>
                  <a:srgbClr val="FFFFFF"/>
                </a:solidFill>
                <a:latin typeface="Arial Unicode MS"/>
                <a:cs typeface="Arial Unicode MS"/>
              </a:rPr>
              <a:t>,</a:t>
            </a:r>
            <a:r>
              <a:rPr dirty="0" sz="750" spc="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15">
                <a:solidFill>
                  <a:srgbClr val="FFFFFF"/>
                </a:solidFill>
                <a:latin typeface="Arial Unicode MS"/>
                <a:cs typeface="Arial Unicode MS"/>
              </a:rPr>
              <a:t>Global</a:t>
            </a:r>
            <a:r>
              <a:rPr dirty="0" sz="750" spc="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10">
                <a:solidFill>
                  <a:srgbClr val="FFFFFF"/>
                </a:solidFill>
                <a:latin typeface="Arial Unicode MS"/>
                <a:cs typeface="Arial Unicode MS"/>
              </a:rPr>
              <a:t>Energy</a:t>
            </a:r>
            <a:r>
              <a:rPr dirty="0" sz="750" spc="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35">
                <a:solidFill>
                  <a:srgbClr val="FFFFFF"/>
                </a:solidFill>
                <a:latin typeface="Arial Unicode MS"/>
                <a:cs typeface="Arial Unicode MS"/>
              </a:rPr>
              <a:t>Monitor,</a:t>
            </a:r>
            <a:r>
              <a:rPr dirty="0" sz="75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-30">
                <a:solidFill>
                  <a:srgbClr val="FFFFFF"/>
                </a:solidFill>
                <a:latin typeface="Arial Unicode MS"/>
                <a:cs typeface="Arial Unicode MS"/>
              </a:rPr>
              <a:t>1</a:t>
            </a:r>
            <a:r>
              <a:rPr dirty="0" sz="750" spc="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25">
                <a:solidFill>
                  <a:srgbClr val="FFFFFF"/>
                </a:solidFill>
                <a:latin typeface="Arial Unicode MS"/>
                <a:cs typeface="Arial Unicode MS"/>
              </a:rPr>
              <a:t>May</a:t>
            </a:r>
            <a:r>
              <a:rPr dirty="0" sz="750" spc="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-30">
                <a:solidFill>
                  <a:srgbClr val="FFFFFF"/>
                </a:solidFill>
                <a:latin typeface="Arial Unicode MS"/>
                <a:cs typeface="Arial Unicode MS"/>
              </a:rPr>
              <a:t>2021,</a:t>
            </a:r>
            <a:r>
              <a:rPr dirty="0" sz="750" spc="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15">
                <a:solidFill>
                  <a:srgbClr val="FFFFFF"/>
                </a:solidFill>
                <a:latin typeface="Arial Unicode MS"/>
                <a:cs typeface="Arial Unicode MS"/>
                <a:hlinkClick r:id="rId2"/>
              </a:rPr>
              <a:t>www.gem.wiki/Oil_and_Gas_Pipeline_Construction_Costs.</a:t>
            </a:r>
            <a:endParaRPr sz="750">
              <a:latin typeface="Arial Unicode MS"/>
              <a:cs typeface="Arial Unicode MS"/>
            </a:endParaRPr>
          </a:p>
          <a:p>
            <a:pPr marL="12700" marR="501015">
              <a:lnSpc>
                <a:spcPct val="231700"/>
              </a:lnSpc>
            </a:pPr>
            <a:r>
              <a:rPr dirty="0" sz="750" spc="60">
                <a:solidFill>
                  <a:srgbClr val="FFFFFF"/>
                </a:solidFill>
                <a:latin typeface="Arial Unicode MS"/>
                <a:cs typeface="Arial Unicode MS"/>
              </a:rPr>
              <a:t>Oil </a:t>
            </a:r>
            <a:r>
              <a:rPr dirty="0" sz="750" spc="15">
                <a:solidFill>
                  <a:srgbClr val="FFFFFF"/>
                </a:solidFill>
                <a:latin typeface="Arial Unicode MS"/>
                <a:cs typeface="Arial Unicode MS"/>
              </a:rPr>
              <a:t>spills. </a:t>
            </a:r>
            <a:r>
              <a:rPr dirty="0" sz="750" spc="60">
                <a:solidFill>
                  <a:srgbClr val="FFFFFF"/>
                </a:solidFill>
                <a:latin typeface="Arial Unicode MS"/>
                <a:cs typeface="Arial Unicode MS"/>
              </a:rPr>
              <a:t>Oil </a:t>
            </a:r>
            <a:r>
              <a:rPr dirty="0" sz="750" spc="20">
                <a:solidFill>
                  <a:srgbClr val="FFFFFF"/>
                </a:solidFill>
                <a:latin typeface="Arial Unicode MS"/>
                <a:cs typeface="Arial Unicode MS"/>
              </a:rPr>
              <a:t>spills </a:t>
            </a:r>
            <a:r>
              <a:rPr dirty="0" sz="750" spc="-5">
                <a:solidFill>
                  <a:srgbClr val="FFFFFF"/>
                </a:solidFill>
                <a:latin typeface="Arial Unicode MS"/>
                <a:cs typeface="Arial Unicode MS"/>
              </a:rPr>
              <a:t>| </a:t>
            </a:r>
            <a:r>
              <a:rPr dirty="0" sz="750" spc="25">
                <a:solidFill>
                  <a:srgbClr val="FFFFFF"/>
                </a:solidFill>
                <a:latin typeface="Arial Unicode MS"/>
                <a:cs typeface="Arial Unicode MS"/>
              </a:rPr>
              <a:t>National </a:t>
            </a:r>
            <a:r>
              <a:rPr dirty="0" sz="750" spc="5">
                <a:solidFill>
                  <a:srgbClr val="FFFFFF"/>
                </a:solidFill>
                <a:latin typeface="Arial Unicode MS"/>
                <a:cs typeface="Arial Unicode MS"/>
              </a:rPr>
              <a:t>Oceanic and </a:t>
            </a:r>
            <a:r>
              <a:rPr dirty="0" sz="750" spc="25">
                <a:solidFill>
                  <a:srgbClr val="FFFFFF"/>
                </a:solidFill>
                <a:latin typeface="Arial Unicode MS"/>
                <a:cs typeface="Arial Unicode MS"/>
              </a:rPr>
              <a:t>Atmospheric </a:t>
            </a:r>
            <a:r>
              <a:rPr dirty="0" sz="750" spc="30">
                <a:solidFill>
                  <a:srgbClr val="FFFFFF"/>
                </a:solidFill>
                <a:latin typeface="Arial Unicode MS"/>
                <a:cs typeface="Arial Unicode MS"/>
              </a:rPr>
              <a:t>Administration. </a:t>
            </a:r>
            <a:r>
              <a:rPr dirty="0" sz="750" spc="-20">
                <a:solidFill>
                  <a:srgbClr val="FFFFFF"/>
                </a:solidFill>
                <a:latin typeface="Arial Unicode MS"/>
                <a:cs typeface="Arial Unicode MS"/>
              </a:rPr>
              <a:t>(n.d.). </a:t>
            </a:r>
            <a:r>
              <a:rPr dirty="0" sz="750" spc="5">
                <a:solidFill>
                  <a:srgbClr val="FFFFFF"/>
                </a:solidFill>
                <a:latin typeface="Arial Unicode MS"/>
                <a:cs typeface="Arial Unicode MS"/>
              </a:rPr>
              <a:t>Retrieved December </a:t>
            </a:r>
            <a:r>
              <a:rPr dirty="0" sz="750" spc="-25">
                <a:solidFill>
                  <a:srgbClr val="FFFFFF"/>
                </a:solidFill>
                <a:latin typeface="Arial Unicode MS"/>
                <a:cs typeface="Arial Unicode MS"/>
              </a:rPr>
              <a:t>2, </a:t>
            </a:r>
            <a:r>
              <a:rPr dirty="0" sz="750" spc="-30">
                <a:solidFill>
                  <a:srgbClr val="FFFFFF"/>
                </a:solidFill>
                <a:latin typeface="Arial Unicode MS"/>
                <a:cs typeface="Arial Unicode MS"/>
              </a:rPr>
              <a:t>2021, </a:t>
            </a:r>
            <a:r>
              <a:rPr dirty="0" sz="750" spc="40">
                <a:solidFill>
                  <a:srgbClr val="FFFFFF"/>
                </a:solidFill>
                <a:latin typeface="Arial Unicode MS"/>
                <a:cs typeface="Arial Unicode MS"/>
              </a:rPr>
              <a:t>from </a:t>
            </a:r>
            <a:r>
              <a:rPr dirty="0" u="sng" sz="750" spc="5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 Unicode MS"/>
                <a:cs typeface="Arial Unicode MS"/>
                <a:hlinkClick r:id="rId3"/>
              </a:rPr>
              <a:t>https://www.noaa.gov/education/resource-collections/ocean-coasts/oil-spills</a:t>
            </a:r>
            <a:r>
              <a:rPr dirty="0" sz="750" spc="5">
                <a:solidFill>
                  <a:srgbClr val="FFFFFF"/>
                </a:solidFill>
                <a:latin typeface="Arial Unicode MS"/>
                <a:cs typeface="Arial Unicode MS"/>
              </a:rPr>
              <a:t>. </a:t>
            </a:r>
            <a:r>
              <a:rPr dirty="0" sz="750" spc="-19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65">
                <a:solidFill>
                  <a:srgbClr val="FFFFFF"/>
                </a:solidFill>
                <a:latin typeface="Arial Unicode MS"/>
                <a:cs typeface="Arial Unicode MS"/>
              </a:rPr>
              <a:t>“Oil</a:t>
            </a:r>
            <a:r>
              <a:rPr dirty="0" sz="750" spc="-1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10">
                <a:solidFill>
                  <a:srgbClr val="FFFFFF"/>
                </a:solidFill>
                <a:latin typeface="Arial Unicode MS"/>
                <a:cs typeface="Arial Unicode MS"/>
              </a:rPr>
              <a:t>Spills:</a:t>
            </a:r>
            <a:r>
              <a:rPr dirty="0" sz="750" spc="-1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30">
                <a:solidFill>
                  <a:srgbClr val="FFFFFF"/>
                </a:solidFill>
                <a:latin typeface="Arial Unicode MS"/>
                <a:cs typeface="Arial Unicode MS"/>
              </a:rPr>
              <a:t>Impact</a:t>
            </a:r>
            <a:r>
              <a:rPr dirty="0" sz="750" spc="-1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15">
                <a:solidFill>
                  <a:srgbClr val="FFFFFF"/>
                </a:solidFill>
                <a:latin typeface="Arial Unicode MS"/>
                <a:cs typeface="Arial Unicode MS"/>
              </a:rPr>
              <a:t>on</a:t>
            </a:r>
            <a:r>
              <a:rPr dirty="0" sz="750" spc="-1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20">
                <a:solidFill>
                  <a:srgbClr val="FFFFFF"/>
                </a:solidFill>
                <a:latin typeface="Arial Unicode MS"/>
                <a:cs typeface="Arial Unicode MS"/>
              </a:rPr>
              <a:t>the</a:t>
            </a:r>
            <a:r>
              <a:rPr dirty="0" sz="750" spc="-1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>
                <a:solidFill>
                  <a:srgbClr val="FFFFFF"/>
                </a:solidFill>
                <a:latin typeface="Arial Unicode MS"/>
                <a:cs typeface="Arial Unicode MS"/>
              </a:rPr>
              <a:t>Ocean.”</a:t>
            </a:r>
            <a:r>
              <a:rPr dirty="0" sz="75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20" i="1">
                <a:solidFill>
                  <a:srgbClr val="FFFFFF"/>
                </a:solidFill>
                <a:latin typeface="Times New Roman"/>
                <a:cs typeface="Times New Roman"/>
              </a:rPr>
              <a:t>Water</a:t>
            </a:r>
            <a:r>
              <a:rPr dirty="0" sz="750" spc="-5" i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750" spc="5" i="1">
                <a:solidFill>
                  <a:srgbClr val="FFFFFF"/>
                </a:solidFill>
                <a:latin typeface="Times New Roman"/>
                <a:cs typeface="Times New Roman"/>
              </a:rPr>
              <a:t>Encyclopedia</a:t>
            </a:r>
            <a:r>
              <a:rPr dirty="0" sz="750" spc="5">
                <a:solidFill>
                  <a:srgbClr val="FFFFFF"/>
                </a:solidFill>
                <a:latin typeface="Arial Unicode MS"/>
                <a:cs typeface="Arial Unicode MS"/>
              </a:rPr>
              <a:t>,</a:t>
            </a:r>
            <a:r>
              <a:rPr dirty="0" sz="750" spc="-1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15">
                <a:solidFill>
                  <a:srgbClr val="FFFFFF"/>
                </a:solidFill>
                <a:latin typeface="Arial Unicode MS"/>
                <a:cs typeface="Arial Unicode MS"/>
                <a:hlinkClick r:id="rId4"/>
              </a:rPr>
              <a:t>www.waterencyclopedia.com/Oc-Po/Oil-Spills-Impact-on-the-Ocean.html.</a:t>
            </a:r>
            <a:endParaRPr sz="750">
              <a:latin typeface="Arial Unicode MS"/>
              <a:cs typeface="Arial Unicode MS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900">
              <a:latin typeface="Arial Unicode MS"/>
              <a:cs typeface="Arial Unicode MS"/>
            </a:endParaRPr>
          </a:p>
          <a:p>
            <a:pPr marL="469900" marR="3884295" indent="-457200">
              <a:lnSpc>
                <a:spcPts val="890"/>
              </a:lnSpc>
            </a:pPr>
            <a:r>
              <a:rPr dirty="0" sz="750" spc="15">
                <a:solidFill>
                  <a:srgbClr val="FFFFFF"/>
                </a:solidFill>
                <a:latin typeface="Arial Unicode MS"/>
                <a:cs typeface="Arial Unicode MS"/>
              </a:rPr>
              <a:t>“Permanent </a:t>
            </a:r>
            <a:r>
              <a:rPr dirty="0" sz="750" spc="-10">
                <a:solidFill>
                  <a:srgbClr val="FFFFFF"/>
                </a:solidFill>
                <a:latin typeface="Arial Unicode MS"/>
                <a:cs typeface="Arial Unicode MS"/>
              </a:rPr>
              <a:t>Steel </a:t>
            </a:r>
            <a:r>
              <a:rPr dirty="0" sz="750" spc="30">
                <a:solidFill>
                  <a:srgbClr val="FFFFFF"/>
                </a:solidFill>
                <a:latin typeface="Arial Unicode MS"/>
                <a:cs typeface="Arial Unicode MS"/>
              </a:rPr>
              <a:t>Manufacturing </a:t>
            </a:r>
            <a:r>
              <a:rPr dirty="0" sz="750">
                <a:solidFill>
                  <a:srgbClr val="FFFFFF"/>
                </a:solidFill>
                <a:latin typeface="Arial Unicode MS"/>
                <a:cs typeface="Arial Unicode MS"/>
              </a:rPr>
              <a:t>.” </a:t>
            </a:r>
            <a:r>
              <a:rPr dirty="0" sz="750" spc="15" i="1">
                <a:solidFill>
                  <a:srgbClr val="FFFFFF"/>
                </a:solidFill>
                <a:latin typeface="Times New Roman"/>
                <a:cs typeface="Times New Roman"/>
              </a:rPr>
              <a:t>Advantages </a:t>
            </a:r>
            <a:r>
              <a:rPr dirty="0" sz="750" spc="20" i="1">
                <a:solidFill>
                  <a:srgbClr val="FFFFFF"/>
                </a:solidFill>
                <a:latin typeface="Times New Roman"/>
                <a:cs typeface="Times New Roman"/>
              </a:rPr>
              <a:t>and </a:t>
            </a:r>
            <a:r>
              <a:rPr dirty="0" sz="750" spc="5" i="1">
                <a:solidFill>
                  <a:srgbClr val="FFFFFF"/>
                </a:solidFill>
                <a:latin typeface="Times New Roman"/>
                <a:cs typeface="Times New Roman"/>
              </a:rPr>
              <a:t>Disadvantages </a:t>
            </a:r>
            <a:r>
              <a:rPr dirty="0" sz="750" spc="25" i="1">
                <a:solidFill>
                  <a:srgbClr val="FFFFFF"/>
                </a:solidFill>
                <a:latin typeface="Times New Roman"/>
                <a:cs typeface="Times New Roman"/>
              </a:rPr>
              <a:t>of </a:t>
            </a:r>
            <a:r>
              <a:rPr dirty="0" sz="750" spc="10" i="1">
                <a:solidFill>
                  <a:srgbClr val="FFFFFF"/>
                </a:solidFill>
                <a:latin typeface="Times New Roman"/>
                <a:cs typeface="Times New Roman"/>
              </a:rPr>
              <a:t>Pipeline Transportation</a:t>
            </a:r>
            <a:r>
              <a:rPr dirty="0" sz="750" spc="10">
                <a:solidFill>
                  <a:srgbClr val="FFFFFF"/>
                </a:solidFill>
                <a:latin typeface="Arial Unicode MS"/>
                <a:cs typeface="Arial Unicode MS"/>
              </a:rPr>
              <a:t>, </a:t>
            </a:r>
            <a:r>
              <a:rPr dirty="0" sz="750" spc="-30">
                <a:solidFill>
                  <a:srgbClr val="FFFFFF"/>
                </a:solidFill>
                <a:latin typeface="Arial Unicode MS"/>
                <a:cs typeface="Arial Unicode MS"/>
              </a:rPr>
              <a:t>26 </a:t>
            </a:r>
            <a:r>
              <a:rPr dirty="0" sz="750" spc="-15">
                <a:solidFill>
                  <a:srgbClr val="FFFFFF"/>
                </a:solidFill>
                <a:latin typeface="Arial Unicode MS"/>
                <a:cs typeface="Arial Unicode MS"/>
              </a:rPr>
              <a:t>Feb. </a:t>
            </a:r>
            <a:r>
              <a:rPr dirty="0" sz="750" spc="-30">
                <a:solidFill>
                  <a:srgbClr val="FFFFFF"/>
                </a:solidFill>
                <a:latin typeface="Arial Unicode MS"/>
                <a:cs typeface="Arial Unicode MS"/>
              </a:rPr>
              <a:t>2019, </a:t>
            </a:r>
            <a:r>
              <a:rPr dirty="0" sz="75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10">
                <a:solidFill>
                  <a:srgbClr val="FFFFFF"/>
                </a:solidFill>
                <a:latin typeface="Arial Unicode MS"/>
                <a:cs typeface="Arial Unicode MS"/>
                <a:hlinkClick r:id="rId5"/>
              </a:rPr>
              <a:t>www.permanentsteel.com/newsshow/advantages-and-disadvantages-of-pipeline-transportation.html.</a:t>
            </a:r>
            <a:endParaRPr sz="750">
              <a:latin typeface="Arial Unicode MS"/>
              <a:cs typeface="Arial Unicode MS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850">
              <a:latin typeface="Arial Unicode MS"/>
              <a:cs typeface="Arial Unicode MS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750" spc="30">
                <a:solidFill>
                  <a:srgbClr val="FFFFFF"/>
                </a:solidFill>
                <a:latin typeface="Arial Unicode MS"/>
                <a:cs typeface="Arial Unicode MS"/>
              </a:rPr>
              <a:t>“Pipeline</a:t>
            </a:r>
            <a:r>
              <a:rPr dirty="0" sz="750" spc="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>
                <a:solidFill>
                  <a:srgbClr val="FFFFFF"/>
                </a:solidFill>
                <a:latin typeface="Arial Unicode MS"/>
                <a:cs typeface="Arial Unicode MS"/>
              </a:rPr>
              <a:t>Risks.”</a:t>
            </a:r>
            <a:r>
              <a:rPr dirty="0" sz="750" spc="-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35" i="1">
                <a:solidFill>
                  <a:srgbClr val="FFFFFF"/>
                </a:solidFill>
                <a:latin typeface="Times New Roman"/>
                <a:cs typeface="Times New Roman"/>
              </a:rPr>
              <a:t>Tip</a:t>
            </a:r>
            <a:r>
              <a:rPr dirty="0" sz="750" spc="15" i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750" spc="25" i="1">
                <a:solidFill>
                  <a:srgbClr val="FFFFFF"/>
                </a:solidFill>
                <a:latin typeface="Times New Roman"/>
                <a:cs typeface="Times New Roman"/>
              </a:rPr>
              <a:t>of</a:t>
            </a:r>
            <a:r>
              <a:rPr dirty="0" sz="750" spc="15" i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750" spc="20" i="1">
                <a:solidFill>
                  <a:srgbClr val="FFFFFF"/>
                </a:solidFill>
                <a:latin typeface="Times New Roman"/>
                <a:cs typeface="Times New Roman"/>
              </a:rPr>
              <a:t>the</a:t>
            </a:r>
            <a:r>
              <a:rPr dirty="0" sz="750" spc="15" i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750" spc="40" i="1">
                <a:solidFill>
                  <a:srgbClr val="FFFFFF"/>
                </a:solidFill>
                <a:latin typeface="Times New Roman"/>
                <a:cs typeface="Times New Roman"/>
              </a:rPr>
              <a:t>Mitt</a:t>
            </a:r>
            <a:r>
              <a:rPr dirty="0" sz="750" spc="15" i="1">
                <a:solidFill>
                  <a:srgbClr val="FFFFFF"/>
                </a:solidFill>
                <a:latin typeface="Times New Roman"/>
                <a:cs typeface="Times New Roman"/>
              </a:rPr>
              <a:t> Watershed </a:t>
            </a:r>
            <a:r>
              <a:rPr dirty="0" sz="750" spc="5" i="1">
                <a:solidFill>
                  <a:srgbClr val="FFFFFF"/>
                </a:solidFill>
                <a:latin typeface="Times New Roman"/>
                <a:cs typeface="Times New Roman"/>
              </a:rPr>
              <a:t>Council</a:t>
            </a:r>
            <a:r>
              <a:rPr dirty="0" sz="750" spc="5">
                <a:solidFill>
                  <a:srgbClr val="FFFFFF"/>
                </a:solidFill>
                <a:latin typeface="Arial Unicode MS"/>
                <a:cs typeface="Arial Unicode MS"/>
              </a:rPr>
              <a:t>, </a:t>
            </a:r>
            <a:r>
              <a:rPr dirty="0" sz="750" spc="15">
                <a:solidFill>
                  <a:srgbClr val="FFFFFF"/>
                </a:solidFill>
                <a:latin typeface="Arial Unicode MS"/>
                <a:cs typeface="Arial Unicode MS"/>
                <a:hlinkClick r:id="rId6"/>
              </a:rPr>
              <a:t>www.watershedcouncil.org/pipeline-risks.html.</a:t>
            </a:r>
            <a:endParaRPr sz="750">
              <a:latin typeface="Arial Unicode MS"/>
              <a:cs typeface="Arial Unicode MS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900">
              <a:latin typeface="Arial Unicode MS"/>
              <a:cs typeface="Arial Unicode MS"/>
            </a:endParaRPr>
          </a:p>
          <a:p>
            <a:pPr marL="469900" marR="3094990" indent="-457200">
              <a:lnSpc>
                <a:spcPts val="890"/>
              </a:lnSpc>
            </a:pPr>
            <a:r>
              <a:rPr dirty="0" sz="750" spc="-10">
                <a:solidFill>
                  <a:srgbClr val="FFFFFF"/>
                </a:solidFill>
                <a:latin typeface="Arial Unicode MS"/>
                <a:cs typeface="Arial Unicode MS"/>
              </a:rPr>
              <a:t>Schutes </a:t>
            </a:r>
            <a:r>
              <a:rPr dirty="0" sz="750" spc="25">
                <a:solidFill>
                  <a:srgbClr val="FFFFFF"/>
                </a:solidFill>
                <a:latin typeface="Arial Unicode MS"/>
                <a:cs typeface="Arial Unicode MS"/>
              </a:rPr>
              <a:t>Author,</a:t>
            </a:r>
            <a:r>
              <a:rPr dirty="0" sz="750" spc="-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30">
                <a:solidFill>
                  <a:srgbClr val="FFFFFF"/>
                </a:solidFill>
                <a:latin typeface="Arial Unicode MS"/>
                <a:cs typeface="Arial Unicode MS"/>
              </a:rPr>
              <a:t>Allison.</a:t>
            </a:r>
            <a:r>
              <a:rPr dirty="0" sz="750" spc="-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35">
                <a:solidFill>
                  <a:srgbClr val="FFFFFF"/>
                </a:solidFill>
                <a:latin typeface="Arial Unicode MS"/>
                <a:cs typeface="Arial Unicode MS"/>
              </a:rPr>
              <a:t>“When</a:t>
            </a:r>
            <a:r>
              <a:rPr dirty="0" sz="750" spc="-1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80">
                <a:solidFill>
                  <a:srgbClr val="FFFFFF"/>
                </a:solidFill>
                <a:latin typeface="Arial Unicode MS"/>
                <a:cs typeface="Arial Unicode MS"/>
              </a:rPr>
              <a:t>It</a:t>
            </a:r>
            <a:r>
              <a:rPr dirty="0" sz="750" spc="-5">
                <a:solidFill>
                  <a:srgbClr val="FFFFFF"/>
                </a:solidFill>
                <a:latin typeface="Arial Unicode MS"/>
                <a:cs typeface="Arial Unicode MS"/>
              </a:rPr>
              <a:t> Comes </a:t>
            </a:r>
            <a:r>
              <a:rPr dirty="0" sz="750" spc="30">
                <a:solidFill>
                  <a:srgbClr val="FFFFFF"/>
                </a:solidFill>
                <a:latin typeface="Arial Unicode MS"/>
                <a:cs typeface="Arial Unicode MS"/>
              </a:rPr>
              <a:t>to</a:t>
            </a:r>
            <a:r>
              <a:rPr dirty="0" sz="750" spc="-1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60">
                <a:solidFill>
                  <a:srgbClr val="FFFFFF"/>
                </a:solidFill>
                <a:latin typeface="Arial Unicode MS"/>
                <a:cs typeface="Arial Unicode MS"/>
              </a:rPr>
              <a:t>Oil</a:t>
            </a:r>
            <a:r>
              <a:rPr dirty="0" sz="750" spc="-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5">
                <a:solidFill>
                  <a:srgbClr val="FFFFFF"/>
                </a:solidFill>
                <a:latin typeface="Arial Unicode MS"/>
                <a:cs typeface="Arial Unicode MS"/>
              </a:rPr>
              <a:t>and</a:t>
            </a:r>
            <a:r>
              <a:rPr dirty="0" sz="750" spc="-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10">
                <a:solidFill>
                  <a:srgbClr val="FFFFFF"/>
                </a:solidFill>
                <a:latin typeface="Arial Unicode MS"/>
                <a:cs typeface="Arial Unicode MS"/>
              </a:rPr>
              <a:t>Fuel</a:t>
            </a:r>
            <a:r>
              <a:rPr dirty="0" sz="750" spc="-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10">
                <a:solidFill>
                  <a:srgbClr val="FFFFFF"/>
                </a:solidFill>
                <a:latin typeface="Arial Unicode MS"/>
                <a:cs typeface="Arial Unicode MS"/>
              </a:rPr>
              <a:t>Spills,</a:t>
            </a:r>
            <a:r>
              <a:rPr dirty="0" sz="750" spc="-1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15">
                <a:solidFill>
                  <a:srgbClr val="FFFFFF"/>
                </a:solidFill>
                <a:latin typeface="Arial Unicode MS"/>
                <a:cs typeface="Arial Unicode MS"/>
              </a:rPr>
              <a:t>Prevention</a:t>
            </a:r>
            <a:r>
              <a:rPr dirty="0" sz="750" spc="-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25">
                <a:solidFill>
                  <a:srgbClr val="FFFFFF"/>
                </a:solidFill>
                <a:latin typeface="Arial Unicode MS"/>
                <a:cs typeface="Arial Unicode MS"/>
              </a:rPr>
              <a:t>Is</a:t>
            </a:r>
            <a:r>
              <a:rPr dirty="0" sz="750" spc="-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20">
                <a:solidFill>
                  <a:srgbClr val="FFFFFF"/>
                </a:solidFill>
                <a:latin typeface="Arial Unicode MS"/>
                <a:cs typeface="Arial Unicode MS"/>
              </a:rPr>
              <a:t>the</a:t>
            </a:r>
            <a:r>
              <a:rPr dirty="0" sz="750" spc="-1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-5">
                <a:solidFill>
                  <a:srgbClr val="FFFFFF"/>
                </a:solidFill>
                <a:latin typeface="Arial Unicode MS"/>
                <a:cs typeface="Arial Unicode MS"/>
              </a:rPr>
              <a:t>Best </a:t>
            </a:r>
            <a:r>
              <a:rPr dirty="0" sz="750" spc="15">
                <a:solidFill>
                  <a:srgbClr val="FFFFFF"/>
                </a:solidFill>
                <a:latin typeface="Arial Unicode MS"/>
                <a:cs typeface="Arial Unicode MS"/>
              </a:rPr>
              <a:t>Solution.”</a:t>
            </a:r>
            <a:r>
              <a:rPr dirty="0" sz="750" spc="-6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20" i="1">
                <a:solidFill>
                  <a:srgbClr val="FFFFFF"/>
                </a:solidFill>
                <a:latin typeface="Times New Roman"/>
                <a:cs typeface="Times New Roman"/>
              </a:rPr>
              <a:t>Ocean</a:t>
            </a:r>
            <a:r>
              <a:rPr dirty="0" sz="750" spc="5" i="1">
                <a:solidFill>
                  <a:srgbClr val="FFFFFF"/>
                </a:solidFill>
                <a:latin typeface="Times New Roman"/>
                <a:cs typeface="Times New Roman"/>
              </a:rPr>
              <a:t> Conservancy</a:t>
            </a:r>
            <a:r>
              <a:rPr dirty="0" sz="750" spc="5">
                <a:solidFill>
                  <a:srgbClr val="FFFFFF"/>
                </a:solidFill>
                <a:latin typeface="Arial Unicode MS"/>
                <a:cs typeface="Arial Unicode MS"/>
              </a:rPr>
              <a:t>,</a:t>
            </a:r>
            <a:r>
              <a:rPr dirty="0" sz="750" spc="-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-30">
                <a:solidFill>
                  <a:srgbClr val="FFFFFF"/>
                </a:solidFill>
                <a:latin typeface="Arial Unicode MS"/>
                <a:cs typeface="Arial Unicode MS"/>
              </a:rPr>
              <a:t>10</a:t>
            </a:r>
            <a:r>
              <a:rPr dirty="0" sz="750" spc="-1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25">
                <a:solidFill>
                  <a:srgbClr val="FFFFFF"/>
                </a:solidFill>
                <a:latin typeface="Arial Unicode MS"/>
                <a:cs typeface="Arial Unicode MS"/>
              </a:rPr>
              <a:t>May</a:t>
            </a:r>
            <a:r>
              <a:rPr dirty="0" sz="750" spc="-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-30">
                <a:solidFill>
                  <a:srgbClr val="FFFFFF"/>
                </a:solidFill>
                <a:latin typeface="Arial Unicode MS"/>
                <a:cs typeface="Arial Unicode MS"/>
              </a:rPr>
              <a:t>2017, </a:t>
            </a:r>
            <a:r>
              <a:rPr dirty="0" sz="750" spc="-19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10">
                <a:solidFill>
                  <a:srgbClr val="FFFFFF"/>
                </a:solidFill>
                <a:latin typeface="Arial Unicode MS"/>
                <a:cs typeface="Arial Unicode MS"/>
              </a:rPr>
              <a:t>oceanconservancy.org/blog/2015/05/05/when-it-comes-to-oil-and-fuel-spills-prevention-is-the-best-solution/.</a:t>
            </a:r>
            <a:endParaRPr sz="750">
              <a:latin typeface="Arial Unicode MS"/>
              <a:cs typeface="Arial Unicode MS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850">
              <a:latin typeface="Arial Unicode MS"/>
              <a:cs typeface="Arial Unicode MS"/>
            </a:endParaRPr>
          </a:p>
          <a:p>
            <a:pPr marL="12700">
              <a:lnSpc>
                <a:spcPct val="100000"/>
              </a:lnSpc>
            </a:pPr>
            <a:r>
              <a:rPr dirty="0" sz="750" spc="30">
                <a:solidFill>
                  <a:srgbClr val="FFFFFF"/>
                </a:solidFill>
                <a:latin typeface="Arial Unicode MS"/>
                <a:cs typeface="Arial Unicode MS"/>
              </a:rPr>
              <a:t>“Shipping</a:t>
            </a:r>
            <a:r>
              <a:rPr dirty="0" sz="750" spc="-1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25">
                <a:solidFill>
                  <a:srgbClr val="FFFFFF"/>
                </a:solidFill>
                <a:latin typeface="Arial Unicode MS"/>
                <a:cs typeface="Arial Unicode MS"/>
              </a:rPr>
              <a:t>Pollution.”</a:t>
            </a:r>
            <a:r>
              <a:rPr dirty="0" sz="750" spc="-2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20" i="1">
                <a:solidFill>
                  <a:srgbClr val="FFFFFF"/>
                </a:solidFill>
                <a:latin typeface="Times New Roman"/>
                <a:cs typeface="Times New Roman"/>
              </a:rPr>
              <a:t>Oceana</a:t>
            </a:r>
            <a:r>
              <a:rPr dirty="0" sz="750" spc="5" i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750" i="1">
                <a:solidFill>
                  <a:srgbClr val="FFFFFF"/>
                </a:solidFill>
                <a:latin typeface="Times New Roman"/>
                <a:cs typeface="Times New Roman"/>
              </a:rPr>
              <a:t>Europe</a:t>
            </a:r>
            <a:r>
              <a:rPr dirty="0" sz="750">
                <a:solidFill>
                  <a:srgbClr val="FFFFFF"/>
                </a:solidFill>
                <a:latin typeface="Arial Unicode MS"/>
                <a:cs typeface="Arial Unicode MS"/>
              </a:rPr>
              <a:t>,</a:t>
            </a:r>
            <a:r>
              <a:rPr dirty="0" sz="750" spc="-1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10">
                <a:solidFill>
                  <a:srgbClr val="FFFFFF"/>
                </a:solidFill>
                <a:latin typeface="Arial Unicode MS"/>
                <a:cs typeface="Arial Unicode MS"/>
              </a:rPr>
              <a:t>europe.oceana.org/en/shipping-pollution-1.</a:t>
            </a:r>
            <a:endParaRPr sz="750">
              <a:latin typeface="Arial Unicode MS"/>
              <a:cs typeface="Arial Unicode MS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900">
              <a:latin typeface="Arial Unicode MS"/>
              <a:cs typeface="Arial Unicode MS"/>
            </a:endParaRPr>
          </a:p>
          <a:p>
            <a:pPr marL="469900" marR="182245" indent="-457200">
              <a:lnSpc>
                <a:spcPts val="890"/>
              </a:lnSpc>
              <a:spcBef>
                <a:spcPts val="5"/>
              </a:spcBef>
            </a:pPr>
            <a:r>
              <a:rPr dirty="0" sz="750" spc="20">
                <a:solidFill>
                  <a:srgbClr val="FFFFFF"/>
                </a:solidFill>
                <a:latin typeface="Arial Unicode MS"/>
                <a:cs typeface="Arial Unicode MS"/>
              </a:rPr>
              <a:t>STI</a:t>
            </a:r>
            <a:r>
              <a:rPr dirty="0" sz="750" spc="-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20">
                <a:solidFill>
                  <a:srgbClr val="FFFFFF"/>
                </a:solidFill>
                <a:latin typeface="Arial Unicode MS"/>
                <a:cs typeface="Arial Unicode MS"/>
              </a:rPr>
              <a:t>Group</a:t>
            </a:r>
            <a:r>
              <a:rPr dirty="0" sz="75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40">
                <a:solidFill>
                  <a:srgbClr val="FFFFFF"/>
                </a:solidFill>
                <a:latin typeface="Arial Unicode MS"/>
                <a:cs typeface="Arial Unicode MS"/>
              </a:rPr>
              <a:t>-</a:t>
            </a:r>
            <a:r>
              <a:rPr dirty="0" sz="750" spc="-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25">
                <a:solidFill>
                  <a:srgbClr val="FFFFFF"/>
                </a:solidFill>
                <a:latin typeface="Arial Unicode MS"/>
                <a:cs typeface="Arial Unicode MS"/>
              </a:rPr>
              <a:t>Industrial,</a:t>
            </a:r>
            <a:r>
              <a:rPr dirty="0" sz="75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25">
                <a:solidFill>
                  <a:srgbClr val="FFFFFF"/>
                </a:solidFill>
                <a:latin typeface="Arial Unicode MS"/>
                <a:cs typeface="Arial Unicode MS"/>
              </a:rPr>
              <a:t>Midstream</a:t>
            </a:r>
            <a:r>
              <a:rPr dirty="0" sz="750" spc="-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35">
                <a:solidFill>
                  <a:srgbClr val="FFFFFF"/>
                </a:solidFill>
                <a:latin typeface="Arial Unicode MS"/>
                <a:cs typeface="Arial Unicode MS"/>
              </a:rPr>
              <a:t>&amp;</a:t>
            </a:r>
            <a:r>
              <a:rPr dirty="0" sz="75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20">
                <a:solidFill>
                  <a:srgbClr val="FFFFFF"/>
                </a:solidFill>
                <a:latin typeface="Arial Unicode MS"/>
                <a:cs typeface="Arial Unicode MS"/>
              </a:rPr>
              <a:t>Fabrication</a:t>
            </a:r>
            <a:r>
              <a:rPr dirty="0" sz="750" spc="-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-10">
                <a:solidFill>
                  <a:srgbClr val="FFFFFF"/>
                </a:solidFill>
                <a:latin typeface="Arial Unicode MS"/>
                <a:cs typeface="Arial Unicode MS"/>
              </a:rPr>
              <a:t>Services.</a:t>
            </a:r>
            <a:r>
              <a:rPr dirty="0" sz="75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25">
                <a:solidFill>
                  <a:srgbClr val="FFFFFF"/>
                </a:solidFill>
                <a:latin typeface="Arial Unicode MS"/>
                <a:cs typeface="Arial Unicode MS"/>
              </a:rPr>
              <a:t>“Pipeline,</a:t>
            </a:r>
            <a:r>
              <a:rPr dirty="0" sz="750">
                <a:solidFill>
                  <a:srgbClr val="FFFFFF"/>
                </a:solidFill>
                <a:latin typeface="Arial Unicode MS"/>
                <a:cs typeface="Arial Unicode MS"/>
              </a:rPr>
              <a:t> Ship,</a:t>
            </a:r>
            <a:r>
              <a:rPr dirty="0" sz="750" spc="-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30">
                <a:solidFill>
                  <a:srgbClr val="FFFFFF"/>
                </a:solidFill>
                <a:latin typeface="Arial Unicode MS"/>
                <a:cs typeface="Arial Unicode MS"/>
              </a:rPr>
              <a:t>or</a:t>
            </a:r>
            <a:r>
              <a:rPr dirty="0" sz="75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10">
                <a:solidFill>
                  <a:srgbClr val="FFFFFF"/>
                </a:solidFill>
                <a:latin typeface="Arial Unicode MS"/>
                <a:cs typeface="Arial Unicode MS"/>
              </a:rPr>
              <a:t>Rail:</a:t>
            </a:r>
            <a:r>
              <a:rPr dirty="0" sz="750" spc="-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40">
                <a:solidFill>
                  <a:srgbClr val="FFFFFF"/>
                </a:solidFill>
                <a:latin typeface="Arial Unicode MS"/>
                <a:cs typeface="Arial Unicode MS"/>
              </a:rPr>
              <a:t>Diﬀerent</a:t>
            </a:r>
            <a:r>
              <a:rPr dirty="0" sz="75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20">
                <a:solidFill>
                  <a:srgbClr val="FFFFFF"/>
                </a:solidFill>
                <a:latin typeface="Arial Unicode MS"/>
                <a:cs typeface="Arial Unicode MS"/>
              </a:rPr>
              <a:t>Transport</a:t>
            </a:r>
            <a:r>
              <a:rPr dirty="0" sz="750" spc="-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20">
                <a:solidFill>
                  <a:srgbClr val="FFFFFF"/>
                </a:solidFill>
                <a:latin typeface="Arial Unicode MS"/>
                <a:cs typeface="Arial Unicode MS"/>
              </a:rPr>
              <a:t>Methods</a:t>
            </a:r>
            <a:r>
              <a:rPr dirty="0" sz="75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35">
                <a:solidFill>
                  <a:srgbClr val="FFFFFF"/>
                </a:solidFill>
                <a:latin typeface="Arial Unicode MS"/>
                <a:cs typeface="Arial Unicode MS"/>
              </a:rPr>
              <a:t>for</a:t>
            </a:r>
            <a:r>
              <a:rPr dirty="0" sz="750" spc="-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60">
                <a:solidFill>
                  <a:srgbClr val="FFFFFF"/>
                </a:solidFill>
                <a:latin typeface="Arial Unicode MS"/>
                <a:cs typeface="Arial Unicode MS"/>
              </a:rPr>
              <a:t>Oil</a:t>
            </a:r>
            <a:r>
              <a:rPr dirty="0" sz="75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5">
                <a:solidFill>
                  <a:srgbClr val="FFFFFF"/>
                </a:solidFill>
                <a:latin typeface="Arial Unicode MS"/>
                <a:cs typeface="Arial Unicode MS"/>
              </a:rPr>
              <a:t>and</a:t>
            </a:r>
            <a:r>
              <a:rPr dirty="0" sz="75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-15">
                <a:solidFill>
                  <a:srgbClr val="FFFFFF"/>
                </a:solidFill>
                <a:latin typeface="Arial Unicode MS"/>
                <a:cs typeface="Arial Unicode MS"/>
              </a:rPr>
              <a:t>Gas.”</a:t>
            </a:r>
            <a:r>
              <a:rPr dirty="0" sz="750" spc="-8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40" i="1">
                <a:solidFill>
                  <a:srgbClr val="FFFFFF"/>
                </a:solidFill>
                <a:latin typeface="Times New Roman"/>
                <a:cs typeface="Times New Roman"/>
              </a:rPr>
              <a:t>STI</a:t>
            </a:r>
            <a:r>
              <a:rPr dirty="0" sz="750" spc="10" i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750" spc="5" i="1">
                <a:solidFill>
                  <a:srgbClr val="FFFFFF"/>
                </a:solidFill>
                <a:latin typeface="Times New Roman"/>
                <a:cs typeface="Times New Roman"/>
              </a:rPr>
              <a:t>Group </a:t>
            </a:r>
            <a:r>
              <a:rPr dirty="0" sz="750" spc="20" i="1">
                <a:solidFill>
                  <a:srgbClr val="FFFFFF"/>
                </a:solidFill>
                <a:latin typeface="Times New Roman"/>
                <a:cs typeface="Times New Roman"/>
              </a:rPr>
              <a:t>-</a:t>
            </a:r>
            <a:r>
              <a:rPr dirty="0" sz="750" spc="10" i="1">
                <a:solidFill>
                  <a:srgbClr val="FFFFFF"/>
                </a:solidFill>
                <a:latin typeface="Times New Roman"/>
                <a:cs typeface="Times New Roman"/>
              </a:rPr>
              <a:t> Industrial,</a:t>
            </a:r>
            <a:r>
              <a:rPr dirty="0" sz="750" spc="5" i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750" spc="20" i="1">
                <a:solidFill>
                  <a:srgbClr val="FFFFFF"/>
                </a:solidFill>
                <a:latin typeface="Times New Roman"/>
                <a:cs typeface="Times New Roman"/>
              </a:rPr>
              <a:t>Midstream</a:t>
            </a:r>
            <a:r>
              <a:rPr dirty="0" sz="750" spc="5" i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750" spc="-20" i="1">
                <a:solidFill>
                  <a:srgbClr val="FFFFFF"/>
                </a:solidFill>
                <a:latin typeface="Times New Roman"/>
                <a:cs typeface="Times New Roman"/>
              </a:rPr>
              <a:t>&amp;</a:t>
            </a:r>
            <a:r>
              <a:rPr dirty="0" sz="750" spc="10" i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750" spc="5" i="1">
                <a:solidFill>
                  <a:srgbClr val="FFFFFF"/>
                </a:solidFill>
                <a:latin typeface="Times New Roman"/>
                <a:cs typeface="Times New Roman"/>
              </a:rPr>
              <a:t>Fabrication </a:t>
            </a:r>
            <a:r>
              <a:rPr dirty="0" sz="750" spc="-5" i="1">
                <a:solidFill>
                  <a:srgbClr val="FFFFFF"/>
                </a:solidFill>
                <a:latin typeface="Times New Roman"/>
                <a:cs typeface="Times New Roman"/>
              </a:rPr>
              <a:t>Services</a:t>
            </a:r>
            <a:r>
              <a:rPr dirty="0" sz="750" spc="-5">
                <a:solidFill>
                  <a:srgbClr val="FFFFFF"/>
                </a:solidFill>
                <a:latin typeface="Arial Unicode MS"/>
                <a:cs typeface="Arial Unicode MS"/>
              </a:rPr>
              <a:t>,</a:t>
            </a:r>
            <a:r>
              <a:rPr dirty="0" sz="75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-30">
                <a:solidFill>
                  <a:srgbClr val="FFFFFF"/>
                </a:solidFill>
                <a:latin typeface="Arial Unicode MS"/>
                <a:cs typeface="Arial Unicode MS"/>
              </a:rPr>
              <a:t>18</a:t>
            </a:r>
            <a:r>
              <a:rPr dirty="0" sz="750" spc="-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-15">
                <a:solidFill>
                  <a:srgbClr val="FFFFFF"/>
                </a:solidFill>
                <a:latin typeface="Arial Unicode MS"/>
                <a:cs typeface="Arial Unicode MS"/>
              </a:rPr>
              <a:t>Feb.</a:t>
            </a:r>
            <a:r>
              <a:rPr dirty="0" sz="75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-30">
                <a:solidFill>
                  <a:srgbClr val="FFFFFF"/>
                </a:solidFill>
                <a:latin typeface="Arial Unicode MS"/>
                <a:cs typeface="Arial Unicode MS"/>
              </a:rPr>
              <a:t>2016, </a:t>
            </a:r>
            <a:r>
              <a:rPr dirty="0" sz="750" spc="-19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15">
                <a:solidFill>
                  <a:srgbClr val="FFFFFF"/>
                </a:solidFill>
                <a:latin typeface="Arial Unicode MS"/>
                <a:cs typeface="Arial Unicode MS"/>
              </a:rPr>
              <a:t>https://setxind.com/midstream/pipeline-ship-rail-beneﬁts-needs-diﬀerent-oil-gas-transport-methods/.</a:t>
            </a:r>
            <a:endParaRPr sz="750">
              <a:latin typeface="Arial Unicode MS"/>
              <a:cs typeface="Arial Unicode MS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850">
              <a:latin typeface="Arial Unicode MS"/>
              <a:cs typeface="Arial Unicode MS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750" spc="5">
                <a:solidFill>
                  <a:srgbClr val="FFFFFF"/>
                </a:solidFill>
                <a:latin typeface="Arial Unicode MS"/>
                <a:cs typeface="Arial Unicode MS"/>
              </a:rPr>
              <a:t>Sonnichsen</a:t>
            </a:r>
            <a:r>
              <a:rPr dirty="0" sz="75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-15">
                <a:solidFill>
                  <a:srgbClr val="FFFFFF"/>
                </a:solidFill>
                <a:latin typeface="Arial Unicode MS"/>
                <a:cs typeface="Arial Unicode MS"/>
              </a:rPr>
              <a:t>.</a:t>
            </a:r>
            <a:r>
              <a:rPr dirty="0" sz="750" spc="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65">
                <a:solidFill>
                  <a:srgbClr val="FFFFFF"/>
                </a:solidFill>
                <a:latin typeface="Arial Unicode MS"/>
                <a:cs typeface="Arial Unicode MS"/>
              </a:rPr>
              <a:t>“Oil</a:t>
            </a:r>
            <a:r>
              <a:rPr dirty="0" sz="750" spc="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15">
                <a:solidFill>
                  <a:srgbClr val="FFFFFF"/>
                </a:solidFill>
                <a:latin typeface="Arial Unicode MS"/>
                <a:cs typeface="Arial Unicode MS"/>
              </a:rPr>
              <a:t>Pipelines</a:t>
            </a:r>
            <a:r>
              <a:rPr dirty="0" sz="750" spc="5">
                <a:solidFill>
                  <a:srgbClr val="FFFFFF"/>
                </a:solidFill>
                <a:latin typeface="Arial Unicode MS"/>
                <a:cs typeface="Arial Unicode MS"/>
              </a:rPr>
              <a:t> by </a:t>
            </a:r>
            <a:r>
              <a:rPr dirty="0" sz="750" spc="25">
                <a:solidFill>
                  <a:srgbClr val="FFFFFF"/>
                </a:solidFill>
                <a:latin typeface="Arial Unicode MS"/>
                <a:cs typeface="Arial Unicode MS"/>
              </a:rPr>
              <a:t>Country</a:t>
            </a:r>
            <a:r>
              <a:rPr dirty="0" sz="750" spc="5">
                <a:solidFill>
                  <a:srgbClr val="FFFFFF"/>
                </a:solidFill>
                <a:latin typeface="Arial Unicode MS"/>
                <a:cs typeface="Arial Unicode MS"/>
              </a:rPr>
              <a:t> and</a:t>
            </a:r>
            <a:r>
              <a:rPr dirty="0" sz="75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-5">
                <a:solidFill>
                  <a:srgbClr val="FFFFFF"/>
                </a:solidFill>
                <a:latin typeface="Arial Unicode MS"/>
                <a:cs typeface="Arial Unicode MS"/>
              </a:rPr>
              <a:t>Status</a:t>
            </a:r>
            <a:r>
              <a:rPr dirty="0" sz="750" spc="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30">
                <a:solidFill>
                  <a:srgbClr val="FFFFFF"/>
                </a:solidFill>
                <a:latin typeface="Arial Unicode MS"/>
                <a:cs typeface="Arial Unicode MS"/>
              </a:rPr>
              <a:t>Worldwide</a:t>
            </a:r>
            <a:r>
              <a:rPr dirty="0" sz="750" spc="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-20">
                <a:solidFill>
                  <a:srgbClr val="FFFFFF"/>
                </a:solidFill>
                <a:latin typeface="Arial Unicode MS"/>
                <a:cs typeface="Arial Unicode MS"/>
              </a:rPr>
              <a:t>2020.”</a:t>
            </a:r>
            <a:r>
              <a:rPr dirty="0" sz="75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10" i="1">
                <a:solidFill>
                  <a:srgbClr val="FFFFFF"/>
                </a:solidFill>
                <a:latin typeface="Times New Roman"/>
                <a:cs typeface="Times New Roman"/>
              </a:rPr>
              <a:t>Statista</a:t>
            </a:r>
            <a:r>
              <a:rPr dirty="0" sz="750" spc="10">
                <a:solidFill>
                  <a:srgbClr val="FFFFFF"/>
                </a:solidFill>
                <a:latin typeface="Arial Unicode MS"/>
                <a:cs typeface="Arial Unicode MS"/>
              </a:rPr>
              <a:t>,</a:t>
            </a:r>
            <a:r>
              <a:rPr dirty="0" sz="750" spc="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-30">
                <a:solidFill>
                  <a:srgbClr val="FFFFFF"/>
                </a:solidFill>
                <a:latin typeface="Arial Unicode MS"/>
                <a:cs typeface="Arial Unicode MS"/>
              </a:rPr>
              <a:t>21</a:t>
            </a:r>
            <a:r>
              <a:rPr dirty="0" sz="750" spc="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20">
                <a:solidFill>
                  <a:srgbClr val="FFFFFF"/>
                </a:solidFill>
                <a:latin typeface="Arial Unicode MS"/>
                <a:cs typeface="Arial Unicode MS"/>
              </a:rPr>
              <a:t>Oct.</a:t>
            </a:r>
            <a:r>
              <a:rPr dirty="0" sz="750" spc="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-30">
                <a:solidFill>
                  <a:srgbClr val="FFFFFF"/>
                </a:solidFill>
                <a:latin typeface="Arial Unicode MS"/>
                <a:cs typeface="Arial Unicode MS"/>
              </a:rPr>
              <a:t>2021,</a:t>
            </a:r>
            <a:r>
              <a:rPr dirty="0" sz="750" spc="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10">
                <a:solidFill>
                  <a:srgbClr val="FFFFFF"/>
                </a:solidFill>
                <a:latin typeface="Arial Unicode MS"/>
                <a:cs typeface="Arial Unicode MS"/>
                <a:hlinkClick r:id="rId7"/>
              </a:rPr>
              <a:t>www.statista.com/statistics/1131446/global-oil-pipelines-by-country-and-status/.</a:t>
            </a:r>
            <a:endParaRPr sz="750">
              <a:latin typeface="Arial Unicode MS"/>
              <a:cs typeface="Arial Unicode MS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850">
              <a:latin typeface="Arial Unicode MS"/>
              <a:cs typeface="Arial Unicode MS"/>
            </a:endParaRPr>
          </a:p>
          <a:p>
            <a:pPr marL="12700">
              <a:lnSpc>
                <a:spcPct val="100000"/>
              </a:lnSpc>
            </a:pPr>
            <a:r>
              <a:rPr dirty="0" sz="750" spc="10">
                <a:solidFill>
                  <a:srgbClr val="FFFFFF"/>
                </a:solidFill>
                <a:latin typeface="Arial Unicode MS"/>
                <a:cs typeface="Arial Unicode MS"/>
              </a:rPr>
              <a:t>Tortoise.</a:t>
            </a:r>
            <a:r>
              <a:rPr dirty="0" sz="750" spc="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30">
                <a:solidFill>
                  <a:srgbClr val="FFFFFF"/>
                </a:solidFill>
                <a:latin typeface="Arial Unicode MS"/>
                <a:cs typeface="Arial Unicode MS"/>
              </a:rPr>
              <a:t>“Transporting </a:t>
            </a:r>
            <a:r>
              <a:rPr dirty="0" sz="750" spc="40">
                <a:solidFill>
                  <a:srgbClr val="FFFFFF"/>
                </a:solidFill>
                <a:latin typeface="Arial Unicode MS"/>
                <a:cs typeface="Arial Unicode MS"/>
              </a:rPr>
              <a:t>Oil:</a:t>
            </a:r>
            <a:r>
              <a:rPr dirty="0" sz="750" spc="25">
                <a:solidFill>
                  <a:srgbClr val="FFFFFF"/>
                </a:solidFill>
                <a:latin typeface="Arial Unicode MS"/>
                <a:cs typeface="Arial Unicode MS"/>
              </a:rPr>
              <a:t> Why</a:t>
            </a:r>
            <a:r>
              <a:rPr dirty="0" sz="750" spc="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15">
                <a:solidFill>
                  <a:srgbClr val="FFFFFF"/>
                </a:solidFill>
                <a:latin typeface="Arial Unicode MS"/>
                <a:cs typeface="Arial Unicode MS"/>
              </a:rPr>
              <a:t>Pipelines</a:t>
            </a:r>
            <a:r>
              <a:rPr dirty="0" sz="750" spc="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35">
                <a:solidFill>
                  <a:srgbClr val="FFFFFF"/>
                </a:solidFill>
                <a:latin typeface="Arial Unicode MS"/>
                <a:cs typeface="Arial Unicode MS"/>
              </a:rPr>
              <a:t>Still</a:t>
            </a:r>
            <a:r>
              <a:rPr dirty="0" sz="750" spc="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>
                <a:solidFill>
                  <a:srgbClr val="FFFFFF"/>
                </a:solidFill>
                <a:latin typeface="Arial Unicode MS"/>
                <a:cs typeface="Arial Unicode MS"/>
              </a:rPr>
              <a:t>Rule.”</a:t>
            </a:r>
            <a:r>
              <a:rPr dirty="0" sz="750" spc="-1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-15" i="1">
                <a:solidFill>
                  <a:srgbClr val="FFFFFF"/>
                </a:solidFill>
                <a:latin typeface="Times New Roman"/>
                <a:cs typeface="Times New Roman"/>
              </a:rPr>
              <a:t>Forbes</a:t>
            </a:r>
            <a:r>
              <a:rPr dirty="0" sz="750" spc="-15">
                <a:solidFill>
                  <a:srgbClr val="FFFFFF"/>
                </a:solidFill>
                <a:latin typeface="Arial Unicode MS"/>
                <a:cs typeface="Arial Unicode MS"/>
              </a:rPr>
              <a:t>,</a:t>
            </a:r>
            <a:r>
              <a:rPr dirty="0" sz="750" spc="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-5">
                <a:solidFill>
                  <a:srgbClr val="FFFFFF"/>
                </a:solidFill>
                <a:latin typeface="Arial Unicode MS"/>
                <a:cs typeface="Arial Unicode MS"/>
              </a:rPr>
              <a:t>Forbes</a:t>
            </a:r>
            <a:r>
              <a:rPr dirty="0" sz="750" spc="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5">
                <a:solidFill>
                  <a:srgbClr val="FFFFFF"/>
                </a:solidFill>
                <a:latin typeface="Arial Unicode MS"/>
                <a:cs typeface="Arial Unicode MS"/>
              </a:rPr>
              <a:t>Magazine,</a:t>
            </a:r>
            <a:r>
              <a:rPr dirty="0" sz="750" spc="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-30">
                <a:solidFill>
                  <a:srgbClr val="FFFFFF"/>
                </a:solidFill>
                <a:latin typeface="Arial Unicode MS"/>
                <a:cs typeface="Arial Unicode MS"/>
              </a:rPr>
              <a:t>13</a:t>
            </a:r>
            <a:r>
              <a:rPr dirty="0" sz="750" spc="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25">
                <a:solidFill>
                  <a:srgbClr val="FFFFFF"/>
                </a:solidFill>
                <a:latin typeface="Arial Unicode MS"/>
                <a:cs typeface="Arial Unicode MS"/>
              </a:rPr>
              <a:t>May </a:t>
            </a:r>
            <a:r>
              <a:rPr dirty="0" sz="750" spc="-30">
                <a:solidFill>
                  <a:srgbClr val="FFFFFF"/>
                </a:solidFill>
                <a:latin typeface="Arial Unicode MS"/>
                <a:cs typeface="Arial Unicode MS"/>
              </a:rPr>
              <a:t>2016,</a:t>
            </a:r>
            <a:r>
              <a:rPr dirty="0" sz="750" spc="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5">
                <a:solidFill>
                  <a:srgbClr val="FFFFFF"/>
                </a:solidFill>
                <a:latin typeface="Arial Unicode MS"/>
                <a:cs typeface="Arial Unicode MS"/>
                <a:hlinkClick r:id="rId8"/>
              </a:rPr>
              <a:t>www.forbes.com/sites/tortoiseinvest/2016/05/13/transporting-oil-why-pipelines-still-rule/?sh=70c134e412dc.</a:t>
            </a:r>
            <a:endParaRPr sz="750">
              <a:latin typeface="Arial Unicode MS"/>
              <a:cs typeface="Arial Unicode MS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900">
              <a:latin typeface="Arial Unicode MS"/>
              <a:cs typeface="Arial Unicode MS"/>
            </a:endParaRPr>
          </a:p>
          <a:p>
            <a:pPr marL="469900" marR="1757680" indent="-457200">
              <a:lnSpc>
                <a:spcPts val="890"/>
              </a:lnSpc>
            </a:pPr>
            <a:r>
              <a:rPr dirty="0" sz="750" spc="-20">
                <a:solidFill>
                  <a:srgbClr val="FFFFFF"/>
                </a:solidFill>
                <a:latin typeface="Arial Unicode MS"/>
                <a:cs typeface="Arial Unicode MS"/>
              </a:rPr>
              <a:t>U.S. </a:t>
            </a:r>
            <a:r>
              <a:rPr dirty="0" sz="750" spc="25">
                <a:solidFill>
                  <a:srgbClr val="FFFFFF"/>
                </a:solidFill>
                <a:latin typeface="Arial Unicode MS"/>
                <a:cs typeface="Arial Unicode MS"/>
              </a:rPr>
              <a:t>National </a:t>
            </a:r>
            <a:r>
              <a:rPr dirty="0" sz="750" spc="35">
                <a:solidFill>
                  <a:srgbClr val="FFFFFF"/>
                </a:solidFill>
                <a:latin typeface="Arial Unicode MS"/>
                <a:cs typeface="Arial Unicode MS"/>
              </a:rPr>
              <a:t>Library </a:t>
            </a:r>
            <a:r>
              <a:rPr dirty="0" sz="750" spc="25">
                <a:solidFill>
                  <a:srgbClr val="FFFFFF"/>
                </a:solidFill>
                <a:latin typeface="Arial Unicode MS"/>
                <a:cs typeface="Arial Unicode MS"/>
              </a:rPr>
              <a:t>of </a:t>
            </a:r>
            <a:r>
              <a:rPr dirty="0" sz="750" spc="20">
                <a:solidFill>
                  <a:srgbClr val="FFFFFF"/>
                </a:solidFill>
                <a:latin typeface="Arial Unicode MS"/>
                <a:cs typeface="Arial Unicode MS"/>
              </a:rPr>
              <a:t>Medicine. </a:t>
            </a:r>
            <a:r>
              <a:rPr dirty="0" sz="750" spc="-20">
                <a:solidFill>
                  <a:srgbClr val="FFFFFF"/>
                </a:solidFill>
                <a:latin typeface="Arial Unicode MS"/>
                <a:cs typeface="Arial Unicode MS"/>
              </a:rPr>
              <a:t>(n.d.). </a:t>
            </a:r>
            <a:r>
              <a:rPr dirty="0" sz="750" spc="25">
                <a:solidFill>
                  <a:srgbClr val="FFFFFF"/>
                </a:solidFill>
                <a:latin typeface="Arial Unicode MS"/>
                <a:cs typeface="Arial Unicode MS"/>
              </a:rPr>
              <a:t>“Fuel </a:t>
            </a:r>
            <a:r>
              <a:rPr dirty="0" sz="750" spc="45">
                <a:solidFill>
                  <a:srgbClr val="FFFFFF"/>
                </a:solidFill>
                <a:latin typeface="Arial Unicode MS"/>
                <a:cs typeface="Arial Unicode MS"/>
              </a:rPr>
              <a:t>oil </a:t>
            </a:r>
            <a:r>
              <a:rPr dirty="0" sz="750" spc="15">
                <a:solidFill>
                  <a:srgbClr val="FFFFFF"/>
                </a:solidFill>
                <a:latin typeface="Arial Unicode MS"/>
                <a:cs typeface="Arial Unicode MS"/>
              </a:rPr>
              <a:t>poisoning: </a:t>
            </a:r>
            <a:r>
              <a:rPr dirty="0" sz="750" spc="25">
                <a:solidFill>
                  <a:srgbClr val="FFFFFF"/>
                </a:solidFill>
                <a:latin typeface="Arial Unicode MS"/>
                <a:cs typeface="Arial Unicode MS"/>
              </a:rPr>
              <a:t>Medlineplus </a:t>
            </a:r>
            <a:r>
              <a:rPr dirty="0" sz="750" spc="15">
                <a:solidFill>
                  <a:srgbClr val="FFFFFF"/>
                </a:solidFill>
                <a:latin typeface="Arial Unicode MS"/>
                <a:cs typeface="Arial Unicode MS"/>
              </a:rPr>
              <a:t>medical </a:t>
            </a:r>
            <a:r>
              <a:rPr dirty="0" sz="750">
                <a:solidFill>
                  <a:srgbClr val="FFFFFF"/>
                </a:solidFill>
                <a:latin typeface="Arial Unicode MS"/>
                <a:cs typeface="Arial Unicode MS"/>
              </a:rPr>
              <a:t>encyclopedia”. </a:t>
            </a:r>
            <a:r>
              <a:rPr dirty="0" sz="750" spc="20">
                <a:solidFill>
                  <a:srgbClr val="FFFFFF"/>
                </a:solidFill>
                <a:latin typeface="Arial Unicode MS"/>
                <a:cs typeface="Arial Unicode MS"/>
              </a:rPr>
              <a:t>MedlinePlus. </a:t>
            </a:r>
            <a:r>
              <a:rPr dirty="0" sz="750" spc="5">
                <a:solidFill>
                  <a:srgbClr val="FFFFFF"/>
                </a:solidFill>
                <a:latin typeface="Arial Unicode MS"/>
                <a:cs typeface="Arial Unicode MS"/>
              </a:rPr>
              <a:t>Retrieved December </a:t>
            </a:r>
            <a:r>
              <a:rPr dirty="0" sz="750" spc="-25">
                <a:solidFill>
                  <a:srgbClr val="FFFFFF"/>
                </a:solidFill>
                <a:latin typeface="Arial Unicode MS"/>
                <a:cs typeface="Arial Unicode MS"/>
              </a:rPr>
              <a:t>2, </a:t>
            </a:r>
            <a:r>
              <a:rPr dirty="0" sz="750" spc="-30">
                <a:solidFill>
                  <a:srgbClr val="FFFFFF"/>
                </a:solidFill>
                <a:latin typeface="Arial Unicode MS"/>
                <a:cs typeface="Arial Unicode MS"/>
              </a:rPr>
              <a:t>2021, </a:t>
            </a:r>
            <a:r>
              <a:rPr dirty="0" sz="750" spc="40">
                <a:solidFill>
                  <a:srgbClr val="FFFFFF"/>
                </a:solidFill>
                <a:latin typeface="Arial Unicode MS"/>
                <a:cs typeface="Arial Unicode MS"/>
              </a:rPr>
              <a:t>from </a:t>
            </a:r>
            <a:r>
              <a:rPr dirty="0" sz="750" spc="4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-5">
                <a:solidFill>
                  <a:srgbClr val="FFFFFF"/>
                </a:solidFill>
                <a:latin typeface="Arial Unicode MS"/>
                <a:cs typeface="Arial Unicode MS"/>
              </a:rPr>
              <a:t>https://medlineplus.gov/ency/article/002895.htm#:~:text=Swallowing%20such%20poisons%20can%20have,the%20substance%20is%20ﬁrst%20swallowed.</a:t>
            </a:r>
            <a:endParaRPr sz="750">
              <a:latin typeface="Arial Unicode MS"/>
              <a:cs typeface="Arial Unicode MS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850">
              <a:latin typeface="Arial Unicode MS"/>
              <a:cs typeface="Arial Unicode MS"/>
            </a:endParaRPr>
          </a:p>
          <a:p>
            <a:pPr marL="12700">
              <a:lnSpc>
                <a:spcPct val="100000"/>
              </a:lnSpc>
            </a:pPr>
            <a:r>
              <a:rPr dirty="0" sz="750" spc="40">
                <a:solidFill>
                  <a:srgbClr val="FFFFFF"/>
                </a:solidFill>
                <a:latin typeface="Arial Unicode MS"/>
                <a:cs typeface="Arial Unicode MS"/>
              </a:rPr>
              <a:t>“What</a:t>
            </a:r>
            <a:r>
              <a:rPr dirty="0" sz="750" spc="-1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25">
                <a:solidFill>
                  <a:srgbClr val="FFFFFF"/>
                </a:solidFill>
                <a:latin typeface="Arial Unicode MS"/>
                <a:cs typeface="Arial Unicode MS"/>
              </a:rPr>
              <a:t>Is</a:t>
            </a:r>
            <a:r>
              <a:rPr dirty="0" sz="750" spc="-1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20">
                <a:solidFill>
                  <a:srgbClr val="FFFFFF"/>
                </a:solidFill>
                <a:latin typeface="Arial Unicode MS"/>
                <a:cs typeface="Arial Unicode MS"/>
              </a:rPr>
              <a:t>the</a:t>
            </a:r>
            <a:r>
              <a:rPr dirty="0" sz="750" spc="-1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10">
                <a:solidFill>
                  <a:srgbClr val="FFFFFF"/>
                </a:solidFill>
                <a:latin typeface="Arial Unicode MS"/>
                <a:cs typeface="Arial Unicode MS"/>
              </a:rPr>
              <a:t>Cost</a:t>
            </a:r>
            <a:r>
              <a:rPr dirty="0" sz="750" spc="-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25">
                <a:solidFill>
                  <a:srgbClr val="FFFFFF"/>
                </a:solidFill>
                <a:latin typeface="Arial Unicode MS"/>
                <a:cs typeface="Arial Unicode MS"/>
              </a:rPr>
              <a:t>of</a:t>
            </a:r>
            <a:r>
              <a:rPr dirty="0" sz="750" spc="-1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20">
                <a:solidFill>
                  <a:srgbClr val="FFFFFF"/>
                </a:solidFill>
                <a:latin typeface="Arial Unicode MS"/>
                <a:cs typeface="Arial Unicode MS"/>
              </a:rPr>
              <a:t>Shipping</a:t>
            </a:r>
            <a:r>
              <a:rPr dirty="0" sz="750" spc="-1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60">
                <a:solidFill>
                  <a:srgbClr val="FFFFFF"/>
                </a:solidFill>
                <a:latin typeface="Arial Unicode MS"/>
                <a:cs typeface="Arial Unicode MS"/>
              </a:rPr>
              <a:t>Oil</a:t>
            </a:r>
            <a:r>
              <a:rPr dirty="0" sz="750" spc="-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5">
                <a:solidFill>
                  <a:srgbClr val="FFFFFF"/>
                </a:solidFill>
                <a:latin typeface="Arial Unicode MS"/>
                <a:cs typeface="Arial Unicode MS"/>
              </a:rPr>
              <a:t>by</a:t>
            </a:r>
            <a:r>
              <a:rPr dirty="0" sz="750" spc="-1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5">
                <a:solidFill>
                  <a:srgbClr val="FFFFFF"/>
                </a:solidFill>
                <a:latin typeface="Arial Unicode MS"/>
                <a:cs typeface="Arial Unicode MS"/>
              </a:rPr>
              <a:t>Tanker.”</a:t>
            </a:r>
            <a:r>
              <a:rPr dirty="0" sz="750" spc="-1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10">
                <a:solidFill>
                  <a:srgbClr val="FFFFFF"/>
                </a:solidFill>
                <a:latin typeface="Arial Unicode MS"/>
                <a:cs typeface="Arial Unicode MS"/>
              </a:rPr>
              <a:t>Cost</a:t>
            </a:r>
            <a:r>
              <a:rPr dirty="0" sz="750" spc="-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10">
                <a:solidFill>
                  <a:srgbClr val="FFFFFF"/>
                </a:solidFill>
                <a:latin typeface="Arial Unicode MS"/>
                <a:cs typeface="Arial Unicode MS"/>
              </a:rPr>
              <a:t>Finder,</a:t>
            </a:r>
            <a:r>
              <a:rPr dirty="0" sz="750" spc="-1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-30">
                <a:solidFill>
                  <a:srgbClr val="FFFFFF"/>
                </a:solidFill>
                <a:latin typeface="Arial Unicode MS"/>
                <a:cs typeface="Arial Unicode MS"/>
              </a:rPr>
              <a:t>3</a:t>
            </a:r>
            <a:r>
              <a:rPr dirty="0" sz="750" spc="-1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-15">
                <a:solidFill>
                  <a:srgbClr val="FFFFFF"/>
                </a:solidFill>
                <a:latin typeface="Arial Unicode MS"/>
                <a:cs typeface="Arial Unicode MS"/>
              </a:rPr>
              <a:t>Feb.</a:t>
            </a:r>
            <a:r>
              <a:rPr dirty="0" sz="750" spc="-1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-30">
                <a:solidFill>
                  <a:srgbClr val="FFFFFF"/>
                </a:solidFill>
                <a:latin typeface="Arial Unicode MS"/>
                <a:cs typeface="Arial Unicode MS"/>
              </a:rPr>
              <a:t>2019,</a:t>
            </a:r>
            <a:r>
              <a:rPr dirty="0" sz="750" spc="-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750" spc="20">
                <a:solidFill>
                  <a:srgbClr val="FFFFFF"/>
                </a:solidFill>
                <a:latin typeface="Arial Unicode MS"/>
                <a:cs typeface="Arial Unicode MS"/>
              </a:rPr>
              <a:t>cost-ﬁnder.com/what-is-the-cost-of-shipping-oil-by-tanker/.</a:t>
            </a:r>
            <a:endParaRPr sz="750">
              <a:latin typeface="Arial Unicode MS"/>
              <a:cs typeface="Arial Unicode MS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92562" y="1260283"/>
            <a:ext cx="424815" cy="0"/>
          </a:xfrm>
          <a:custGeom>
            <a:avLst/>
            <a:gdLst/>
            <a:ahLst/>
            <a:cxnLst/>
            <a:rect l="l" t="t" r="r" b="b"/>
            <a:pathLst>
              <a:path w="424815" h="0">
                <a:moveTo>
                  <a:pt x="0" y="0"/>
                </a:moveTo>
                <a:lnTo>
                  <a:pt x="424799" y="0"/>
                </a:lnTo>
              </a:path>
            </a:pathLst>
          </a:custGeom>
          <a:ln w="38099">
            <a:solidFill>
              <a:srgbClr val="039BE4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3335">
              <a:lnSpc>
                <a:spcPct val="100000"/>
              </a:lnSpc>
              <a:spcBef>
                <a:spcPts val="100"/>
              </a:spcBef>
            </a:pPr>
            <a:r>
              <a:rPr dirty="0" spc="195"/>
              <a:t>Graphical</a:t>
            </a:r>
            <a:r>
              <a:rPr dirty="0" spc="50"/>
              <a:t> </a:t>
            </a:r>
            <a:r>
              <a:rPr dirty="0" spc="185"/>
              <a:t>Data</a:t>
            </a:r>
            <a:r>
              <a:rPr dirty="0" spc="55"/>
              <a:t> </a:t>
            </a:r>
            <a:r>
              <a:rPr dirty="0" spc="135"/>
              <a:t>Resources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816525" y="1548820"/>
            <a:ext cx="7787640" cy="2310130"/>
          </a:xfrm>
          <a:prstGeom prst="rect">
            <a:avLst/>
          </a:prstGeom>
        </p:spPr>
        <p:txBody>
          <a:bodyPr wrap="square" lIns="0" tIns="26670" rIns="0" bIns="0" rtlCol="0" vert="horz">
            <a:spAutoFit/>
          </a:bodyPr>
          <a:lstStyle/>
          <a:p>
            <a:pPr marL="12700" marR="262255">
              <a:lnSpc>
                <a:spcPts val="1430"/>
              </a:lnSpc>
              <a:spcBef>
                <a:spcPts val="210"/>
              </a:spcBef>
            </a:pPr>
            <a:r>
              <a:rPr dirty="0" sz="1250" spc="-15">
                <a:solidFill>
                  <a:srgbClr val="FFFFFF"/>
                </a:solidFill>
                <a:latin typeface="Arial Unicode MS"/>
                <a:cs typeface="Arial Unicode MS"/>
              </a:rPr>
              <a:t>“Canada:</a:t>
            </a:r>
            <a:r>
              <a:rPr dirty="0" sz="1250" spc="-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50" spc="-10">
                <a:solidFill>
                  <a:srgbClr val="FFFFFF"/>
                </a:solidFill>
                <a:latin typeface="Arial Unicode MS"/>
                <a:cs typeface="Arial Unicode MS"/>
              </a:rPr>
              <a:t>Tankers</a:t>
            </a:r>
            <a:r>
              <a:rPr dirty="0" sz="125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50" spc="-35">
                <a:solidFill>
                  <a:srgbClr val="FFFFFF"/>
                </a:solidFill>
                <a:latin typeface="Arial Unicode MS"/>
                <a:cs typeface="Arial Unicode MS"/>
              </a:rPr>
              <a:t>Safer</a:t>
            </a:r>
            <a:r>
              <a:rPr dirty="0" sz="125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50" spc="20">
                <a:solidFill>
                  <a:srgbClr val="FFFFFF"/>
                </a:solidFill>
                <a:latin typeface="Arial Unicode MS"/>
                <a:cs typeface="Arial Unicode MS"/>
              </a:rPr>
              <a:t>than</a:t>
            </a:r>
            <a:r>
              <a:rPr dirty="0" sz="125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50">
                <a:solidFill>
                  <a:srgbClr val="FFFFFF"/>
                </a:solidFill>
                <a:latin typeface="Arial Unicode MS"/>
                <a:cs typeface="Arial Unicode MS"/>
              </a:rPr>
              <a:t>Pipelines,</a:t>
            </a:r>
            <a:r>
              <a:rPr dirty="0" sz="125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50" spc="5">
                <a:solidFill>
                  <a:srgbClr val="FFFFFF"/>
                </a:solidFill>
                <a:latin typeface="Arial Unicode MS"/>
                <a:cs typeface="Arial Unicode MS"/>
              </a:rPr>
              <a:t>Rail.”</a:t>
            </a:r>
            <a:r>
              <a:rPr dirty="0" sz="125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50" spc="40" i="1">
                <a:solidFill>
                  <a:srgbClr val="FFFFFF"/>
                </a:solidFill>
                <a:latin typeface="Times New Roman"/>
                <a:cs typeface="Times New Roman"/>
              </a:rPr>
              <a:t>The</a:t>
            </a:r>
            <a:r>
              <a:rPr dirty="0" sz="1250" spc="-5" i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50" spc="20" i="1">
                <a:solidFill>
                  <a:srgbClr val="FFFFFF"/>
                </a:solidFill>
                <a:latin typeface="Times New Roman"/>
                <a:cs typeface="Times New Roman"/>
              </a:rPr>
              <a:t>Maritime</a:t>
            </a:r>
            <a:r>
              <a:rPr dirty="0" sz="1250" spc="-5" i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50" i="1">
                <a:solidFill>
                  <a:srgbClr val="FFFFFF"/>
                </a:solidFill>
                <a:latin typeface="Times New Roman"/>
                <a:cs typeface="Times New Roman"/>
              </a:rPr>
              <a:t>Executive</a:t>
            </a:r>
            <a:r>
              <a:rPr dirty="0" sz="1250">
                <a:solidFill>
                  <a:srgbClr val="FFFFFF"/>
                </a:solidFill>
                <a:latin typeface="Arial Unicode MS"/>
                <a:cs typeface="Arial Unicode MS"/>
              </a:rPr>
              <a:t>,</a:t>
            </a:r>
            <a:r>
              <a:rPr dirty="0" sz="125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50" spc="10">
                <a:solidFill>
                  <a:srgbClr val="FFFFFF"/>
                </a:solidFill>
                <a:latin typeface="Arial Unicode MS"/>
                <a:cs typeface="Arial Unicode MS"/>
              </a:rPr>
              <a:t>The</a:t>
            </a:r>
            <a:r>
              <a:rPr dirty="0" sz="125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50" spc="55">
                <a:solidFill>
                  <a:srgbClr val="FFFFFF"/>
                </a:solidFill>
                <a:latin typeface="Arial Unicode MS"/>
                <a:cs typeface="Arial Unicode MS"/>
              </a:rPr>
              <a:t>Maritime</a:t>
            </a:r>
            <a:r>
              <a:rPr dirty="0" sz="1250" spc="-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50" spc="-10">
                <a:solidFill>
                  <a:srgbClr val="FFFFFF"/>
                </a:solidFill>
                <a:latin typeface="Arial Unicode MS"/>
                <a:cs typeface="Arial Unicode MS"/>
              </a:rPr>
              <a:t>Executive,</a:t>
            </a:r>
            <a:r>
              <a:rPr dirty="0" sz="125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50" spc="-70">
                <a:solidFill>
                  <a:srgbClr val="FFFFFF"/>
                </a:solidFill>
                <a:latin typeface="Arial Unicode MS"/>
                <a:cs typeface="Arial Unicode MS"/>
              </a:rPr>
              <a:t>30</a:t>
            </a:r>
            <a:r>
              <a:rPr dirty="0" sz="125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50" spc="-20">
                <a:solidFill>
                  <a:srgbClr val="FFFFFF"/>
                </a:solidFill>
                <a:latin typeface="Arial Unicode MS"/>
                <a:cs typeface="Arial Unicode MS"/>
              </a:rPr>
              <a:t>July</a:t>
            </a:r>
            <a:r>
              <a:rPr dirty="0" sz="125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50" spc="-65">
                <a:solidFill>
                  <a:srgbClr val="FFFFFF"/>
                </a:solidFill>
                <a:latin typeface="Arial Unicode MS"/>
                <a:cs typeface="Arial Unicode MS"/>
              </a:rPr>
              <a:t>2017, </a:t>
            </a:r>
            <a:r>
              <a:rPr dirty="0" sz="1250" spc="-3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50" spc="5">
                <a:solidFill>
                  <a:srgbClr val="FFFFFF"/>
                </a:solidFill>
                <a:latin typeface="Arial Unicode MS"/>
                <a:cs typeface="Arial Unicode MS"/>
                <a:hlinkClick r:id="rId2"/>
              </a:rPr>
              <a:t>www.maritime-executive.com/article/canada-tankers-safer-than-pipelines-rail.</a:t>
            </a:r>
            <a:endParaRPr sz="1250">
              <a:latin typeface="Arial Unicode MS"/>
              <a:cs typeface="Arial Unicode MS"/>
            </a:endParaRPr>
          </a:p>
          <a:p>
            <a:pPr marL="12700">
              <a:lnSpc>
                <a:spcPts val="1465"/>
              </a:lnSpc>
              <a:spcBef>
                <a:spcPts val="1095"/>
              </a:spcBef>
            </a:pPr>
            <a:r>
              <a:rPr dirty="0" sz="1250" spc="5" i="1">
                <a:solidFill>
                  <a:srgbClr val="FFFFFF"/>
                </a:solidFill>
                <a:latin typeface="Times New Roman"/>
                <a:cs typeface="Times New Roman"/>
              </a:rPr>
              <a:t>Comparison</a:t>
            </a:r>
            <a:r>
              <a:rPr dirty="0" sz="1250" spc="-15" i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50" spc="25" i="1">
                <a:solidFill>
                  <a:srgbClr val="FFFFFF"/>
                </a:solidFill>
                <a:latin typeface="Times New Roman"/>
                <a:cs typeface="Times New Roman"/>
              </a:rPr>
              <a:t>of</a:t>
            </a:r>
            <a:r>
              <a:rPr dirty="0" sz="1250" spc="-15" i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50" spc="5" i="1">
                <a:solidFill>
                  <a:srgbClr val="FFFFFF"/>
                </a:solidFill>
                <a:latin typeface="Times New Roman"/>
                <a:cs typeface="Times New Roman"/>
              </a:rPr>
              <a:t>World</a:t>
            </a:r>
            <a:r>
              <a:rPr dirty="0" sz="1250" spc="-15" i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50" spc="25" i="1">
                <a:solidFill>
                  <a:srgbClr val="FFFFFF"/>
                </a:solidFill>
                <a:latin typeface="Times New Roman"/>
                <a:cs typeface="Times New Roman"/>
              </a:rPr>
              <a:t>New</a:t>
            </a:r>
            <a:r>
              <a:rPr dirty="0" sz="1250" spc="-15" i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50" spc="30" i="1">
                <a:solidFill>
                  <a:srgbClr val="FFFFFF"/>
                </a:solidFill>
                <a:latin typeface="Times New Roman"/>
                <a:cs typeface="Times New Roman"/>
              </a:rPr>
              <a:t>Annual</a:t>
            </a:r>
            <a:r>
              <a:rPr dirty="0" sz="1250" spc="-15" i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50" spc="-20" i="1">
                <a:solidFill>
                  <a:srgbClr val="FFFFFF"/>
                </a:solidFill>
                <a:latin typeface="Times New Roman"/>
                <a:cs typeface="Times New Roman"/>
              </a:rPr>
              <a:t>Orders</a:t>
            </a:r>
            <a:r>
              <a:rPr dirty="0" sz="1250" spc="-15" i="1">
                <a:solidFill>
                  <a:srgbClr val="FFFFFF"/>
                </a:solidFill>
                <a:latin typeface="Times New Roman"/>
                <a:cs typeface="Times New Roman"/>
              </a:rPr>
              <a:t> ...</a:t>
            </a:r>
            <a:r>
              <a:rPr dirty="0" sz="1250" spc="-10" i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50" spc="20" i="1">
                <a:solidFill>
                  <a:srgbClr val="FFFFFF"/>
                </a:solidFill>
                <a:latin typeface="Times New Roman"/>
                <a:cs typeface="Times New Roman"/>
              </a:rPr>
              <a:t>-</a:t>
            </a:r>
            <a:r>
              <a:rPr dirty="0" sz="1250" spc="-15" i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50" spc="-10" i="1">
                <a:solidFill>
                  <a:srgbClr val="FFFFFF"/>
                </a:solidFill>
                <a:latin typeface="Times New Roman"/>
                <a:cs typeface="Times New Roman"/>
              </a:rPr>
              <a:t>Researchgate.net</a:t>
            </a:r>
            <a:r>
              <a:rPr dirty="0" sz="1250" spc="-10">
                <a:solidFill>
                  <a:srgbClr val="FFFFFF"/>
                </a:solidFill>
                <a:latin typeface="Arial Unicode MS"/>
                <a:cs typeface="Arial Unicode MS"/>
              </a:rPr>
              <a:t>.</a:t>
            </a:r>
            <a:endParaRPr sz="1250">
              <a:latin typeface="Arial Unicode MS"/>
              <a:cs typeface="Arial Unicode MS"/>
            </a:endParaRPr>
          </a:p>
          <a:p>
            <a:pPr marL="12700" marR="5080">
              <a:lnSpc>
                <a:spcPts val="1430"/>
              </a:lnSpc>
              <a:spcBef>
                <a:spcPts val="70"/>
              </a:spcBef>
            </a:pPr>
            <a:r>
              <a:rPr dirty="0" sz="1250" spc="40">
                <a:solidFill>
                  <a:srgbClr val="FFFFFF"/>
                </a:solidFill>
                <a:latin typeface="Arial Unicode MS"/>
                <a:cs typeface="Arial Unicode MS"/>
                <a:hlinkClick r:id="rId3"/>
              </a:rPr>
              <a:t>ww</a:t>
            </a:r>
            <a:r>
              <a:rPr dirty="0" sz="1250">
                <a:solidFill>
                  <a:srgbClr val="FFFFFF"/>
                </a:solidFill>
                <a:latin typeface="Arial Unicode MS"/>
                <a:cs typeface="Arial Unicode MS"/>
                <a:hlinkClick r:id="rId3"/>
              </a:rPr>
              <a:t>w</a:t>
            </a:r>
            <a:r>
              <a:rPr dirty="0" sz="1250" spc="-40">
                <a:solidFill>
                  <a:srgbClr val="FFFFFF"/>
                </a:solidFill>
                <a:latin typeface="Arial Unicode MS"/>
                <a:cs typeface="Arial Unicode MS"/>
                <a:hlinkClick r:id="rId3"/>
              </a:rPr>
              <a:t>.res</a:t>
            </a:r>
            <a:r>
              <a:rPr dirty="0" sz="1250" spc="-50">
                <a:solidFill>
                  <a:srgbClr val="FFFFFF"/>
                </a:solidFill>
                <a:latin typeface="Arial Unicode MS"/>
                <a:cs typeface="Arial Unicode MS"/>
                <a:hlinkClick r:id="rId3"/>
              </a:rPr>
              <a:t>e</a:t>
            </a:r>
            <a:r>
              <a:rPr dirty="0" sz="1250">
                <a:solidFill>
                  <a:srgbClr val="FFFFFF"/>
                </a:solidFill>
                <a:latin typeface="Arial Unicode MS"/>
                <a:cs typeface="Arial Unicode MS"/>
                <a:hlinkClick r:id="rId3"/>
              </a:rPr>
              <a:t>arc</a:t>
            </a:r>
            <a:r>
              <a:rPr dirty="0" sz="1250" spc="-5">
                <a:solidFill>
                  <a:srgbClr val="FFFFFF"/>
                </a:solidFill>
                <a:latin typeface="Arial Unicode MS"/>
                <a:cs typeface="Arial Unicode MS"/>
                <a:hlinkClick r:id="rId3"/>
              </a:rPr>
              <a:t>h</a:t>
            </a:r>
            <a:r>
              <a:rPr dirty="0" sz="1250" spc="-25">
                <a:solidFill>
                  <a:srgbClr val="FFFFFF"/>
                </a:solidFill>
                <a:latin typeface="Arial Unicode MS"/>
                <a:cs typeface="Arial Unicode MS"/>
                <a:hlinkClick r:id="rId3"/>
              </a:rPr>
              <a:t>g</a:t>
            </a:r>
            <a:r>
              <a:rPr dirty="0" sz="1250" spc="-25">
                <a:solidFill>
                  <a:srgbClr val="FFFFFF"/>
                </a:solidFill>
                <a:latin typeface="Arial Unicode MS"/>
                <a:cs typeface="Arial Unicode MS"/>
                <a:hlinkClick r:id="rId3"/>
              </a:rPr>
              <a:t>at</a:t>
            </a:r>
            <a:r>
              <a:rPr dirty="0" sz="1250" spc="-45">
                <a:solidFill>
                  <a:srgbClr val="FFFFFF"/>
                </a:solidFill>
                <a:latin typeface="Arial Unicode MS"/>
                <a:cs typeface="Arial Unicode MS"/>
                <a:hlinkClick r:id="rId3"/>
              </a:rPr>
              <a:t>e</a:t>
            </a:r>
            <a:r>
              <a:rPr dirty="0" sz="1250" spc="10">
                <a:solidFill>
                  <a:srgbClr val="FFFFFF"/>
                </a:solidFill>
                <a:latin typeface="Arial Unicode MS"/>
                <a:cs typeface="Arial Unicode MS"/>
                <a:hlinkClick r:id="rId3"/>
              </a:rPr>
              <a:t>.net/ﬁgure/Com</a:t>
            </a:r>
            <a:r>
              <a:rPr dirty="0" sz="1250" spc="15">
                <a:solidFill>
                  <a:srgbClr val="FFFFFF"/>
                </a:solidFill>
                <a:latin typeface="Arial Unicode MS"/>
                <a:cs typeface="Arial Unicode MS"/>
                <a:hlinkClick r:id="rId3"/>
              </a:rPr>
              <a:t>p</a:t>
            </a:r>
            <a:r>
              <a:rPr dirty="0" sz="1250" spc="15">
                <a:solidFill>
                  <a:srgbClr val="FFFFFF"/>
                </a:solidFill>
                <a:latin typeface="Arial Unicode MS"/>
                <a:cs typeface="Arial Unicode MS"/>
                <a:hlinkClick r:id="rId3"/>
              </a:rPr>
              <a:t>arison</a:t>
            </a:r>
            <a:r>
              <a:rPr dirty="0" sz="1250" spc="20">
                <a:solidFill>
                  <a:srgbClr val="FFFFFF"/>
                </a:solidFill>
                <a:latin typeface="Arial Unicode MS"/>
                <a:cs typeface="Arial Unicode MS"/>
                <a:hlinkClick r:id="rId3"/>
              </a:rPr>
              <a:t>-</a:t>
            </a:r>
            <a:r>
              <a:rPr dirty="0" sz="1250" spc="40">
                <a:solidFill>
                  <a:srgbClr val="FFFFFF"/>
                </a:solidFill>
                <a:latin typeface="Arial Unicode MS"/>
                <a:cs typeface="Arial Unicode MS"/>
                <a:hlinkClick r:id="rId3"/>
              </a:rPr>
              <a:t>o</a:t>
            </a:r>
            <a:r>
              <a:rPr dirty="0" sz="1250" spc="-10">
                <a:solidFill>
                  <a:srgbClr val="FFFFFF"/>
                </a:solidFill>
                <a:latin typeface="Arial Unicode MS"/>
                <a:cs typeface="Arial Unicode MS"/>
                <a:hlinkClick r:id="rId3"/>
              </a:rPr>
              <a:t>f</a:t>
            </a:r>
            <a:r>
              <a:rPr dirty="0" sz="1250" spc="20">
                <a:solidFill>
                  <a:srgbClr val="FFFFFF"/>
                </a:solidFill>
                <a:latin typeface="Arial Unicode MS"/>
                <a:cs typeface="Arial Unicode MS"/>
                <a:hlinkClick r:id="rId3"/>
              </a:rPr>
              <a:t>-</a:t>
            </a:r>
            <a:r>
              <a:rPr dirty="0" sz="1250" spc="20">
                <a:solidFill>
                  <a:srgbClr val="FFFFFF"/>
                </a:solidFill>
                <a:latin typeface="Arial Unicode MS"/>
                <a:cs typeface="Arial Unicode MS"/>
                <a:hlinkClick r:id="rId3"/>
              </a:rPr>
              <a:t>W</a:t>
            </a:r>
            <a:r>
              <a:rPr dirty="0" sz="1250" spc="35">
                <a:solidFill>
                  <a:srgbClr val="FFFFFF"/>
                </a:solidFill>
                <a:latin typeface="Arial Unicode MS"/>
                <a:cs typeface="Arial Unicode MS"/>
                <a:hlinkClick r:id="rId3"/>
              </a:rPr>
              <a:t>orld-New</a:t>
            </a:r>
            <a:r>
              <a:rPr dirty="0" sz="1250" spc="-15">
                <a:solidFill>
                  <a:srgbClr val="FFFFFF"/>
                </a:solidFill>
                <a:latin typeface="Arial Unicode MS"/>
                <a:cs typeface="Arial Unicode MS"/>
                <a:hlinkClick r:id="rId3"/>
              </a:rPr>
              <a:t>-</a:t>
            </a:r>
            <a:r>
              <a:rPr dirty="0" sz="1250" spc="20">
                <a:solidFill>
                  <a:srgbClr val="FFFFFF"/>
                </a:solidFill>
                <a:latin typeface="Arial Unicode MS"/>
                <a:cs typeface="Arial Unicode MS"/>
                <a:hlinkClick r:id="rId3"/>
              </a:rPr>
              <a:t>Annu</a:t>
            </a:r>
            <a:r>
              <a:rPr dirty="0" sz="1250" spc="15">
                <a:solidFill>
                  <a:srgbClr val="FFFFFF"/>
                </a:solidFill>
                <a:latin typeface="Arial Unicode MS"/>
                <a:cs typeface="Arial Unicode MS"/>
                <a:hlinkClick r:id="rId3"/>
              </a:rPr>
              <a:t>a</a:t>
            </a:r>
            <a:r>
              <a:rPr dirty="0" sz="1250" spc="20">
                <a:solidFill>
                  <a:srgbClr val="FFFFFF"/>
                </a:solidFill>
                <a:latin typeface="Arial Unicode MS"/>
                <a:cs typeface="Arial Unicode MS"/>
                <a:hlinkClick r:id="rId3"/>
              </a:rPr>
              <a:t>l-Orders-</a:t>
            </a:r>
            <a:r>
              <a:rPr dirty="0" sz="1250" spc="35">
                <a:solidFill>
                  <a:srgbClr val="FFFFFF"/>
                </a:solidFill>
                <a:latin typeface="Arial Unicode MS"/>
                <a:cs typeface="Arial Unicode MS"/>
                <a:hlinkClick r:id="rId3"/>
              </a:rPr>
              <a:t>b</a:t>
            </a:r>
            <a:r>
              <a:rPr dirty="0" sz="1250" spc="-25">
                <a:solidFill>
                  <a:srgbClr val="FFFFFF"/>
                </a:solidFill>
                <a:latin typeface="Arial Unicode MS"/>
                <a:cs typeface="Arial Unicode MS"/>
                <a:hlinkClick r:id="rId3"/>
              </a:rPr>
              <a:t>etween-2014-and-2015_ﬁg3_319948 </a:t>
            </a:r>
            <a:r>
              <a:rPr dirty="0" sz="1250" spc="-1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50" spc="-60">
                <a:solidFill>
                  <a:srgbClr val="FFFFFF"/>
                </a:solidFill>
                <a:latin typeface="Arial Unicode MS"/>
                <a:cs typeface="Arial Unicode MS"/>
              </a:rPr>
              <a:t>189.</a:t>
            </a:r>
            <a:endParaRPr sz="1250">
              <a:latin typeface="Arial Unicode MS"/>
              <a:cs typeface="Arial Unicode MS"/>
            </a:endParaRPr>
          </a:p>
          <a:p>
            <a:pPr marL="12700" marR="460375">
              <a:lnSpc>
                <a:spcPts val="1430"/>
              </a:lnSpc>
              <a:spcBef>
                <a:spcPts val="1205"/>
              </a:spcBef>
            </a:pPr>
            <a:r>
              <a:rPr dirty="0" sz="1250" spc="35">
                <a:solidFill>
                  <a:srgbClr val="FFFFFF"/>
                </a:solidFill>
                <a:latin typeface="Arial Unicode MS"/>
                <a:cs typeface="Arial Unicode MS"/>
              </a:rPr>
              <a:t>Harrington,</a:t>
            </a:r>
            <a:r>
              <a:rPr dirty="0" sz="1250" spc="-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50" spc="-50">
                <a:solidFill>
                  <a:srgbClr val="FFFFFF"/>
                </a:solidFill>
                <a:latin typeface="Arial Unicode MS"/>
                <a:cs typeface="Arial Unicode MS"/>
              </a:rPr>
              <a:t>Rebecca.</a:t>
            </a:r>
            <a:r>
              <a:rPr dirty="0" sz="125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50" spc="20">
                <a:solidFill>
                  <a:srgbClr val="FFFFFF"/>
                </a:solidFill>
                <a:latin typeface="Arial Unicode MS"/>
                <a:cs typeface="Arial Unicode MS"/>
              </a:rPr>
              <a:t>“Here's</a:t>
            </a:r>
            <a:r>
              <a:rPr dirty="0" sz="1250" spc="-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50" spc="45">
                <a:solidFill>
                  <a:srgbClr val="FFFFFF"/>
                </a:solidFill>
                <a:latin typeface="Arial Unicode MS"/>
                <a:cs typeface="Arial Unicode MS"/>
              </a:rPr>
              <a:t>How</a:t>
            </a:r>
            <a:r>
              <a:rPr dirty="0" sz="125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50" spc="45">
                <a:solidFill>
                  <a:srgbClr val="FFFFFF"/>
                </a:solidFill>
                <a:latin typeface="Arial Unicode MS"/>
                <a:cs typeface="Arial Unicode MS"/>
              </a:rPr>
              <a:t>Much</a:t>
            </a:r>
            <a:r>
              <a:rPr dirty="0" sz="1250" spc="-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50" spc="80">
                <a:solidFill>
                  <a:srgbClr val="FFFFFF"/>
                </a:solidFill>
                <a:latin typeface="Arial Unicode MS"/>
                <a:cs typeface="Arial Unicode MS"/>
              </a:rPr>
              <a:t>Oil</a:t>
            </a:r>
            <a:r>
              <a:rPr dirty="0" sz="125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50" spc="-20">
                <a:solidFill>
                  <a:srgbClr val="FFFFFF"/>
                </a:solidFill>
                <a:latin typeface="Arial Unicode MS"/>
                <a:cs typeface="Arial Unicode MS"/>
              </a:rPr>
              <a:t>Has</a:t>
            </a:r>
            <a:r>
              <a:rPr dirty="0" sz="125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50" spc="5">
                <a:solidFill>
                  <a:srgbClr val="FFFFFF"/>
                </a:solidFill>
                <a:latin typeface="Arial Unicode MS"/>
                <a:cs typeface="Arial Unicode MS"/>
              </a:rPr>
              <a:t>Spilled</a:t>
            </a:r>
            <a:r>
              <a:rPr dirty="0" sz="1250" spc="-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50" spc="45">
                <a:solidFill>
                  <a:srgbClr val="FFFFFF"/>
                </a:solidFill>
                <a:latin typeface="Arial Unicode MS"/>
                <a:cs typeface="Arial Unicode MS"/>
              </a:rPr>
              <a:t>from</a:t>
            </a:r>
            <a:r>
              <a:rPr dirty="0" sz="125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50" spc="-30">
                <a:solidFill>
                  <a:srgbClr val="FFFFFF"/>
                </a:solidFill>
                <a:latin typeface="Arial Unicode MS"/>
                <a:cs typeface="Arial Unicode MS"/>
              </a:rPr>
              <a:t>US </a:t>
            </a:r>
            <a:r>
              <a:rPr dirty="0" sz="1250" spc="5">
                <a:solidFill>
                  <a:srgbClr val="FFFFFF"/>
                </a:solidFill>
                <a:latin typeface="Arial Unicode MS"/>
                <a:cs typeface="Arial Unicode MS"/>
              </a:rPr>
              <a:t>Pipelines</a:t>
            </a:r>
            <a:r>
              <a:rPr dirty="0" sz="125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50" spc="-10">
                <a:solidFill>
                  <a:srgbClr val="FFFFFF"/>
                </a:solidFill>
                <a:latin typeface="Arial Unicode MS"/>
                <a:cs typeface="Arial Unicode MS"/>
              </a:rPr>
              <a:t>since</a:t>
            </a:r>
            <a:r>
              <a:rPr dirty="0" sz="125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50" spc="-50">
                <a:solidFill>
                  <a:srgbClr val="FFFFFF"/>
                </a:solidFill>
                <a:latin typeface="Arial Unicode MS"/>
                <a:cs typeface="Arial Unicode MS"/>
              </a:rPr>
              <a:t>2010.”</a:t>
            </a:r>
            <a:r>
              <a:rPr dirty="0" sz="125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50" spc="-5" i="1">
                <a:solidFill>
                  <a:srgbClr val="FFFFFF"/>
                </a:solidFill>
                <a:latin typeface="Times New Roman"/>
                <a:cs typeface="Times New Roman"/>
              </a:rPr>
              <a:t>Business Insider</a:t>
            </a:r>
            <a:r>
              <a:rPr dirty="0" sz="1250" spc="-5">
                <a:solidFill>
                  <a:srgbClr val="FFFFFF"/>
                </a:solidFill>
                <a:latin typeface="Arial Unicode MS"/>
                <a:cs typeface="Arial Unicode MS"/>
              </a:rPr>
              <a:t>, </a:t>
            </a:r>
            <a:r>
              <a:rPr dirty="0" sz="1250" spc="-3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50" spc="-25">
                <a:solidFill>
                  <a:srgbClr val="FFFFFF"/>
                </a:solidFill>
                <a:latin typeface="Arial Unicode MS"/>
                <a:cs typeface="Arial Unicode MS"/>
              </a:rPr>
              <a:t>Business</a:t>
            </a:r>
            <a:r>
              <a:rPr dirty="0" sz="1250" spc="-4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50" spc="10">
                <a:solidFill>
                  <a:srgbClr val="FFFFFF"/>
                </a:solidFill>
                <a:latin typeface="Arial Unicode MS"/>
                <a:cs typeface="Arial Unicode MS"/>
              </a:rPr>
              <a:t>Insider,</a:t>
            </a:r>
            <a:r>
              <a:rPr dirty="0" sz="125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50" spc="-70">
                <a:solidFill>
                  <a:srgbClr val="FFFFFF"/>
                </a:solidFill>
                <a:latin typeface="Arial Unicode MS"/>
                <a:cs typeface="Arial Unicode MS"/>
              </a:rPr>
              <a:t>15</a:t>
            </a:r>
            <a:r>
              <a:rPr dirty="0" sz="125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50" spc="-25">
                <a:solidFill>
                  <a:srgbClr val="FFFFFF"/>
                </a:solidFill>
                <a:latin typeface="Arial Unicode MS"/>
                <a:cs typeface="Arial Unicode MS"/>
              </a:rPr>
              <a:t>Dec.</a:t>
            </a:r>
            <a:r>
              <a:rPr dirty="0" sz="125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50" spc="-65">
                <a:solidFill>
                  <a:srgbClr val="FFFFFF"/>
                </a:solidFill>
                <a:latin typeface="Arial Unicode MS"/>
                <a:cs typeface="Arial Unicode MS"/>
              </a:rPr>
              <a:t>2016,</a:t>
            </a:r>
            <a:endParaRPr sz="1250">
              <a:latin typeface="Arial Unicode MS"/>
              <a:cs typeface="Arial Unicode MS"/>
            </a:endParaRPr>
          </a:p>
          <a:p>
            <a:pPr marL="12700">
              <a:lnSpc>
                <a:spcPts val="1395"/>
              </a:lnSpc>
            </a:pPr>
            <a:r>
              <a:rPr dirty="0" sz="1250" spc="5">
                <a:solidFill>
                  <a:srgbClr val="FFFFFF"/>
                </a:solidFill>
                <a:latin typeface="Arial Unicode MS"/>
                <a:cs typeface="Arial Unicode MS"/>
                <a:hlinkClick r:id="rId4"/>
              </a:rPr>
              <a:t>www.businessinsider.com/how-much-oil-spills-from-pipelines-us-america-natural-gas-2016-12.</a:t>
            </a:r>
            <a:endParaRPr sz="1250">
              <a:latin typeface="Arial Unicode MS"/>
              <a:cs typeface="Arial Unicode MS"/>
            </a:endParaRPr>
          </a:p>
          <a:p>
            <a:pPr marL="12700" marR="612140">
              <a:lnSpc>
                <a:spcPts val="1430"/>
              </a:lnSpc>
              <a:spcBef>
                <a:spcPts val="1235"/>
              </a:spcBef>
            </a:pPr>
            <a:r>
              <a:rPr dirty="0" sz="1250" spc="40">
                <a:solidFill>
                  <a:srgbClr val="FFFFFF"/>
                </a:solidFill>
                <a:latin typeface="Arial Unicode MS"/>
                <a:cs typeface="Arial Unicode MS"/>
              </a:rPr>
              <a:t>Mwai,</a:t>
            </a:r>
            <a:r>
              <a:rPr dirty="0" sz="1250" spc="-30">
                <a:solidFill>
                  <a:srgbClr val="FFFFFF"/>
                </a:solidFill>
                <a:latin typeface="Arial Unicode MS"/>
                <a:cs typeface="Arial Unicode MS"/>
              </a:rPr>
              <a:t> Peter.</a:t>
            </a:r>
            <a:r>
              <a:rPr dirty="0" sz="125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50" spc="55">
                <a:solidFill>
                  <a:srgbClr val="FFFFFF"/>
                </a:solidFill>
                <a:latin typeface="Arial Unicode MS"/>
                <a:cs typeface="Arial Unicode MS"/>
              </a:rPr>
              <a:t>“Mauritius</a:t>
            </a:r>
            <a:r>
              <a:rPr dirty="0" sz="125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50" spc="80">
                <a:solidFill>
                  <a:srgbClr val="FFFFFF"/>
                </a:solidFill>
                <a:latin typeface="Arial Unicode MS"/>
                <a:cs typeface="Arial Unicode MS"/>
              </a:rPr>
              <a:t>Oil</a:t>
            </a:r>
            <a:r>
              <a:rPr dirty="0" sz="125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50" spc="15">
                <a:solidFill>
                  <a:srgbClr val="FFFFFF"/>
                </a:solidFill>
                <a:latin typeface="Arial Unicode MS"/>
                <a:cs typeface="Arial Unicode MS"/>
              </a:rPr>
              <a:t>Spill:</a:t>
            </a:r>
            <a:r>
              <a:rPr dirty="0" sz="125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50" spc="30">
                <a:solidFill>
                  <a:srgbClr val="FFFFFF"/>
                </a:solidFill>
                <a:latin typeface="Arial Unicode MS"/>
                <a:cs typeface="Arial Unicode MS"/>
              </a:rPr>
              <a:t>Are</a:t>
            </a:r>
            <a:r>
              <a:rPr dirty="0" sz="125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50" spc="50">
                <a:solidFill>
                  <a:srgbClr val="FFFFFF"/>
                </a:solidFill>
                <a:latin typeface="Arial Unicode MS"/>
                <a:cs typeface="Arial Unicode MS"/>
              </a:rPr>
              <a:t>Major</a:t>
            </a:r>
            <a:r>
              <a:rPr dirty="0" sz="125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50" spc="25">
                <a:solidFill>
                  <a:srgbClr val="FFFFFF"/>
                </a:solidFill>
                <a:latin typeface="Arial Unicode MS"/>
                <a:cs typeface="Arial Unicode MS"/>
              </a:rPr>
              <a:t>Incidents</a:t>
            </a:r>
            <a:r>
              <a:rPr dirty="0" sz="1250" spc="-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50" spc="-45">
                <a:solidFill>
                  <a:srgbClr val="FFFFFF"/>
                </a:solidFill>
                <a:latin typeface="Arial Unicode MS"/>
                <a:cs typeface="Arial Unicode MS"/>
              </a:rPr>
              <a:t>Less</a:t>
            </a:r>
            <a:r>
              <a:rPr dirty="0" sz="125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50" spc="5">
                <a:solidFill>
                  <a:srgbClr val="FFFFFF"/>
                </a:solidFill>
                <a:latin typeface="Arial Unicode MS"/>
                <a:cs typeface="Arial Unicode MS"/>
              </a:rPr>
              <a:t>Frequent?”</a:t>
            </a:r>
            <a:r>
              <a:rPr dirty="0" sz="1250" spc="-3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50" spc="15" i="1">
                <a:solidFill>
                  <a:srgbClr val="FFFFFF"/>
                </a:solidFill>
                <a:latin typeface="Times New Roman"/>
                <a:cs typeface="Times New Roman"/>
              </a:rPr>
              <a:t>BBC</a:t>
            </a:r>
            <a:r>
              <a:rPr dirty="0" sz="1250" spc="-5" i="1">
                <a:solidFill>
                  <a:srgbClr val="FFFFFF"/>
                </a:solidFill>
                <a:latin typeface="Times New Roman"/>
                <a:cs typeface="Times New Roman"/>
              </a:rPr>
              <a:t> News</a:t>
            </a:r>
            <a:r>
              <a:rPr dirty="0" sz="1250" spc="-5">
                <a:solidFill>
                  <a:srgbClr val="FFFFFF"/>
                </a:solidFill>
                <a:latin typeface="Arial Unicode MS"/>
                <a:cs typeface="Arial Unicode MS"/>
              </a:rPr>
              <a:t>,</a:t>
            </a:r>
            <a:r>
              <a:rPr dirty="0" sz="125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50" spc="-15">
                <a:solidFill>
                  <a:srgbClr val="FFFFFF"/>
                </a:solidFill>
                <a:latin typeface="Arial Unicode MS"/>
                <a:cs typeface="Arial Unicode MS"/>
              </a:rPr>
              <a:t>BBC,</a:t>
            </a:r>
            <a:r>
              <a:rPr dirty="0" sz="125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50" spc="-70">
                <a:solidFill>
                  <a:srgbClr val="FFFFFF"/>
                </a:solidFill>
                <a:latin typeface="Arial Unicode MS"/>
                <a:cs typeface="Arial Unicode MS"/>
              </a:rPr>
              <a:t>13</a:t>
            </a:r>
            <a:r>
              <a:rPr dirty="0" sz="1250" spc="-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50" spc="-5">
                <a:solidFill>
                  <a:srgbClr val="FFFFFF"/>
                </a:solidFill>
                <a:latin typeface="Arial Unicode MS"/>
                <a:cs typeface="Arial Unicode MS"/>
              </a:rPr>
              <a:t>Aug.</a:t>
            </a:r>
            <a:r>
              <a:rPr dirty="0" sz="1250" spc="-25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50" spc="-65">
                <a:solidFill>
                  <a:srgbClr val="FFFFFF"/>
                </a:solidFill>
                <a:latin typeface="Arial Unicode MS"/>
                <a:cs typeface="Arial Unicode MS"/>
              </a:rPr>
              <a:t>2020, </a:t>
            </a:r>
            <a:r>
              <a:rPr dirty="0" sz="1250" spc="-330">
                <a:solidFill>
                  <a:srgbClr val="FFFFFF"/>
                </a:solidFill>
                <a:latin typeface="Arial Unicode MS"/>
                <a:cs typeface="Arial Unicode MS"/>
              </a:rPr>
              <a:t> </a:t>
            </a:r>
            <a:r>
              <a:rPr dirty="0" sz="1250" spc="-20">
                <a:solidFill>
                  <a:srgbClr val="FFFFFF"/>
                </a:solidFill>
                <a:latin typeface="Arial Unicode MS"/>
                <a:cs typeface="Arial Unicode MS"/>
                <a:hlinkClick r:id="rId5"/>
              </a:rPr>
              <a:t>www.bbc.com/news/world-53757747.</a:t>
            </a:r>
            <a:endParaRPr sz="1250">
              <a:latin typeface="Arial Unicode MS"/>
              <a:cs typeface="Arial Unicode M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FF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Group Presentation: New Transportation of Oil</dc:title>
  <dcterms:created xsi:type="dcterms:W3CDTF">2021-12-13T18:57:22Z</dcterms:created>
  <dcterms:modified xsi:type="dcterms:W3CDTF">2021-12-13T18:57:22Z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or">
    <vt:lpwstr>Google</vt:lpwstr>
  </property>
</Properties>
</file>