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Roboto"/>
      <p:regular r:id="rId19"/>
      <p:bold r:id="rId20"/>
      <p:italic r:id="rId21"/>
      <p:boldItalic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fntdata"/><Relationship Id="rId11" Type="http://schemas.openxmlformats.org/officeDocument/2006/relationships/slide" Target="slides/slide6.xml"/><Relationship Id="rId22" Type="http://schemas.openxmlformats.org/officeDocument/2006/relationships/font" Target="fonts/Roboto-boldItalic.fntdata"/><Relationship Id="rId10" Type="http://schemas.openxmlformats.org/officeDocument/2006/relationships/slide" Target="slides/slide5.xml"/><Relationship Id="rId21" Type="http://schemas.openxmlformats.org/officeDocument/2006/relationships/font" Target="fonts/Roboto-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oboto-regular.fnt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06f4082791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06f4082791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106f4082791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106f4082791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106f4082791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106f4082791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106f408279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106f408279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106f4082b9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106f4082b9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06f4082b9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106f4082b9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106f4082fa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106f4082fa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17fa942f3ac659da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17fa942f3ac659da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7fa942f3ac659da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17fa942f3ac659da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17fa942f3ac659da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17fa942f3ac659da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071453c78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071453c78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106f4082b9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106f4082b9d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800"/>
              <a:buNone/>
              <a:defRPr>
                <a:solidFill>
                  <a:schemeClr val="lt1"/>
                </a:solidFill>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lvl1pPr lvl="0">
              <a:spcBef>
                <a:spcPts val="0"/>
              </a:spcBef>
              <a:spcAft>
                <a:spcPts val="0"/>
              </a:spcAft>
              <a:buSzPts val="1800"/>
              <a:buNone/>
              <a:defRPr sz="1800"/>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Clr>
                <a:schemeClr val="lt1"/>
              </a:buClr>
              <a:buSzPts val="1200"/>
              <a:buChar char="●"/>
              <a:defRPr sz="1200">
                <a:solidFill>
                  <a:schemeClr val="lt1"/>
                </a:solidFill>
              </a:defRPr>
            </a:lvl1pPr>
            <a:lvl2pPr indent="-304800" lvl="1" marL="914400">
              <a:spcBef>
                <a:spcPts val="0"/>
              </a:spcBef>
              <a:spcAft>
                <a:spcPts val="0"/>
              </a:spcAft>
              <a:buClr>
                <a:schemeClr val="lt1"/>
              </a:buClr>
              <a:buSzPts val="1200"/>
              <a:buChar char="○"/>
              <a:defRPr sz="1200">
                <a:solidFill>
                  <a:schemeClr val="lt1"/>
                </a:solidFill>
              </a:defRPr>
            </a:lvl2pPr>
            <a:lvl3pPr indent="-304800" lvl="2" marL="1371600">
              <a:spcBef>
                <a:spcPts val="0"/>
              </a:spcBef>
              <a:spcAft>
                <a:spcPts val="0"/>
              </a:spcAft>
              <a:buClr>
                <a:schemeClr val="lt1"/>
              </a:buClr>
              <a:buSzPts val="1200"/>
              <a:buChar char="■"/>
              <a:defRPr sz="1200">
                <a:solidFill>
                  <a:schemeClr val="lt1"/>
                </a:solidFill>
              </a:defRPr>
            </a:lvl3pPr>
            <a:lvl4pPr indent="-304800" lvl="3" marL="1828800">
              <a:spcBef>
                <a:spcPts val="0"/>
              </a:spcBef>
              <a:spcAft>
                <a:spcPts val="0"/>
              </a:spcAft>
              <a:buClr>
                <a:schemeClr val="lt1"/>
              </a:buClr>
              <a:buSzPts val="1200"/>
              <a:buChar char="●"/>
              <a:defRPr sz="1200">
                <a:solidFill>
                  <a:schemeClr val="lt1"/>
                </a:solidFill>
              </a:defRPr>
            </a:lvl4pPr>
            <a:lvl5pPr indent="-304800" lvl="4" marL="2286000">
              <a:spcBef>
                <a:spcPts val="0"/>
              </a:spcBef>
              <a:spcAft>
                <a:spcPts val="0"/>
              </a:spcAft>
              <a:buClr>
                <a:schemeClr val="lt1"/>
              </a:buClr>
              <a:buSzPts val="1200"/>
              <a:buChar char="○"/>
              <a:defRPr sz="1200">
                <a:solidFill>
                  <a:schemeClr val="lt1"/>
                </a:solidFill>
              </a:defRPr>
            </a:lvl5pPr>
            <a:lvl6pPr indent="-304800" lvl="5" marL="2743200">
              <a:spcBef>
                <a:spcPts val="0"/>
              </a:spcBef>
              <a:spcAft>
                <a:spcPts val="0"/>
              </a:spcAft>
              <a:buClr>
                <a:schemeClr val="lt1"/>
              </a:buClr>
              <a:buSzPts val="1200"/>
              <a:buChar char="■"/>
              <a:defRPr sz="1200">
                <a:solidFill>
                  <a:schemeClr val="lt1"/>
                </a:solidFill>
              </a:defRPr>
            </a:lvl6pPr>
            <a:lvl7pPr indent="-304800" lvl="6" marL="3200400">
              <a:spcBef>
                <a:spcPts val="0"/>
              </a:spcBef>
              <a:spcAft>
                <a:spcPts val="0"/>
              </a:spcAft>
              <a:buClr>
                <a:schemeClr val="lt1"/>
              </a:buClr>
              <a:buSzPts val="1200"/>
              <a:buChar char="●"/>
              <a:defRPr sz="1200">
                <a:solidFill>
                  <a:schemeClr val="lt1"/>
                </a:solidFill>
              </a:defRPr>
            </a:lvl7pPr>
            <a:lvl8pPr indent="-304800" lvl="7" marL="3657600">
              <a:spcBef>
                <a:spcPts val="0"/>
              </a:spcBef>
              <a:spcAft>
                <a:spcPts val="0"/>
              </a:spcAft>
              <a:buClr>
                <a:schemeClr val="lt1"/>
              </a:buClr>
              <a:buSzPts val="1200"/>
              <a:buChar char="○"/>
              <a:defRPr sz="1200">
                <a:solidFill>
                  <a:schemeClr val="lt1"/>
                </a:solidFill>
              </a:defRPr>
            </a:lvl8pPr>
            <a:lvl9pPr indent="-304800" lvl="8" marL="4114800">
              <a:spcBef>
                <a:spcPts val="0"/>
              </a:spcBef>
              <a:spcAft>
                <a:spcPts val="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dk2"/>
              </a:buClr>
              <a:buSzPts val="4200"/>
              <a:buNone/>
              <a:defRPr sz="4200">
                <a:solidFill>
                  <a:schemeClr val="dk2"/>
                </a:solidFill>
              </a:defRPr>
            </a:lvl1pPr>
            <a:lvl2pPr lvl="1" algn="ctr">
              <a:spcBef>
                <a:spcPts val="0"/>
              </a:spcBef>
              <a:spcAft>
                <a:spcPts val="0"/>
              </a:spcAft>
              <a:buClr>
                <a:schemeClr val="dk2"/>
              </a:buClr>
              <a:buSzPts val="4200"/>
              <a:buNone/>
              <a:defRPr sz="4200">
                <a:solidFill>
                  <a:schemeClr val="dk2"/>
                </a:solidFill>
              </a:defRPr>
            </a:lvl2pPr>
            <a:lvl3pPr lvl="2" algn="ctr">
              <a:spcBef>
                <a:spcPts val="0"/>
              </a:spcBef>
              <a:spcAft>
                <a:spcPts val="0"/>
              </a:spcAft>
              <a:buClr>
                <a:schemeClr val="dk2"/>
              </a:buClr>
              <a:buSzPts val="4200"/>
              <a:buNone/>
              <a:defRPr sz="4200">
                <a:solidFill>
                  <a:schemeClr val="dk2"/>
                </a:solidFill>
              </a:defRPr>
            </a:lvl3pPr>
            <a:lvl4pPr lvl="3" algn="ctr">
              <a:spcBef>
                <a:spcPts val="0"/>
              </a:spcBef>
              <a:spcAft>
                <a:spcPts val="0"/>
              </a:spcAft>
              <a:buClr>
                <a:schemeClr val="dk2"/>
              </a:buClr>
              <a:buSzPts val="4200"/>
              <a:buNone/>
              <a:defRPr sz="4200">
                <a:solidFill>
                  <a:schemeClr val="dk2"/>
                </a:solidFill>
              </a:defRPr>
            </a:lvl4pPr>
            <a:lvl5pPr lvl="4" algn="ctr">
              <a:spcBef>
                <a:spcPts val="0"/>
              </a:spcBef>
              <a:spcAft>
                <a:spcPts val="0"/>
              </a:spcAft>
              <a:buClr>
                <a:schemeClr val="dk2"/>
              </a:buClr>
              <a:buSzPts val="4200"/>
              <a:buNone/>
              <a:defRPr sz="4200">
                <a:solidFill>
                  <a:schemeClr val="dk2"/>
                </a:solidFill>
              </a:defRPr>
            </a:lvl5pPr>
            <a:lvl6pPr lvl="5" algn="ctr">
              <a:spcBef>
                <a:spcPts val="0"/>
              </a:spcBef>
              <a:spcAft>
                <a:spcPts val="0"/>
              </a:spcAft>
              <a:buClr>
                <a:schemeClr val="dk2"/>
              </a:buClr>
              <a:buSzPts val="4200"/>
              <a:buNone/>
              <a:defRPr sz="4200">
                <a:solidFill>
                  <a:schemeClr val="dk2"/>
                </a:solidFill>
              </a:defRPr>
            </a:lvl6pPr>
            <a:lvl7pPr lvl="6" algn="ctr">
              <a:spcBef>
                <a:spcPts val="0"/>
              </a:spcBef>
              <a:spcAft>
                <a:spcPts val="0"/>
              </a:spcAft>
              <a:buClr>
                <a:schemeClr val="dk2"/>
              </a:buClr>
              <a:buSzPts val="4200"/>
              <a:buNone/>
              <a:defRPr sz="4200">
                <a:solidFill>
                  <a:schemeClr val="dk2"/>
                </a:solidFill>
              </a:defRPr>
            </a:lvl7pPr>
            <a:lvl8pPr lvl="7" algn="ctr">
              <a:spcBef>
                <a:spcPts val="0"/>
              </a:spcBef>
              <a:spcAft>
                <a:spcPts val="0"/>
              </a:spcAft>
              <a:buClr>
                <a:schemeClr val="dk2"/>
              </a:buClr>
              <a:buSzPts val="4200"/>
              <a:buNone/>
              <a:defRPr sz="4200">
                <a:solidFill>
                  <a:schemeClr val="dk2"/>
                </a:solidFill>
              </a:defRPr>
            </a:lvl8pPr>
            <a:lvl9pPr lvl="8"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dk2"/>
              </a:buClr>
              <a:buSzPts val="12000"/>
              <a:buNone/>
              <a:defRPr sz="12000">
                <a:solidFill>
                  <a:schemeClr val="dk2"/>
                </a:solidFill>
              </a:defRPr>
            </a:lvl1pPr>
            <a:lvl2pPr lvl="1" algn="ctr">
              <a:spcBef>
                <a:spcPts val="0"/>
              </a:spcBef>
              <a:spcAft>
                <a:spcPts val="0"/>
              </a:spcAft>
              <a:buClr>
                <a:schemeClr val="dk2"/>
              </a:buClr>
              <a:buSzPts val="12000"/>
              <a:buNone/>
              <a:defRPr sz="12000">
                <a:solidFill>
                  <a:schemeClr val="dk2"/>
                </a:solidFill>
              </a:defRPr>
            </a:lvl2pPr>
            <a:lvl3pPr lvl="2" algn="ctr">
              <a:spcBef>
                <a:spcPts val="0"/>
              </a:spcBef>
              <a:spcAft>
                <a:spcPts val="0"/>
              </a:spcAft>
              <a:buClr>
                <a:schemeClr val="dk2"/>
              </a:buClr>
              <a:buSzPts val="12000"/>
              <a:buNone/>
              <a:defRPr sz="12000">
                <a:solidFill>
                  <a:schemeClr val="dk2"/>
                </a:solidFill>
              </a:defRPr>
            </a:lvl3pPr>
            <a:lvl4pPr lvl="3" algn="ctr">
              <a:spcBef>
                <a:spcPts val="0"/>
              </a:spcBef>
              <a:spcAft>
                <a:spcPts val="0"/>
              </a:spcAft>
              <a:buClr>
                <a:schemeClr val="dk2"/>
              </a:buClr>
              <a:buSzPts val="12000"/>
              <a:buNone/>
              <a:defRPr sz="12000">
                <a:solidFill>
                  <a:schemeClr val="dk2"/>
                </a:solidFill>
              </a:defRPr>
            </a:lvl4pPr>
            <a:lvl5pPr lvl="4" algn="ctr">
              <a:spcBef>
                <a:spcPts val="0"/>
              </a:spcBef>
              <a:spcAft>
                <a:spcPts val="0"/>
              </a:spcAft>
              <a:buClr>
                <a:schemeClr val="dk2"/>
              </a:buClr>
              <a:buSzPts val="12000"/>
              <a:buNone/>
              <a:defRPr sz="12000">
                <a:solidFill>
                  <a:schemeClr val="dk2"/>
                </a:solidFill>
              </a:defRPr>
            </a:lvl5pPr>
            <a:lvl6pPr lvl="5" algn="ctr">
              <a:spcBef>
                <a:spcPts val="0"/>
              </a:spcBef>
              <a:spcAft>
                <a:spcPts val="0"/>
              </a:spcAft>
              <a:buClr>
                <a:schemeClr val="dk2"/>
              </a:buClr>
              <a:buSzPts val="12000"/>
              <a:buNone/>
              <a:defRPr sz="12000">
                <a:solidFill>
                  <a:schemeClr val="dk2"/>
                </a:solidFill>
              </a:defRPr>
            </a:lvl6pPr>
            <a:lvl7pPr lvl="6" algn="ctr">
              <a:spcBef>
                <a:spcPts val="0"/>
              </a:spcBef>
              <a:spcAft>
                <a:spcPts val="0"/>
              </a:spcAft>
              <a:buClr>
                <a:schemeClr val="dk2"/>
              </a:buClr>
              <a:buSzPts val="12000"/>
              <a:buNone/>
              <a:defRPr sz="12000">
                <a:solidFill>
                  <a:schemeClr val="dk2"/>
                </a:solidFill>
              </a:defRPr>
            </a:lvl7pPr>
            <a:lvl8pPr lvl="7" algn="ctr">
              <a:spcBef>
                <a:spcPts val="0"/>
              </a:spcBef>
              <a:spcAft>
                <a:spcPts val="0"/>
              </a:spcAft>
              <a:buClr>
                <a:schemeClr val="dk2"/>
              </a:buClr>
              <a:buSzPts val="12000"/>
              <a:buNone/>
              <a:defRPr sz="12000">
                <a:solidFill>
                  <a:schemeClr val="dk2"/>
                </a:solidFill>
              </a:defRPr>
            </a:lvl8pPr>
            <a:lvl9pPr lvl="8"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2"/>
                </a:solidFill>
                <a:latin typeface="Roboto"/>
                <a:ea typeface="Roboto"/>
                <a:cs typeface="Roboto"/>
                <a:sym typeface="Roboto"/>
              </a:defRPr>
            </a:lvl1pPr>
            <a:lvl2pPr lvl="1" algn="r">
              <a:buNone/>
              <a:defRPr sz="1000">
                <a:solidFill>
                  <a:schemeClr val="lt2"/>
                </a:solidFill>
                <a:latin typeface="Roboto"/>
                <a:ea typeface="Roboto"/>
                <a:cs typeface="Roboto"/>
                <a:sym typeface="Roboto"/>
              </a:defRPr>
            </a:lvl2pPr>
            <a:lvl3pPr lvl="2" algn="r">
              <a:buNone/>
              <a:defRPr sz="1000">
                <a:solidFill>
                  <a:schemeClr val="lt2"/>
                </a:solidFill>
                <a:latin typeface="Roboto"/>
                <a:ea typeface="Roboto"/>
                <a:cs typeface="Roboto"/>
                <a:sym typeface="Roboto"/>
              </a:defRPr>
            </a:lvl3pPr>
            <a:lvl4pPr lvl="3" algn="r">
              <a:buNone/>
              <a:defRPr sz="1000">
                <a:solidFill>
                  <a:schemeClr val="lt2"/>
                </a:solidFill>
                <a:latin typeface="Roboto"/>
                <a:ea typeface="Roboto"/>
                <a:cs typeface="Roboto"/>
                <a:sym typeface="Roboto"/>
              </a:defRPr>
            </a:lvl4pPr>
            <a:lvl5pPr lvl="4" algn="r">
              <a:buNone/>
              <a:defRPr sz="1000">
                <a:solidFill>
                  <a:schemeClr val="lt2"/>
                </a:solidFill>
                <a:latin typeface="Roboto"/>
                <a:ea typeface="Roboto"/>
                <a:cs typeface="Roboto"/>
                <a:sym typeface="Roboto"/>
              </a:defRPr>
            </a:lvl5pPr>
            <a:lvl6pPr lvl="5" algn="r">
              <a:buNone/>
              <a:defRPr sz="1000">
                <a:solidFill>
                  <a:schemeClr val="lt2"/>
                </a:solidFill>
                <a:latin typeface="Roboto"/>
                <a:ea typeface="Roboto"/>
                <a:cs typeface="Roboto"/>
                <a:sym typeface="Roboto"/>
              </a:defRPr>
            </a:lvl6pPr>
            <a:lvl7pPr lvl="6" algn="r">
              <a:buNone/>
              <a:defRPr sz="1000">
                <a:solidFill>
                  <a:schemeClr val="lt2"/>
                </a:solidFill>
                <a:latin typeface="Roboto"/>
                <a:ea typeface="Roboto"/>
                <a:cs typeface="Roboto"/>
                <a:sym typeface="Roboto"/>
              </a:defRPr>
            </a:lvl7pPr>
            <a:lvl8pPr lvl="7" algn="r">
              <a:buNone/>
              <a:defRPr sz="1000">
                <a:solidFill>
                  <a:schemeClr val="lt2"/>
                </a:solidFill>
                <a:latin typeface="Roboto"/>
                <a:ea typeface="Roboto"/>
                <a:cs typeface="Roboto"/>
                <a:sym typeface="Roboto"/>
              </a:defRPr>
            </a:lvl8pPr>
            <a:lvl9pPr lvl="8"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hyperlink" Target="https://theappeal.org/the-lab/explainers/the-climate-change-lawsuits-against-big-oil-explained/" TargetMode="External"/><Relationship Id="rId4" Type="http://schemas.openxmlformats.org/officeDocument/2006/relationships/hyperlink" Target="https://www.theguardian.com/environment/2021/jun/30/climate-crimes-oil-and-gas-environmen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3"/>
          <p:cNvSpPr txBox="1"/>
          <p:nvPr>
            <p:ph type="ctrTitle"/>
          </p:nvPr>
        </p:nvSpPr>
        <p:spPr>
          <a:xfrm>
            <a:off x="390525" y="1819275"/>
            <a:ext cx="8222100" cy="9336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rPr lang="en"/>
              <a:t>Should Oil Companies Be Sued Over Climate Change?</a:t>
            </a:r>
            <a:endParaRPr/>
          </a:p>
        </p:txBody>
      </p:sp>
      <p:sp>
        <p:nvSpPr>
          <p:cNvPr id="68" name="Google Shape;68;p13"/>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t>By Sami Uggla, Jake Chittem, Alex Munoz, and Jeremie Hernandez</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Background </a:t>
            </a:r>
            <a:endParaRPr/>
          </a:p>
        </p:txBody>
      </p:sp>
      <p:sp>
        <p:nvSpPr>
          <p:cNvPr id="74" name="Google Shape;74;p14"/>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The effects of climate change are already beginning to take place (temperature is increasing). </a:t>
            </a:r>
            <a:endParaRPr/>
          </a:p>
          <a:p>
            <a:pPr indent="-342900" lvl="0" marL="457200" rtl="0" algn="l">
              <a:spcBef>
                <a:spcPts val="0"/>
              </a:spcBef>
              <a:spcAft>
                <a:spcPts val="0"/>
              </a:spcAft>
              <a:buSzPts val="1800"/>
              <a:buChar char="●"/>
            </a:pPr>
            <a:r>
              <a:rPr lang="en"/>
              <a:t>Climate change is one of the most hotly debated topics right now.</a:t>
            </a:r>
            <a:endParaRPr/>
          </a:p>
          <a:p>
            <a:pPr indent="-317500" lvl="1" marL="914400" rtl="0" algn="l">
              <a:spcBef>
                <a:spcPts val="0"/>
              </a:spcBef>
              <a:spcAft>
                <a:spcPts val="0"/>
              </a:spcAft>
              <a:buSzPts val="1400"/>
              <a:buChar char="○"/>
            </a:pPr>
            <a:r>
              <a:rPr lang="en"/>
              <a:t>Concepts in regard to climate change that are argued include how to keep the earth clean, how to protect the atmosphere, and what </a:t>
            </a:r>
            <a:r>
              <a:rPr lang="en"/>
              <a:t>factors can cause the pollution of our environment and our atmosphere.</a:t>
            </a:r>
            <a:endParaRPr/>
          </a:p>
        </p:txBody>
      </p:sp>
      <p:pic>
        <p:nvPicPr>
          <p:cNvPr descr="Earth melting illustration" id="75" name="Google Shape;75;p14" title="Earth melting illustration"/>
          <p:cNvPicPr preferRelativeResize="0"/>
          <p:nvPr/>
        </p:nvPicPr>
        <p:blipFill>
          <a:blip r:embed="rId3">
            <a:alphaModFix/>
          </a:blip>
          <a:stretch>
            <a:fillRect/>
          </a:stretch>
        </p:blipFill>
        <p:spPr>
          <a:xfrm>
            <a:off x="5124550" y="3453450"/>
            <a:ext cx="3006100" cy="16900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Introduction to the Topic </a:t>
            </a:r>
            <a:endParaRPr/>
          </a:p>
        </p:txBody>
      </p:sp>
      <p:sp>
        <p:nvSpPr>
          <p:cNvPr id="81" name="Google Shape;81;p15"/>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There are many factors that might lead to climate change. This includes emissions from cars, </a:t>
            </a:r>
            <a:r>
              <a:rPr lang="en"/>
              <a:t>deforestation, and emissions of greenhouse gases. Oil companies are also contributing to the problem as well.</a:t>
            </a:r>
            <a:r>
              <a:rPr lang="en"/>
              <a:t> One of the more recent debates that has come up in regards to climate change is whether or not </a:t>
            </a:r>
            <a:r>
              <a:rPr lang="en"/>
              <a:t>oil companies should be sued for the damage that has already been done. Some people they should absolutely be sued and others believe they should not be.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6"/>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Oil </a:t>
            </a:r>
            <a:endParaRPr/>
          </a:p>
        </p:txBody>
      </p:sp>
      <p:sp>
        <p:nvSpPr>
          <p:cNvPr id="87" name="Google Shape;87;p16"/>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When it comes down to it, oil is very valuable and used for many things.</a:t>
            </a:r>
            <a:endParaRPr/>
          </a:p>
          <a:p>
            <a:pPr indent="-342900" lvl="0" marL="457200" rtl="0" algn="l">
              <a:spcBef>
                <a:spcPts val="0"/>
              </a:spcBef>
              <a:spcAft>
                <a:spcPts val="0"/>
              </a:spcAft>
              <a:buSzPts val="1800"/>
              <a:buChar char="●"/>
            </a:pPr>
            <a:r>
              <a:rPr lang="en"/>
              <a:t>This includes:</a:t>
            </a:r>
            <a:endParaRPr/>
          </a:p>
          <a:p>
            <a:pPr indent="-317500" lvl="1" marL="914400" rtl="0" algn="l">
              <a:spcBef>
                <a:spcPts val="0"/>
              </a:spcBef>
              <a:spcAft>
                <a:spcPts val="0"/>
              </a:spcAft>
              <a:buSzPts val="1400"/>
              <a:buChar char="○"/>
            </a:pPr>
            <a:r>
              <a:rPr lang="en"/>
              <a:t>Powering our vehicles</a:t>
            </a:r>
            <a:endParaRPr/>
          </a:p>
          <a:p>
            <a:pPr indent="-317500" lvl="1" marL="914400" rtl="0" algn="l">
              <a:spcBef>
                <a:spcPts val="0"/>
              </a:spcBef>
              <a:spcAft>
                <a:spcPts val="0"/>
              </a:spcAft>
              <a:buSzPts val="1400"/>
              <a:buChar char="○"/>
            </a:pPr>
            <a:r>
              <a:rPr lang="en"/>
              <a:t>Heating our homes and buildings</a:t>
            </a:r>
            <a:endParaRPr/>
          </a:p>
          <a:p>
            <a:pPr indent="-317500" lvl="1" marL="914400" rtl="0" algn="l">
              <a:spcBef>
                <a:spcPts val="0"/>
              </a:spcBef>
              <a:spcAft>
                <a:spcPts val="0"/>
              </a:spcAft>
              <a:buSzPts val="1400"/>
              <a:buChar char="○"/>
            </a:pPr>
            <a:r>
              <a:rPr lang="en"/>
              <a:t>Helping to create electricity</a:t>
            </a:r>
            <a:endParaRPr/>
          </a:p>
          <a:p>
            <a:pPr indent="-317500" lvl="1" marL="914400" rtl="0" algn="l">
              <a:spcBef>
                <a:spcPts val="0"/>
              </a:spcBef>
              <a:spcAft>
                <a:spcPts val="0"/>
              </a:spcAft>
              <a:buSzPts val="1400"/>
              <a:buChar char="○"/>
            </a:pPr>
            <a:r>
              <a:rPr lang="en"/>
              <a:t>Diesel fuel</a:t>
            </a:r>
            <a:endParaRPr/>
          </a:p>
          <a:p>
            <a:pPr indent="-317500" lvl="1" marL="914400" rtl="0" algn="l">
              <a:spcBef>
                <a:spcPts val="0"/>
              </a:spcBef>
              <a:spcAft>
                <a:spcPts val="0"/>
              </a:spcAft>
              <a:buSzPts val="1400"/>
              <a:buChar char="○"/>
            </a:pPr>
            <a:r>
              <a:rPr lang="en"/>
              <a:t>Petroleum</a:t>
            </a:r>
            <a:endParaRPr/>
          </a:p>
        </p:txBody>
      </p:sp>
      <p:pic>
        <p:nvPicPr>
          <p:cNvPr descr="CEO of world's largest oil producer warns of 'rampant inflation and social  unrest' | TheHill" id="88" name="Google Shape;88;p16"/>
          <p:cNvPicPr preferRelativeResize="0"/>
          <p:nvPr/>
        </p:nvPicPr>
        <p:blipFill>
          <a:blip r:embed="rId3">
            <a:alphaModFix/>
          </a:blip>
          <a:stretch>
            <a:fillRect/>
          </a:stretch>
        </p:blipFill>
        <p:spPr>
          <a:xfrm>
            <a:off x="4511400" y="2571750"/>
            <a:ext cx="3544675" cy="2173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7"/>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Why Oil Companies Should be Sued</a:t>
            </a:r>
            <a:endParaRPr/>
          </a:p>
        </p:txBody>
      </p:sp>
      <p:sp>
        <p:nvSpPr>
          <p:cNvPr id="94" name="Google Shape;94;p17"/>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Oil sold by U.S. companies is one of the major contributors to climate change. </a:t>
            </a:r>
            <a:endParaRPr/>
          </a:p>
          <a:p>
            <a:pPr indent="-317500" lvl="1" marL="914400" rtl="0" algn="l">
              <a:spcBef>
                <a:spcPts val="0"/>
              </a:spcBef>
              <a:spcAft>
                <a:spcPts val="0"/>
              </a:spcAft>
              <a:buSzPts val="1400"/>
              <a:buChar char="○"/>
            </a:pPr>
            <a:r>
              <a:rPr lang="en"/>
              <a:t>All of the fossil fuels used in our environment today are giving off </a:t>
            </a:r>
            <a:r>
              <a:rPr lang="en"/>
              <a:t>toxins</a:t>
            </a:r>
            <a:r>
              <a:rPr lang="en"/>
              <a:t> that pollute our air, water and atmosphere.</a:t>
            </a:r>
            <a:endParaRPr/>
          </a:p>
          <a:p>
            <a:pPr indent="-317500" lvl="1" marL="914400" rtl="0" algn="l">
              <a:spcBef>
                <a:spcPts val="0"/>
              </a:spcBef>
              <a:spcAft>
                <a:spcPts val="0"/>
              </a:spcAft>
              <a:buSzPts val="1400"/>
              <a:buChar char="○"/>
            </a:pPr>
            <a:r>
              <a:rPr lang="en"/>
              <a:t>Natural gas powers many U.S. grids and heats a </a:t>
            </a:r>
            <a:r>
              <a:rPr lang="en"/>
              <a:t>majority</a:t>
            </a:r>
            <a:r>
              <a:rPr lang="en"/>
              <a:t> of businesses and homes.  </a:t>
            </a:r>
            <a:endParaRPr/>
          </a:p>
          <a:p>
            <a:pPr indent="0" lvl="0" marL="0" rtl="0" algn="l">
              <a:spcBef>
                <a:spcPts val="1200"/>
              </a:spcBef>
              <a:spcAft>
                <a:spcPts val="1200"/>
              </a:spcAft>
              <a:buNone/>
            </a:pPr>
            <a:r>
              <a:t/>
            </a:r>
            <a:endParaRPr/>
          </a:p>
        </p:txBody>
      </p:sp>
      <p:pic>
        <p:nvPicPr>
          <p:cNvPr descr="Climate change crisis: How oil and gas companies try to trick the public -  Vox" id="95" name="Google Shape;95;p17"/>
          <p:cNvPicPr preferRelativeResize="0"/>
          <p:nvPr/>
        </p:nvPicPr>
        <p:blipFill>
          <a:blip r:embed="rId3">
            <a:alphaModFix/>
          </a:blip>
          <a:stretch>
            <a:fillRect/>
          </a:stretch>
        </p:blipFill>
        <p:spPr>
          <a:xfrm>
            <a:off x="3408325" y="3420750"/>
            <a:ext cx="3593593" cy="1722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Why Oil Companies Should be Sued (Cont)</a:t>
            </a:r>
            <a:endParaRPr/>
          </a:p>
        </p:txBody>
      </p:sp>
      <p:sp>
        <p:nvSpPr>
          <p:cNvPr id="101" name="Google Shape;101;p18"/>
          <p:cNvSpPr txBox="1"/>
          <p:nvPr>
            <p:ph idx="1" type="body"/>
          </p:nvPr>
        </p:nvSpPr>
        <p:spPr>
          <a:xfrm>
            <a:off x="471900" y="1919075"/>
            <a:ext cx="8222100" cy="21093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There are </a:t>
            </a:r>
            <a:r>
              <a:rPr lang="en"/>
              <a:t>already</a:t>
            </a:r>
            <a:r>
              <a:rPr lang="en"/>
              <a:t> numerous states that have many cases in this debate against oil companies.</a:t>
            </a:r>
            <a:endParaRPr/>
          </a:p>
          <a:p>
            <a:pPr indent="-317500" lvl="1" marL="914400" rtl="0" algn="l">
              <a:spcBef>
                <a:spcPts val="0"/>
              </a:spcBef>
              <a:spcAft>
                <a:spcPts val="0"/>
              </a:spcAft>
              <a:buSzPts val="1400"/>
              <a:buChar char="○"/>
            </a:pPr>
            <a:r>
              <a:rPr lang="en"/>
              <a:t>Oil companies are one of the biggest franchises in powering many houses, businesses and restaurants. </a:t>
            </a:r>
            <a:endParaRPr/>
          </a:p>
          <a:p>
            <a:pPr indent="-317500" lvl="1" marL="914400" rtl="0" algn="l">
              <a:spcBef>
                <a:spcPts val="0"/>
              </a:spcBef>
              <a:spcAft>
                <a:spcPts val="0"/>
              </a:spcAft>
              <a:buSzPts val="1400"/>
              <a:buChar char="○"/>
            </a:pPr>
            <a:r>
              <a:rPr lang="en"/>
              <a:t>However, they give many negative impacts including pollution which causes climate change. We have been seeing drastic changes to the planet with glaciers melting being one of the biggest problems. </a:t>
            </a:r>
            <a:endParaRPr/>
          </a:p>
        </p:txBody>
      </p:sp>
      <p:pic>
        <p:nvPicPr>
          <p:cNvPr descr="The Top 10 Oil &amp; Gas Companies in the World: 2019 | Oil &amp; Gas IQ" id="102" name="Google Shape;102;p18"/>
          <p:cNvPicPr preferRelativeResize="0"/>
          <p:nvPr/>
        </p:nvPicPr>
        <p:blipFill>
          <a:blip r:embed="rId3">
            <a:alphaModFix/>
          </a:blip>
          <a:stretch>
            <a:fillRect/>
          </a:stretch>
        </p:blipFill>
        <p:spPr>
          <a:xfrm>
            <a:off x="5317025" y="3629025"/>
            <a:ext cx="3038475" cy="1514475"/>
          </a:xfrm>
          <a:prstGeom prst="rect">
            <a:avLst/>
          </a:prstGeom>
          <a:noFill/>
          <a:ln>
            <a:noFill/>
          </a:ln>
        </p:spPr>
      </p:pic>
      <p:pic>
        <p:nvPicPr>
          <p:cNvPr descr="Top 10 highest-earning oil and gas companies in 2021" id="103" name="Google Shape;103;p18"/>
          <p:cNvPicPr preferRelativeResize="0"/>
          <p:nvPr/>
        </p:nvPicPr>
        <p:blipFill>
          <a:blip r:embed="rId4">
            <a:alphaModFix/>
          </a:blip>
          <a:stretch>
            <a:fillRect/>
          </a:stretch>
        </p:blipFill>
        <p:spPr>
          <a:xfrm>
            <a:off x="37700" y="3865475"/>
            <a:ext cx="2158025" cy="12157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9"/>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Why Oil Companies Should be Sued (Cont)</a:t>
            </a:r>
            <a:endParaRPr/>
          </a:p>
        </p:txBody>
      </p:sp>
      <p:sp>
        <p:nvSpPr>
          <p:cNvPr id="109" name="Google Shape;109;p19"/>
          <p:cNvSpPr txBox="1"/>
          <p:nvPr>
            <p:ph idx="1" type="body"/>
          </p:nvPr>
        </p:nvSpPr>
        <p:spPr>
          <a:xfrm>
            <a:off x="169350" y="1919075"/>
            <a:ext cx="6720300" cy="18066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We are seeing drastic changes to our country and and even on a global level. </a:t>
            </a:r>
            <a:endParaRPr/>
          </a:p>
          <a:p>
            <a:pPr indent="-317500" lvl="1" marL="914400" rtl="0" algn="l">
              <a:spcBef>
                <a:spcPts val="0"/>
              </a:spcBef>
              <a:spcAft>
                <a:spcPts val="0"/>
              </a:spcAft>
              <a:buSzPts val="1400"/>
              <a:buChar char="○"/>
            </a:pPr>
            <a:r>
              <a:rPr lang="en"/>
              <a:t>Midwestern </a:t>
            </a:r>
            <a:r>
              <a:rPr lang="en"/>
              <a:t>states</a:t>
            </a:r>
            <a:r>
              <a:rPr lang="en"/>
              <a:t> have seen rises in temperature faster than National and Global Averages </a:t>
            </a:r>
            <a:endParaRPr/>
          </a:p>
          <a:p>
            <a:pPr indent="-317500" lvl="1" marL="914400" rtl="0" algn="l">
              <a:spcBef>
                <a:spcPts val="0"/>
              </a:spcBef>
              <a:spcAft>
                <a:spcPts val="0"/>
              </a:spcAft>
              <a:buSzPts val="1400"/>
              <a:buChar char="○"/>
            </a:pPr>
            <a:r>
              <a:rPr lang="en"/>
              <a:t>The changes in precipitation have made it very difficult to farm and also causes floods in peoples homes. </a:t>
            </a:r>
            <a:endParaRPr/>
          </a:p>
        </p:txBody>
      </p:sp>
      <p:pic>
        <p:nvPicPr>
          <p:cNvPr id="110" name="Google Shape;110;p19"/>
          <p:cNvPicPr preferRelativeResize="0"/>
          <p:nvPr/>
        </p:nvPicPr>
        <p:blipFill>
          <a:blip r:embed="rId3">
            <a:alphaModFix/>
          </a:blip>
          <a:stretch>
            <a:fillRect/>
          </a:stretch>
        </p:blipFill>
        <p:spPr>
          <a:xfrm>
            <a:off x="5930150" y="3483750"/>
            <a:ext cx="3213850" cy="16597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0"/>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Counter argument</a:t>
            </a:r>
            <a:endParaRPr/>
          </a:p>
        </p:txBody>
      </p:sp>
      <p:sp>
        <p:nvSpPr>
          <p:cNvPr id="116" name="Google Shape;116;p20"/>
          <p:cNvSpPr txBox="1"/>
          <p:nvPr>
            <p:ph idx="1" type="body"/>
          </p:nvPr>
        </p:nvSpPr>
        <p:spPr>
          <a:xfrm>
            <a:off x="471900" y="1919075"/>
            <a:ext cx="5311200" cy="2005500"/>
          </a:xfrm>
          <a:prstGeom prst="rect">
            <a:avLst/>
          </a:prstGeom>
        </p:spPr>
        <p:txBody>
          <a:bodyPr anchorCtr="0" anchor="t" bIns="91425" lIns="91425" spcFirstLastPara="1" rIns="91425" wrap="square" tIns="91425">
            <a:normAutofit fontScale="85000" lnSpcReduction="20000"/>
          </a:bodyPr>
          <a:lstStyle/>
          <a:p>
            <a:pPr indent="-325755" lvl="0" marL="457200" rtl="0" algn="l">
              <a:spcBef>
                <a:spcPts val="0"/>
              </a:spcBef>
              <a:spcAft>
                <a:spcPts val="0"/>
              </a:spcAft>
              <a:buSzPct val="100000"/>
              <a:buChar char="●"/>
            </a:pPr>
            <a:r>
              <a:rPr lang="en"/>
              <a:t>Some might argue that oil companies should NOT be sued</a:t>
            </a:r>
            <a:endParaRPr/>
          </a:p>
          <a:p>
            <a:pPr indent="-325755" lvl="0" marL="457200" rtl="0" algn="l">
              <a:spcBef>
                <a:spcPts val="0"/>
              </a:spcBef>
              <a:spcAft>
                <a:spcPts val="0"/>
              </a:spcAft>
              <a:buSzPct val="100000"/>
              <a:buChar char="●"/>
            </a:pPr>
            <a:r>
              <a:rPr lang="en"/>
              <a:t>The oil companies (including Exxon and Shell) are angry </a:t>
            </a:r>
            <a:r>
              <a:rPr lang="en"/>
              <a:t>about</a:t>
            </a:r>
            <a:r>
              <a:rPr lang="en"/>
              <a:t> the lawsuits.</a:t>
            </a:r>
            <a:endParaRPr/>
          </a:p>
          <a:p>
            <a:pPr indent="-325755" lvl="0" marL="457200" rtl="0" algn="l">
              <a:spcBef>
                <a:spcPts val="0"/>
              </a:spcBef>
              <a:spcAft>
                <a:spcPts val="0"/>
              </a:spcAft>
              <a:buSzPct val="100000"/>
              <a:buChar char="●"/>
            </a:pPr>
            <a:r>
              <a:rPr lang="en"/>
              <a:t>Some argue that there are other industries that are more at fault for climate change. </a:t>
            </a:r>
            <a:endParaRPr/>
          </a:p>
          <a:p>
            <a:pPr indent="-304165" lvl="1" marL="914400" rtl="0" algn="l">
              <a:spcBef>
                <a:spcPts val="0"/>
              </a:spcBef>
              <a:spcAft>
                <a:spcPts val="0"/>
              </a:spcAft>
              <a:buSzPct val="100000"/>
              <a:buChar char="○"/>
            </a:pPr>
            <a:r>
              <a:rPr lang="en"/>
              <a:t>This includes the transportation </a:t>
            </a:r>
            <a:r>
              <a:rPr lang="en"/>
              <a:t>industry.</a:t>
            </a:r>
            <a:endParaRPr/>
          </a:p>
          <a:p>
            <a:pPr indent="-304165" lvl="1" marL="914400" rtl="0" algn="l">
              <a:spcBef>
                <a:spcPts val="0"/>
              </a:spcBef>
              <a:spcAft>
                <a:spcPts val="0"/>
              </a:spcAft>
              <a:buSzPct val="100000"/>
              <a:buChar char="○"/>
            </a:pPr>
            <a:r>
              <a:rPr lang="en"/>
              <a:t>Another argument is that burning coal is more harmful than oil</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1"/>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The </a:t>
            </a:r>
            <a:r>
              <a:rPr lang="en"/>
              <a:t>truth behind oil companies </a:t>
            </a:r>
            <a:endParaRPr/>
          </a:p>
        </p:txBody>
      </p:sp>
      <p:sp>
        <p:nvSpPr>
          <p:cNvPr id="122" name="Google Shape;122;p21"/>
          <p:cNvSpPr txBox="1"/>
          <p:nvPr>
            <p:ph idx="1" type="body"/>
          </p:nvPr>
        </p:nvSpPr>
        <p:spPr>
          <a:xfrm>
            <a:off x="471900" y="1919075"/>
            <a:ext cx="8222100" cy="3224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For years </a:t>
            </a:r>
            <a:r>
              <a:rPr lang="en"/>
              <a:t>big oil companies have kept many dirty secrets from the world and now they may pay the price. Many oil companies are facing major lawsuits due to damage caused by fossil fuels.</a:t>
            </a:r>
            <a:endParaRPr/>
          </a:p>
          <a:p>
            <a:pPr indent="-342900" lvl="0" marL="457200" rtl="0" algn="l">
              <a:spcBef>
                <a:spcPts val="0"/>
              </a:spcBef>
              <a:spcAft>
                <a:spcPts val="0"/>
              </a:spcAft>
              <a:buSzPts val="1800"/>
              <a:buChar char="●"/>
            </a:pPr>
            <a:r>
              <a:rPr lang="en"/>
              <a:t>Oil companies have affected and impacted many </a:t>
            </a:r>
            <a:r>
              <a:rPr lang="en"/>
              <a:t>people's</a:t>
            </a:r>
            <a:r>
              <a:rPr lang="en"/>
              <a:t> lives  and communities across the world, oil companies tried to cover up what they </a:t>
            </a:r>
            <a:r>
              <a:rPr lang="en"/>
              <a:t>knew would</a:t>
            </a:r>
            <a:r>
              <a:rPr lang="en"/>
              <a:t> happen all along.</a:t>
            </a:r>
            <a:endParaRPr/>
          </a:p>
          <a:p>
            <a:pPr indent="0" lvl="0" marL="0" rtl="0" algn="l">
              <a:spcBef>
                <a:spcPts val="1200"/>
              </a:spcBef>
              <a:spcAft>
                <a:spcPts val="1200"/>
              </a:spcAft>
              <a:buNone/>
            </a:pPr>
            <a:r>
              <a:t/>
            </a:r>
            <a:endParaRPr/>
          </a:p>
        </p:txBody>
      </p:sp>
      <p:pic>
        <p:nvPicPr>
          <p:cNvPr id="123" name="Google Shape;123;p21"/>
          <p:cNvPicPr preferRelativeResize="0"/>
          <p:nvPr/>
        </p:nvPicPr>
        <p:blipFill>
          <a:blip r:embed="rId3">
            <a:alphaModFix/>
          </a:blip>
          <a:stretch>
            <a:fillRect/>
          </a:stretch>
        </p:blipFill>
        <p:spPr>
          <a:xfrm>
            <a:off x="5832221" y="3655219"/>
            <a:ext cx="1826450" cy="1143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22"/>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Oil </a:t>
            </a:r>
            <a:r>
              <a:rPr lang="en"/>
              <a:t>damage </a:t>
            </a:r>
            <a:endParaRPr/>
          </a:p>
        </p:txBody>
      </p:sp>
      <p:sp>
        <p:nvSpPr>
          <p:cNvPr id="129" name="Google Shape;129;p22"/>
          <p:cNvSpPr txBox="1"/>
          <p:nvPr>
            <p:ph idx="1" type="body"/>
          </p:nvPr>
        </p:nvSpPr>
        <p:spPr>
          <a:xfrm>
            <a:off x="471900" y="1702600"/>
            <a:ext cx="8222100" cy="3441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Many </a:t>
            </a:r>
            <a:r>
              <a:rPr lang="en"/>
              <a:t>coastal areas are having hard times to keep sea levels steady </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a:t>Midwestern states like Minnesota is dealing with mega rain, these are events in which 6 Inches of rain downpours and the numbers are rising, this event is destroying crops and homes. </a:t>
            </a:r>
            <a:endParaRPr/>
          </a:p>
          <a:p>
            <a:pPr indent="0" lvl="0" marL="0" rtl="0" algn="l">
              <a:spcBef>
                <a:spcPts val="1200"/>
              </a:spcBef>
              <a:spcAft>
                <a:spcPts val="0"/>
              </a:spcAft>
              <a:buNone/>
            </a:pPr>
            <a:r>
              <a:t/>
            </a:r>
            <a:endParaRPr/>
          </a:p>
          <a:p>
            <a:pPr indent="0" lvl="0" marL="0" rtl="0" algn="l">
              <a:spcBef>
                <a:spcPts val="1200"/>
              </a:spcBef>
              <a:spcAft>
                <a:spcPts val="1200"/>
              </a:spcAft>
              <a:buNone/>
            </a:pPr>
            <a:r>
              <a:rPr lang="en"/>
              <a:t>Fishing is even becoming scarce Due to the heating of water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3"/>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Electricity is the future </a:t>
            </a:r>
            <a:endParaRPr/>
          </a:p>
        </p:txBody>
      </p:sp>
      <p:sp>
        <p:nvSpPr>
          <p:cNvPr id="135" name="Google Shape;135;p23"/>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I believe </a:t>
            </a:r>
            <a:r>
              <a:rPr lang="en"/>
              <a:t>by 2050 the world will be 80% electric and 20 % oil, I understand the world needs oil and it will never be 0% oil at least not for a while, </a:t>
            </a:r>
            <a:r>
              <a:rPr lang="en"/>
              <a:t>because</a:t>
            </a:r>
            <a:r>
              <a:rPr lang="en"/>
              <a:t>  we just don’t have advanced enough technology but the world needs a huge shift in energy supply and demand, we need to get away from fossil fuels and look into low carbon, that is only a reachable goal if we convince companies the are willing to go low carbon and instead of excluding them. </a:t>
            </a:r>
            <a:endParaRPr/>
          </a:p>
          <a:p>
            <a:pPr indent="0" lvl="0" marL="0" rtl="0" algn="l">
              <a:spcBef>
                <a:spcPts val="1200"/>
              </a:spcBef>
              <a:spcAft>
                <a:spcPts val="120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Conclusion</a:t>
            </a:r>
            <a:endParaRPr/>
          </a:p>
        </p:txBody>
      </p:sp>
      <p:sp>
        <p:nvSpPr>
          <p:cNvPr id="141" name="Google Shape;141;p24"/>
          <p:cNvSpPr txBox="1"/>
          <p:nvPr>
            <p:ph idx="1" type="body"/>
          </p:nvPr>
        </p:nvSpPr>
        <p:spPr>
          <a:xfrm>
            <a:off x="471900" y="1949125"/>
            <a:ext cx="8222100" cy="2914800"/>
          </a:xfrm>
          <a:prstGeom prst="rect">
            <a:avLst/>
          </a:prstGeom>
        </p:spPr>
        <p:txBody>
          <a:bodyPr anchorCtr="0" anchor="t" bIns="91425" lIns="91425" spcFirstLastPara="1" rIns="91425" wrap="square" tIns="91425">
            <a:normAutofit fontScale="25000" lnSpcReduction="20000"/>
          </a:bodyPr>
          <a:lstStyle/>
          <a:p>
            <a:pPr indent="457200" lvl="0" marL="0" rtl="0" algn="l">
              <a:lnSpc>
                <a:spcPct val="200000"/>
              </a:lnSpc>
              <a:spcBef>
                <a:spcPts val="0"/>
              </a:spcBef>
              <a:spcAft>
                <a:spcPts val="0"/>
              </a:spcAft>
              <a:buNone/>
            </a:pPr>
            <a:r>
              <a:rPr lang="en" sz="7343"/>
              <a:t>Sadly, oil companies are the most reckless and don't care about the consequences of burning fossil fuels. As long as they get their money and continue to profit, they will continue burning fossil fuels. Oil companies are among the biggest contributors to climate change and pollution. They should be sued for all the damage they are doing to the Earth, because instead of coming up with solutions, they are only making it worse. </a:t>
            </a:r>
            <a:endParaRPr sz="1200">
              <a:solidFill>
                <a:srgbClr val="000000"/>
              </a:solidFill>
              <a:latin typeface="Times New Roman"/>
              <a:ea typeface="Times New Roman"/>
              <a:cs typeface="Times New Roman"/>
              <a:sym typeface="Times New Roman"/>
            </a:endParaRPr>
          </a:p>
          <a:p>
            <a:pPr indent="0" lvl="0" marL="0" rtl="0" algn="l">
              <a:spcBef>
                <a:spcPts val="0"/>
              </a:spcBef>
              <a:spcAft>
                <a:spcPts val="12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Sources </a:t>
            </a:r>
            <a:endParaRPr/>
          </a:p>
        </p:txBody>
      </p:sp>
      <p:sp>
        <p:nvSpPr>
          <p:cNvPr id="147" name="Google Shape;147;p25"/>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400" u="sng">
                <a:solidFill>
                  <a:schemeClr val="hlink"/>
                </a:solidFill>
                <a:hlinkClick r:id="rId3"/>
              </a:rPr>
              <a:t>https://theappeal.org/the-lab/explainers/the-climate-change-lawsuits-against-big-oil-explained/</a:t>
            </a:r>
            <a:endParaRPr sz="1400"/>
          </a:p>
          <a:p>
            <a:pPr indent="0" lvl="0" marL="0" rtl="0" algn="l">
              <a:spcBef>
                <a:spcPts val="1200"/>
              </a:spcBef>
              <a:spcAft>
                <a:spcPts val="0"/>
              </a:spcAft>
              <a:buNone/>
            </a:pPr>
            <a:r>
              <a:rPr lang="en" sz="1400" u="sng">
                <a:solidFill>
                  <a:schemeClr val="hlink"/>
                </a:solidFill>
                <a:hlinkClick r:id="rId4"/>
              </a:rPr>
              <a:t>https://www.theguardian.com/environment/2021/jun/30/climate-crimes-oil-and-gas-environment</a:t>
            </a:r>
            <a:endParaRPr sz="1400"/>
          </a:p>
          <a:p>
            <a:pPr indent="0" lvl="0" marL="0" rtl="0" algn="l">
              <a:spcBef>
                <a:spcPts val="1200"/>
              </a:spcBef>
              <a:spcAft>
                <a:spcPts val="1200"/>
              </a:spcAft>
              <a:buNone/>
            </a:pPr>
            <a:r>
              <a:t/>
            </a:r>
            <a:endParaRPr sz="14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