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1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embeddedFontLst>
    <p:embeddedFont>
      <p:font typeface="Alfa Slab One" panose="020B0604020202020204" charset="0"/>
      <p:regular r:id="rId10"/>
    </p:embeddedFont>
    <p:embeddedFont>
      <p:font typeface="Audiowide" panose="020B0604020202020204" charset="0"/>
      <p:regular r:id="rId11"/>
    </p:embeddedFont>
    <p:embeddedFont>
      <p:font typeface="Nova Flat" panose="020B0604020202020204" charset="0"/>
      <p:regular r:id="rId12"/>
    </p:embeddedFont>
    <p:embeddedFont>
      <p:font typeface="Stoke" panose="020B0604020202020204" charset="0"/>
      <p:regular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00" y="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a2b2bc386a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a2b2bc386a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a2b2bc386a_0_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a2b2bc386a_0_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a2b2bc386a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a2b2bc386a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a2b2bc386a_0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a2b2bc386a_0_1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a2b2bc386a_0_1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a2b2bc386a_0_1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a24ab4f1de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a24ab4f1de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>
  <p:cSld name="TITLE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ctrTitle"/>
          </p:nvPr>
        </p:nvSpPr>
        <p:spPr>
          <a:xfrm>
            <a:off x="4308200" y="1991825"/>
            <a:ext cx="42261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600"/>
              <a:buNone/>
              <a:defRPr sz="56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600"/>
              <a:buNone/>
              <a:defRPr sz="56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600"/>
              <a:buNone/>
              <a:defRPr sz="56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600"/>
              <a:buNone/>
              <a:defRPr sz="56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600"/>
              <a:buNone/>
              <a:defRPr sz="56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600"/>
              <a:buNone/>
              <a:defRPr sz="56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600"/>
              <a:buNone/>
              <a:defRPr sz="56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600"/>
              <a:buNone/>
              <a:defRPr sz="56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600"/>
              <a:buNone/>
              <a:defRPr sz="5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_2">
  <p:cSld name="TITLE_2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4" name="Google Shape;54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5" name="Google Shape;55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>
            <a:spLocks noGrp="1"/>
          </p:cNvSpPr>
          <p:nvPr>
            <p:ph type="ctrTitle"/>
          </p:nvPr>
        </p:nvSpPr>
        <p:spPr>
          <a:xfrm>
            <a:off x="272733" y="291692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500" i="1">
                <a:solidFill>
                  <a:srgbClr val="FFF2CC"/>
                </a:solidFill>
                <a:latin typeface="Audiowide"/>
                <a:ea typeface="Audiowide"/>
                <a:cs typeface="Audiowide"/>
                <a:sym typeface="Audiowide"/>
              </a:rPr>
              <a:t>Should States be Allowed to Sue Energy Companies for Damages caused by Climate Change?</a:t>
            </a:r>
            <a:endParaRPr sz="3500" i="1">
              <a:solidFill>
                <a:srgbClr val="FFF2CC"/>
              </a:solidFill>
              <a:latin typeface="Audiowide"/>
              <a:ea typeface="Audiowide"/>
              <a:cs typeface="Audiowide"/>
              <a:sym typeface="Audiowide"/>
            </a:endParaRPr>
          </a:p>
        </p:txBody>
      </p:sp>
      <p:sp>
        <p:nvSpPr>
          <p:cNvPr id="61" name="Google Shape;61;p15"/>
          <p:cNvSpPr txBox="1">
            <a:spLocks noGrp="1"/>
          </p:cNvSpPr>
          <p:nvPr>
            <p:ph type="subTitle" idx="1"/>
          </p:nvPr>
        </p:nvSpPr>
        <p:spPr>
          <a:xfrm>
            <a:off x="77900" y="49175"/>
            <a:ext cx="27720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dk1"/>
                </a:solidFill>
                <a:latin typeface="Stoke"/>
                <a:ea typeface="Stoke"/>
                <a:cs typeface="Stoke"/>
                <a:sym typeface="Stoke"/>
              </a:rPr>
              <a:t>Carolee Pierce, Anthony Scarfuro,</a:t>
            </a:r>
            <a:endParaRPr sz="900">
              <a:solidFill>
                <a:schemeClr val="dk1"/>
              </a:solidFill>
              <a:latin typeface="Stoke"/>
              <a:ea typeface="Stoke"/>
              <a:cs typeface="Stoke"/>
              <a:sym typeface="Stok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dk1"/>
                </a:solidFill>
                <a:latin typeface="Stoke"/>
                <a:ea typeface="Stoke"/>
                <a:cs typeface="Stoke"/>
                <a:sym typeface="Stoke"/>
              </a:rPr>
              <a:t>Anna-Rebekah Virgo, and Jennifer Boch</a:t>
            </a:r>
            <a:endParaRPr sz="900">
              <a:solidFill>
                <a:schemeClr val="dk1"/>
              </a:solidFill>
              <a:latin typeface="Stoke"/>
              <a:ea typeface="Stoke"/>
              <a:cs typeface="Stoke"/>
              <a:sym typeface="Stok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dk1"/>
                </a:solidFill>
                <a:latin typeface="Stoke"/>
                <a:ea typeface="Stoke"/>
                <a:cs typeface="Stoke"/>
                <a:sym typeface="Stoke"/>
              </a:rPr>
              <a:t>Dr. Klemow</a:t>
            </a:r>
            <a:endParaRPr sz="900">
              <a:solidFill>
                <a:schemeClr val="dk1"/>
              </a:solidFill>
              <a:latin typeface="Stoke"/>
              <a:ea typeface="Stoke"/>
              <a:cs typeface="Stoke"/>
              <a:sym typeface="Stok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dk1"/>
                </a:solidFill>
                <a:latin typeface="Stoke"/>
                <a:ea typeface="Stoke"/>
                <a:cs typeface="Stoke"/>
                <a:sym typeface="Stoke"/>
              </a:rPr>
              <a:t>BIO/EES 105</a:t>
            </a:r>
            <a:endParaRPr sz="900">
              <a:solidFill>
                <a:schemeClr val="dk1"/>
              </a:solidFill>
              <a:latin typeface="Stoke"/>
              <a:ea typeface="Stoke"/>
              <a:cs typeface="Stoke"/>
              <a:sym typeface="Stok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dk1"/>
                </a:solidFill>
                <a:latin typeface="Stoke"/>
                <a:ea typeface="Stoke"/>
                <a:cs typeface="Stoke"/>
                <a:sym typeface="Stoke"/>
              </a:rPr>
              <a:t>November 18th, 2020</a:t>
            </a:r>
            <a:endParaRPr sz="2500">
              <a:latin typeface="Stoke"/>
              <a:ea typeface="Stoke"/>
              <a:cs typeface="Stoke"/>
              <a:sym typeface="Stok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3369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udiowide"/>
                <a:ea typeface="Audiowide"/>
                <a:cs typeface="Audiowide"/>
                <a:sym typeface="Audiowide"/>
              </a:rPr>
              <a:t>Introduction</a:t>
            </a:r>
            <a:endParaRPr>
              <a:latin typeface="Audiowide"/>
              <a:ea typeface="Audiowide"/>
              <a:cs typeface="Audiowide"/>
              <a:sym typeface="Audiowide"/>
            </a:endParaRPr>
          </a:p>
        </p:txBody>
      </p:sp>
      <p:sp>
        <p:nvSpPr>
          <p:cNvPr id="67" name="Google Shape;67;p16"/>
          <p:cNvSpPr txBox="1">
            <a:spLocks noGrp="1"/>
          </p:cNvSpPr>
          <p:nvPr>
            <p:ph type="body" idx="1"/>
          </p:nvPr>
        </p:nvSpPr>
        <p:spPr>
          <a:xfrm>
            <a:off x="311700" y="1133025"/>
            <a:ext cx="3126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Nova Flat"/>
              <a:buChar char="➢"/>
            </a:pPr>
            <a:r>
              <a:rPr lang="en" sz="1400">
                <a:latin typeface="Nova Flat"/>
                <a:ea typeface="Nova Flat"/>
                <a:cs typeface="Nova Flat"/>
                <a:sym typeface="Nova Flat"/>
              </a:rPr>
              <a:t>2 BILLION DOLLARS! spent on lobbying against climate change legislation (Brulle, 2018) </a:t>
            </a:r>
            <a:endParaRPr sz="1400">
              <a:latin typeface="Nova Flat"/>
              <a:ea typeface="Nova Flat"/>
              <a:cs typeface="Nova Flat"/>
              <a:sym typeface="Nova Flat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Nova Flat"/>
              <a:buChar char="➢"/>
            </a:pPr>
            <a:r>
              <a:rPr lang="en" sz="1400">
                <a:latin typeface="Nova Flat"/>
                <a:ea typeface="Nova Flat"/>
                <a:cs typeface="Nova Flat"/>
                <a:sym typeface="Nova Flat"/>
              </a:rPr>
              <a:t>Maybe the courts can help where the legislative failed</a:t>
            </a:r>
            <a:endParaRPr sz="1400">
              <a:latin typeface="Nova Flat"/>
              <a:ea typeface="Nova Flat"/>
              <a:cs typeface="Nova Flat"/>
              <a:sym typeface="Nova Flat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Nova Flat"/>
              <a:buChar char="➢"/>
            </a:pPr>
            <a:r>
              <a:rPr lang="en" sz="1400">
                <a:latin typeface="Nova Flat"/>
                <a:ea typeface="Nova Flat"/>
                <a:cs typeface="Nova Flat"/>
                <a:sym typeface="Nova Flat"/>
              </a:rPr>
              <a:t>Over a dozen climate change cases across 11 states </a:t>
            </a:r>
            <a:endParaRPr sz="1400">
              <a:latin typeface="Nova Flat"/>
              <a:ea typeface="Nova Flat"/>
              <a:cs typeface="Nova Flat"/>
              <a:sym typeface="Nova Flat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400">
                <a:latin typeface="Nova Flat"/>
                <a:ea typeface="Nova Flat"/>
                <a:cs typeface="Nova Flat"/>
                <a:sym typeface="Nova Flat"/>
              </a:rPr>
              <a:t>SHOULD THIS BE HAPPENING? IS IT BENEFICIAL OR A WASTE OF TIME?</a:t>
            </a:r>
            <a:endParaRPr sz="1400">
              <a:latin typeface="Nova Flat"/>
              <a:ea typeface="Nova Flat"/>
              <a:cs typeface="Nova Flat"/>
              <a:sym typeface="Nova Flat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400">
              <a:latin typeface="Nova Flat"/>
              <a:ea typeface="Nova Flat"/>
              <a:cs typeface="Nova Flat"/>
              <a:sym typeface="Nova Flat"/>
            </a:endParaRPr>
          </a:p>
        </p:txBody>
      </p:sp>
      <p:pic>
        <p:nvPicPr>
          <p:cNvPr id="68" name="Google Shape;68;p16"/>
          <p:cNvPicPr preferRelativeResize="0"/>
          <p:nvPr/>
        </p:nvPicPr>
        <p:blipFill rotWithShape="1">
          <a:blip r:embed="rId3">
            <a:alphaModFix/>
          </a:blip>
          <a:srcRect t="1166"/>
          <a:stretch/>
        </p:blipFill>
        <p:spPr>
          <a:xfrm>
            <a:off x="3505750" y="817588"/>
            <a:ext cx="5423875" cy="3288874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6"/>
          <p:cNvSpPr txBox="1"/>
          <p:nvPr/>
        </p:nvSpPr>
        <p:spPr>
          <a:xfrm>
            <a:off x="4721075" y="4163625"/>
            <a:ext cx="3228000" cy="3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Nova Flat"/>
                <a:ea typeface="Nova Flat"/>
                <a:cs typeface="Nova Flat"/>
                <a:sym typeface="Nova Flat"/>
              </a:rPr>
              <a:t>Map of U.S States that have court cases against energy companies as shown in green</a:t>
            </a:r>
            <a:endParaRPr sz="1100">
              <a:latin typeface="Nova Flat"/>
              <a:ea typeface="Nova Flat"/>
              <a:cs typeface="Nova Flat"/>
              <a:sym typeface="Nova Fl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7"/>
          <p:cNvSpPr txBox="1">
            <a:spLocks noGrp="1"/>
          </p:cNvSpPr>
          <p:nvPr>
            <p:ph type="title"/>
          </p:nvPr>
        </p:nvSpPr>
        <p:spPr>
          <a:xfrm>
            <a:off x="311700" y="357350"/>
            <a:ext cx="3502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latin typeface="Audiowide"/>
                <a:ea typeface="Audiowide"/>
                <a:cs typeface="Audiowide"/>
                <a:sym typeface="Audiowide"/>
              </a:rPr>
              <a:t>Analysis of Pro</a:t>
            </a:r>
            <a:endParaRPr sz="2900">
              <a:latin typeface="Audiowide"/>
              <a:ea typeface="Audiowide"/>
              <a:cs typeface="Audiowide"/>
              <a:sym typeface="Audiowide"/>
            </a:endParaRPr>
          </a:p>
        </p:txBody>
      </p:sp>
      <p:sp>
        <p:nvSpPr>
          <p:cNvPr id="75" name="Google Shape;75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0872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➢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Fossil fuel companies have “violated the public’s trust” (NYU State Energy and Environmental Law School 2020)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➢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Help obtain financial compensation for damages caused by climate change effects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914400" lvl="1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○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wildfires, storm damage, and flooding from rising sea-levels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➢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Raise awareness for climate change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914400" lvl="1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○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Maybe influence companies to update their industry practices 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914400" lvl="1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○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Long-term effects?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</p:txBody>
      </p:sp>
      <p:pic>
        <p:nvPicPr>
          <p:cNvPr id="76" name="Google Shape;7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73425" y="357350"/>
            <a:ext cx="3571600" cy="2048174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7"/>
          <p:cNvSpPr txBox="1"/>
          <p:nvPr/>
        </p:nvSpPr>
        <p:spPr>
          <a:xfrm>
            <a:off x="4676825" y="2405525"/>
            <a:ext cx="3964800" cy="2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Nova Flat"/>
                <a:ea typeface="Nova Flat"/>
                <a:cs typeface="Nova Flat"/>
                <a:sym typeface="Nova Flat"/>
              </a:rPr>
              <a:t>Rhode Island Attorney General Peter Kilmartin announcing lawsuit in 2018, one of the first states to file against energy companies over climate change (Top)</a:t>
            </a:r>
            <a:endParaRPr sz="1000">
              <a:latin typeface="Nova Flat"/>
              <a:ea typeface="Nova Flat"/>
              <a:cs typeface="Nova Flat"/>
              <a:sym typeface="Nova Flat"/>
            </a:endParaRPr>
          </a:p>
        </p:txBody>
      </p:sp>
      <p:pic>
        <p:nvPicPr>
          <p:cNvPr id="78" name="Google Shape;78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14526" y="3046443"/>
            <a:ext cx="3353501" cy="1886358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7"/>
          <p:cNvSpPr txBox="1"/>
          <p:nvPr/>
        </p:nvSpPr>
        <p:spPr>
          <a:xfrm>
            <a:off x="4676825" y="3046450"/>
            <a:ext cx="777900" cy="10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Nova Flat"/>
                <a:ea typeface="Nova Flat"/>
                <a:cs typeface="Nova Flat"/>
                <a:sym typeface="Nova Flat"/>
              </a:rPr>
              <a:t>NYC also filed a lawsuit in 2018 (Bottom)</a:t>
            </a:r>
            <a:endParaRPr sz="1000">
              <a:latin typeface="Nova Flat"/>
              <a:ea typeface="Nova Flat"/>
              <a:cs typeface="Nova Flat"/>
              <a:sym typeface="Nova Fla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2603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➢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Who is responsible for climate change? 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914400" lvl="1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○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Everyone has some responsibility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914400" lvl="1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○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Energy argues specific responsibility cannot be proven in court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➢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This is a waste of time and resources (including tax revenue)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914400" lvl="1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○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Could use these resources elsewhere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914400" lvl="1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○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Such as funding developing alternatives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</p:txBody>
      </p:sp>
      <p:sp>
        <p:nvSpPr>
          <p:cNvPr id="85" name="Google Shape;85;p18"/>
          <p:cNvSpPr txBox="1"/>
          <p:nvPr/>
        </p:nvSpPr>
        <p:spPr>
          <a:xfrm>
            <a:off x="311700" y="330900"/>
            <a:ext cx="3461100" cy="61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latin typeface="Audiowide"/>
                <a:ea typeface="Audiowide"/>
                <a:cs typeface="Audiowide"/>
                <a:sym typeface="Audiowide"/>
              </a:rPr>
              <a:t>Analysis of Con</a:t>
            </a:r>
            <a:endParaRPr sz="2900">
              <a:latin typeface="Audiowide"/>
              <a:ea typeface="Audiowide"/>
              <a:cs typeface="Audiowide"/>
              <a:sym typeface="Audiowide"/>
            </a:endParaRPr>
          </a:p>
        </p:txBody>
      </p:sp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1895250"/>
            <a:ext cx="4267199" cy="2844799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8"/>
          <p:cNvSpPr txBox="1"/>
          <p:nvPr/>
        </p:nvSpPr>
        <p:spPr>
          <a:xfrm>
            <a:off x="4886400" y="1643200"/>
            <a:ext cx="3723900" cy="29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Nova Flat"/>
                <a:ea typeface="Nova Flat"/>
                <a:cs typeface="Nova Flat"/>
                <a:sym typeface="Nova Flat"/>
              </a:rPr>
              <a:t>Chevron refinery near San Francisco Bay</a:t>
            </a:r>
            <a:endParaRPr sz="1100">
              <a:latin typeface="Nova Flat"/>
              <a:ea typeface="Nova Flat"/>
              <a:cs typeface="Nova Flat"/>
              <a:sym typeface="Nova Flat"/>
            </a:endParaRPr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09175" y="125525"/>
            <a:ext cx="2798375" cy="209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740667">
            <a:off x="7059623" y="212677"/>
            <a:ext cx="1227276" cy="1557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>
            <a:spLocks noGrp="1"/>
          </p:cNvSpPr>
          <p:nvPr>
            <p:ph type="title"/>
          </p:nvPr>
        </p:nvSpPr>
        <p:spPr>
          <a:xfrm>
            <a:off x="311700" y="347775"/>
            <a:ext cx="2698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latin typeface="Audiowide"/>
                <a:ea typeface="Audiowide"/>
                <a:cs typeface="Audiowide"/>
                <a:sym typeface="Audiowide"/>
              </a:rPr>
              <a:t>Conclusion</a:t>
            </a:r>
            <a:endParaRPr sz="2900">
              <a:latin typeface="Audiowide"/>
              <a:ea typeface="Audiowide"/>
              <a:cs typeface="Audiowide"/>
              <a:sym typeface="Audiowide"/>
            </a:endParaRPr>
          </a:p>
        </p:txBody>
      </p:sp>
      <p:sp>
        <p:nvSpPr>
          <p:cNvPr id="95" name="Google Shape;95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039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➢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It is reasonable to sue these energy companies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914400" lvl="1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○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Especially if they knew the damaging consequences of their products/services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➢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States and cities are the victims of environmental degradation and of climate change directly caused by these companies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914400" lvl="1" indent="-323850" algn="l" rtl="0">
              <a:spcBef>
                <a:spcPts val="0"/>
              </a:spcBef>
              <a:spcAft>
                <a:spcPts val="0"/>
              </a:spcAft>
              <a:buSzPts val="1500"/>
              <a:buFont typeface="Nova Flat"/>
              <a:buChar char="○"/>
            </a:pPr>
            <a:r>
              <a:rPr lang="en" sz="1500">
                <a:latin typeface="Nova Flat"/>
                <a:ea typeface="Nova Flat"/>
                <a:cs typeface="Nova Flat"/>
                <a:sym typeface="Nova Flat"/>
              </a:rPr>
              <a:t>They deserve to be granted a trial</a:t>
            </a:r>
            <a:endParaRPr sz="1500">
              <a:latin typeface="Nova Flat"/>
              <a:ea typeface="Nova Flat"/>
              <a:cs typeface="Nova Flat"/>
              <a:sym typeface="Nova Flat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500">
              <a:latin typeface="Nova Flat"/>
              <a:ea typeface="Nova Flat"/>
              <a:cs typeface="Nova Flat"/>
              <a:sym typeface="Nova Flat"/>
            </a:endParaRPr>
          </a:p>
        </p:txBody>
      </p:sp>
      <p:pic>
        <p:nvPicPr>
          <p:cNvPr id="96" name="Google Shape;9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406100"/>
            <a:ext cx="4267200" cy="2837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95175" y="3380300"/>
            <a:ext cx="1509925" cy="150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81949" y="3185475"/>
            <a:ext cx="1246602" cy="1763201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9"/>
          <p:cNvSpPr txBox="1"/>
          <p:nvPr/>
        </p:nvSpPr>
        <p:spPr>
          <a:xfrm>
            <a:off x="6590550" y="3840475"/>
            <a:ext cx="791400" cy="7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Alfa Slab One"/>
                <a:ea typeface="Alfa Slab One"/>
                <a:cs typeface="Alfa Slab One"/>
                <a:sym typeface="Alfa Slab One"/>
              </a:rPr>
              <a:t>VS.</a:t>
            </a:r>
            <a:endParaRPr sz="2000">
              <a:latin typeface="Alfa Slab One"/>
              <a:ea typeface="Alfa Slab One"/>
              <a:cs typeface="Alfa Slab One"/>
              <a:sym typeface="Alfa Slab On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047"/>
            <a:ext cx="9144001" cy="514140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05" name="Google Shape;105;p20"/>
          <p:cNvSpPr txBox="1"/>
          <p:nvPr/>
        </p:nvSpPr>
        <p:spPr>
          <a:xfrm>
            <a:off x="4572000" y="600675"/>
            <a:ext cx="4252200" cy="2272500"/>
          </a:xfrm>
          <a:prstGeom prst="rect">
            <a:avLst/>
          </a:prstGeom>
          <a:noFill/>
          <a:ln>
            <a:noFill/>
          </a:ln>
          <a:effectLst>
            <a:outerShdw blurRad="57150" dist="95250" dir="57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rgbClr val="FFF2CC"/>
                </a:solidFill>
                <a:latin typeface="Audiowide"/>
                <a:ea typeface="Audiowide"/>
                <a:cs typeface="Audiowide"/>
                <a:sym typeface="Audiowide"/>
              </a:rPr>
              <a:t>Where would we be if the </a:t>
            </a:r>
            <a:r>
              <a:rPr lang="en" sz="2300" b="1">
                <a:solidFill>
                  <a:srgbClr val="FFF2CC"/>
                </a:solidFill>
                <a:latin typeface="Audiowide"/>
                <a:ea typeface="Audiowide"/>
                <a:cs typeface="Audiowide"/>
                <a:sym typeface="Audiowide"/>
              </a:rPr>
              <a:t>2 BILLION DOLLARS</a:t>
            </a:r>
            <a:r>
              <a:rPr lang="en" sz="2300">
                <a:solidFill>
                  <a:srgbClr val="FFF2CC"/>
                </a:solidFill>
                <a:latin typeface="Audiowide"/>
                <a:ea typeface="Audiowide"/>
                <a:cs typeface="Audiowide"/>
                <a:sym typeface="Audiowide"/>
              </a:rPr>
              <a:t> spent on lobbying was spent on alternatives and solutions, rather than preventing legislation that would protect our environment and prevent further climate catastrophe? </a:t>
            </a:r>
            <a:endParaRPr sz="2300">
              <a:solidFill>
                <a:srgbClr val="FFF2CC"/>
              </a:solidFill>
              <a:latin typeface="Audiowide"/>
              <a:ea typeface="Audiowide"/>
              <a:cs typeface="Audiowide"/>
              <a:sym typeface="Audiowid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1"/>
          <p:cNvSpPr txBox="1"/>
          <p:nvPr/>
        </p:nvSpPr>
        <p:spPr>
          <a:xfrm>
            <a:off x="97950" y="0"/>
            <a:ext cx="89481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5720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References used in Research</a:t>
            </a:r>
            <a:endParaRPr sz="1100">
              <a:solidFill>
                <a:schemeClr val="dk1"/>
              </a:solidFill>
              <a:latin typeface="Nova Flat"/>
              <a:ea typeface="Nova Flat"/>
              <a:cs typeface="Nova Flat"/>
              <a:sym typeface="Nova Flat"/>
            </a:endParaRPr>
          </a:p>
          <a:p>
            <a:pPr marL="457200" lvl="0" indent="-4572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Brulle, R. J. (2018). The Climate Lobby: A Sectoral Analysis of Lobbying Spending on Climate Change in the USA, 2000 to 2016. </a:t>
            </a:r>
            <a:r>
              <a:rPr lang="en" sz="1100" i="1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Climatic Change</a:t>
            </a:r>
            <a:r>
              <a:rPr lang="en" sz="1100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, 149(3-4), 289–303. https://doi.org/10.1007/s10584-018-2241-z. </a:t>
            </a:r>
            <a:endParaRPr sz="1100">
              <a:solidFill>
                <a:schemeClr val="dk1"/>
              </a:solidFill>
              <a:latin typeface="Nova Flat"/>
              <a:ea typeface="Nova Flat"/>
              <a:cs typeface="Nova Flat"/>
              <a:sym typeface="Nova Flat"/>
            </a:endParaRPr>
          </a:p>
          <a:p>
            <a:pPr marL="457200" lvl="0" indent="-4572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Grandoni, D. (2020, September 15). </a:t>
            </a:r>
            <a:r>
              <a:rPr lang="en" sz="1100" i="1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States and cities scramble to sue oil companies over climate change.</a:t>
            </a:r>
            <a:r>
              <a:rPr lang="en" sz="1100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 The Washington Post. https://www.washingtonpost.com/climate-environment/2020/09/14/states-cities-scramble-sue-oil-companies-over-climate-change/. </a:t>
            </a:r>
            <a:endParaRPr sz="1100">
              <a:solidFill>
                <a:schemeClr val="dk1"/>
              </a:solidFill>
              <a:latin typeface="Nova Flat"/>
              <a:ea typeface="Nova Flat"/>
              <a:cs typeface="Nova Flat"/>
              <a:sym typeface="Nova Flat"/>
            </a:endParaRPr>
          </a:p>
          <a:p>
            <a:pPr marL="457200" lvl="0" indent="-4572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Hasemyer, D., Bruggers, J., Tigue, K., Weisbrod, K., Kusnetz, N., Gearino, D., … Berwyn, B. (2020, September 16). </a:t>
            </a:r>
            <a:r>
              <a:rPr lang="en" sz="1100" i="1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Fives States Have Filed Climate Change Lawsuits, Seeking Damages From Big Oil and Gas. </a:t>
            </a:r>
            <a:r>
              <a:rPr lang="en" sz="1100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InsideClimate News. https://insideclimatenews.org/news/14092020/climate-change-lawsuit-connecticut-deleware. </a:t>
            </a:r>
            <a:endParaRPr sz="1100">
              <a:solidFill>
                <a:schemeClr val="dk1"/>
              </a:solidFill>
              <a:latin typeface="Nova Flat"/>
              <a:ea typeface="Nova Flat"/>
              <a:cs typeface="Nova Flat"/>
              <a:sym typeface="Nova Flat"/>
            </a:endParaRPr>
          </a:p>
          <a:p>
            <a:pPr marL="457200" lvl="0" indent="-4572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NYU State Energy and Environmental Law School. (2020). </a:t>
            </a:r>
            <a:r>
              <a:rPr lang="en" sz="1100" i="1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State Suits Against Oil Companies. State Suits Against Oil Companies</a:t>
            </a:r>
            <a:r>
              <a:rPr lang="en" sz="1100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. NYU Impact Center. https://www.law.nyu.edu/centers/state-impact/issues/climate-action/suits-against-oil-companies. </a:t>
            </a:r>
            <a:endParaRPr sz="1100">
              <a:solidFill>
                <a:schemeClr val="dk1"/>
              </a:solidFill>
              <a:latin typeface="Nova Flat"/>
              <a:ea typeface="Nova Flat"/>
              <a:cs typeface="Nova Flat"/>
              <a:sym typeface="Nova Flat"/>
            </a:endParaRPr>
          </a:p>
          <a:p>
            <a:pPr marL="457200" lvl="0" indent="-4572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Stohr, G. (2019, October 23).</a:t>
            </a:r>
            <a:r>
              <a:rPr lang="en" sz="1100" i="1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 Supreme Court allows states to sue oil companies over climate change</a:t>
            </a:r>
            <a:r>
              <a:rPr lang="en" sz="1100">
                <a:solidFill>
                  <a:schemeClr val="dk1"/>
                </a:solidFill>
                <a:latin typeface="Nova Flat"/>
                <a:ea typeface="Nova Flat"/>
                <a:cs typeface="Nova Flat"/>
                <a:sym typeface="Nova Flat"/>
              </a:rPr>
              <a:t>. World Oil. https://www.worldoil.com/news/2019/10/23/supreme-court-allows-states-to-sue-oil-companies-over-climate-change. </a:t>
            </a:r>
            <a:endParaRPr sz="1100">
              <a:solidFill>
                <a:schemeClr val="dk1"/>
              </a:solidFill>
              <a:latin typeface="Nova Flat"/>
              <a:ea typeface="Nova Flat"/>
              <a:cs typeface="Nova Flat"/>
              <a:sym typeface="Nova Fl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578</Words>
  <Application>Microsoft Office PowerPoint</Application>
  <PresentationFormat>On-screen Show (16:9)</PresentationFormat>
  <Paragraphs>42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Audiowide</vt:lpstr>
      <vt:lpstr>Arial</vt:lpstr>
      <vt:lpstr>Alfa Slab One</vt:lpstr>
      <vt:lpstr>Stoke</vt:lpstr>
      <vt:lpstr>Nova Flat</vt:lpstr>
      <vt:lpstr>Simple Light</vt:lpstr>
      <vt:lpstr>Should States be Allowed to Sue Energy Companies for Damages caused by Climate Change?</vt:lpstr>
      <vt:lpstr>Introduction</vt:lpstr>
      <vt:lpstr>Analysis of Pro</vt:lpstr>
      <vt:lpstr>PowerPoint Presentation</vt:lpstr>
      <vt:lpstr>Conclusion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Should States be Allowed to Sue Energy Companies for Damages caused by Climate Change?</dc:title>
  <cp:lastModifiedBy>Jenny Boch</cp:lastModifiedBy>
  <cp:revision>1</cp:revision>
  <dcterms:modified xsi:type="dcterms:W3CDTF">2020-11-18T20:13:57Z</dcterms:modified>
</cp:coreProperties>
</file>