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Nunito"/>
      <p:regular r:id="rId25"/>
      <p:bold r:id="rId26"/>
      <p:italic r:id="rId27"/>
      <p:boldItalic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Nunito-bold.fntdata"/><Relationship Id="rId25" Type="http://schemas.openxmlformats.org/officeDocument/2006/relationships/font" Target="fonts/Nunito-regular.fntdata"/><Relationship Id="rId28" Type="http://schemas.openxmlformats.org/officeDocument/2006/relationships/font" Target="fonts/Nunito-boldItalic.fntdata"/><Relationship Id="rId27" Type="http://schemas.openxmlformats.org/officeDocument/2006/relationships/font" Target="fonts/Nuni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clipart-library.com/clipart/6ipLk8dpT.htm" TargetMode="Externa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commons.wikimedia.org/wiki/File:Republicanlogo.svg" TargetMode="Externa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f64b40a79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f64b40a79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f64b40a79c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f64b40a79c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f74b80a388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f74b80a388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f64b40a79c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f64b40a79c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f74b80a388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f74b80a388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f74b80a388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f74b80a388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f74b80a388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f74b80a388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200">
              <a:solidFill>
                <a:schemeClr val="dk1"/>
              </a:solidFill>
              <a:highlight>
                <a:srgbClr val="FFFFFF"/>
              </a:highlight>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f64b40a79c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f64b40a79c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f74b80a388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f74b80a38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f74b80a388_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f74b80a388_1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Picture Credit: </a:t>
            </a:r>
            <a:r>
              <a:rPr lang="en" u="sng">
                <a:solidFill>
                  <a:schemeClr val="hlink"/>
                </a:solidFill>
                <a:hlinkClick r:id="rId2"/>
              </a:rPr>
              <a:t>http://clipart-library.com/clipart/6ipLk8dpT.htm</a:t>
            </a:r>
            <a:r>
              <a:rPr lang="en"/>
              <a:t>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f74b80a388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f74b80a388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Picture Credit: </a:t>
            </a:r>
            <a:r>
              <a:rPr lang="en" u="sng">
                <a:solidFill>
                  <a:schemeClr val="hlink"/>
                </a:solidFill>
                <a:hlinkClick r:id="rId2"/>
              </a:rPr>
              <a:t>https://commons.wikimedia.org/wiki/File:Republicanlogo.svg</a:t>
            </a:r>
            <a:r>
              <a:rPr lang="en"/>
              <a:t>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f74b80a388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f74b80a388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Picture Source: https://whitehouse.gov/administration/president-biden/</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10724c9269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10724c9269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10706e995b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10706e995b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105964f6e4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105964f6e4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105964f6e4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6" name="Google Shape;246;g105964f6e4d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105964f6e4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105964f6e4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105964f6e4d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105964f6e4d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hyperlink" Target="https://aresolar.com/how-solar-work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hyperlink" Target="https://www.cleanenergyreviews.info/blog/solar-panel-components-construction"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hyperlink" Target="https://www.sunpowersource.com/ask-about-solar-energy/"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0.jpg"/><Relationship Id="rId4" Type="http://schemas.openxmlformats.org/officeDocument/2006/relationships/hyperlink" Target="https://kubyenergy.ca/blog/the-positive-and-negative-environmental-impacts-of-solar-panel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hyperlink" Target="https://yaleclimateconnections.org/2021/04/wind-and-solar-energy-are-job-creators-which-states-are-taking-advantage/" TargetMode="External"/><Relationship Id="rId5"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jpg"/><Relationship Id="rId4" Type="http://schemas.openxmlformats.org/officeDocument/2006/relationships/hyperlink" Target="https://goingsolar.com/top-7-economic-benefits-of-installing-solar-panels-solar-saving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jpg"/><Relationship Id="rId4" Type="http://schemas.openxmlformats.org/officeDocument/2006/relationships/hyperlink" Target="http://clipart-library.com/clipart/6ipLk8dpT.htm"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hyperlink" Target="https://commons.wikimedia.org/wiki/File:Republicanlogo.sv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8.jpg"/><Relationship Id="rId4" Type="http://schemas.openxmlformats.org/officeDocument/2006/relationships/hyperlink" Target="https://newenglandcleanenergy.com/energymiser/2017/10/10/why-october-is-a-trick-not-treat-for-solar/"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hyperlink" Target="https://www.seia.org/initiatives/about-solar-energy" TargetMode="External"/><Relationship Id="rId4" Type="http://schemas.openxmlformats.org/officeDocument/2006/relationships/hyperlink" Target="https://www.ncbi.nlm.nih.gov/pmc/articles/PMC3332255/" TargetMode="External"/><Relationship Id="rId5" Type="http://schemas.openxmlformats.org/officeDocument/2006/relationships/hyperlink" Target="https://www.clearwaycommunitysolar.com/blog/understanding-community-solar/evolution-solar-panels/" TargetMode="External"/><Relationship Id="rId6" Type="http://schemas.openxmlformats.org/officeDocument/2006/relationships/hyperlink" Target="https://freedomsolarpower.com/blog/7-uses-of-solar-energy"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hyperlink" Target="https://www.pewresearch.org/fact-tank/2021/06/08/most-americans-support-expanding-solar-and-wind-energy-but-republican-support-has-dropped/" TargetMode="External"/><Relationship Id="rId4" Type="http://schemas.openxmlformats.org/officeDocument/2006/relationships/hyperlink" Target="https://yaleclimateconnections.org/2021/04/wind-and-solar-energy-are-job-creators-which-states-are-taking-advantage" TargetMode="External"/><Relationship Id="rId5" Type="http://schemas.openxmlformats.org/officeDocument/2006/relationships/hyperlink" Target="https://www.energy.gov/eere/solar/solar-energy-united-state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s://climatecommunication.yale.edu/publications/republicans-and-democrats-differ-in-their-primary-reasons-for-supporting-renewable-energy/" TargetMode="External"/><Relationship Id="rId4" Type="http://schemas.openxmlformats.org/officeDocument/2006/relationships/hyperlink" Target="https://www.energy.gov/articles/solar-energy-jobs-outpace-us-economy" TargetMode="External"/><Relationship Id="rId5" Type="http://schemas.openxmlformats.org/officeDocument/2006/relationships/hyperlink" Target="https://sciencing.com/negative-effects-solar-energy-6325659.html" TargetMode="External"/><Relationship Id="rId6" Type="http://schemas.openxmlformats.org/officeDocument/2006/relationships/hyperlink" Target="https://www.whitehouse.gov/briefing-room/statements-releases/2021/08/17/fact-sheet-bipartisan-infrastructure-deal-and-build-back-better-agenda-present-bright-future-for-solar-power-good-jobs-and-more-affordable-energy/"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hyperlink" Target="https://www.bu.edu/eci/files/2019/06/RenewableEnergyEcon.pdf" TargetMode="External"/><Relationship Id="rId4" Type="http://schemas.openxmlformats.org/officeDocument/2006/relationships/hyperlink" Target="https://www.ucsusa.org/resources/environmental-impacts-solar-power" TargetMode="External"/><Relationship Id="rId5" Type="http://schemas.openxmlformats.org/officeDocument/2006/relationships/hyperlink" Target="https://www.ucsusa.org/resources/environmental-impacts-solar-power" TargetMode="External"/><Relationship Id="rId6" Type="http://schemas.openxmlformats.org/officeDocument/2006/relationships/hyperlink" Target="https://www.eia.gov/energyexplained/solar/solar-energy-and-the-environment.php"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3"/>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
              <a:t>Solar Power: Our Energy Future or False Promise?</a:t>
            </a:r>
            <a:endParaRPr/>
          </a:p>
        </p:txBody>
      </p:sp>
      <p:sp>
        <p:nvSpPr>
          <p:cNvPr id="129" name="Google Shape;129;p13"/>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fontScale="92500"/>
          </a:bodyPr>
          <a:lstStyle/>
          <a:p>
            <a:pPr indent="0" lvl="0" marL="0" rtl="0" algn="ctr">
              <a:spcBef>
                <a:spcPts val="0"/>
              </a:spcBef>
              <a:spcAft>
                <a:spcPts val="0"/>
              </a:spcAft>
              <a:buNone/>
            </a:pPr>
            <a:r>
              <a:rPr lang="en"/>
              <a:t>By: Karma Collier, Natalie Hernandez, Phil Navarrete, and Eric Walsh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Solar Power: A Definition</a:t>
            </a:r>
            <a:endParaRPr/>
          </a:p>
        </p:txBody>
      </p:sp>
      <p:sp>
        <p:nvSpPr>
          <p:cNvPr id="135" name="Google Shape;135;p14"/>
          <p:cNvSpPr txBox="1"/>
          <p:nvPr>
            <p:ph idx="1" type="body"/>
          </p:nvPr>
        </p:nvSpPr>
        <p:spPr>
          <a:xfrm>
            <a:off x="819150" y="1990725"/>
            <a:ext cx="3676800" cy="2448000"/>
          </a:xfrm>
          <a:prstGeom prst="rect">
            <a:avLst/>
          </a:prstGeom>
        </p:spPr>
        <p:txBody>
          <a:bodyPr anchorCtr="0" anchor="t" bIns="91425" lIns="91425" spcFirstLastPara="1" rIns="91425" wrap="square" tIns="91425">
            <a:normAutofit lnSpcReduction="20000"/>
          </a:bodyPr>
          <a:lstStyle/>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According to the Solar Energy Industries Association Solar Energy is energy that is produced by the sun which is then converted into thermal or electrical energy.</a:t>
            </a:r>
            <a:endParaRPr>
              <a:latin typeface="Times New Roman"/>
              <a:ea typeface="Times New Roman"/>
              <a:cs typeface="Times New Roman"/>
              <a:sym typeface="Times New Roman"/>
            </a:endParaRPr>
          </a:p>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Solar energy is a fairly versatile energy source as it can be used to power many processes such as water heating, providing electricity that can be used for lighting, and can power objects such as solar furnaces.</a:t>
            </a:r>
            <a:endParaRPr>
              <a:latin typeface="Times New Roman"/>
              <a:ea typeface="Times New Roman"/>
              <a:cs typeface="Times New Roman"/>
              <a:sym typeface="Times New Roman"/>
            </a:endParaRPr>
          </a:p>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In terms of energy consumption in the United States, solar energy only makes up about 1%.</a:t>
            </a:r>
            <a:endParaRPr>
              <a:latin typeface="Times New Roman"/>
              <a:ea typeface="Times New Roman"/>
              <a:cs typeface="Times New Roman"/>
              <a:sym typeface="Times New Roman"/>
            </a:endParaRPr>
          </a:p>
        </p:txBody>
      </p:sp>
      <p:pic>
        <p:nvPicPr>
          <p:cNvPr id="136" name="Google Shape;136;p14"/>
          <p:cNvPicPr preferRelativeResize="0"/>
          <p:nvPr/>
        </p:nvPicPr>
        <p:blipFill>
          <a:blip r:embed="rId3">
            <a:alphaModFix/>
          </a:blip>
          <a:stretch>
            <a:fillRect/>
          </a:stretch>
        </p:blipFill>
        <p:spPr>
          <a:xfrm>
            <a:off x="5063725" y="1653600"/>
            <a:ext cx="3549475" cy="2643924"/>
          </a:xfrm>
          <a:prstGeom prst="rect">
            <a:avLst/>
          </a:prstGeom>
          <a:noFill/>
          <a:ln>
            <a:noFill/>
          </a:ln>
        </p:spPr>
      </p:pic>
      <p:sp>
        <p:nvSpPr>
          <p:cNvPr id="137" name="Google Shape;137;p14"/>
          <p:cNvSpPr txBox="1"/>
          <p:nvPr/>
        </p:nvSpPr>
        <p:spPr>
          <a:xfrm>
            <a:off x="5131350" y="4297525"/>
            <a:ext cx="31935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Times New Roman"/>
                <a:ea typeface="Times New Roman"/>
                <a:cs typeface="Times New Roman"/>
                <a:sym typeface="Times New Roman"/>
              </a:rPr>
              <a:t>https://blog.technavio.com/blog/top-10-solar-energy-companies</a:t>
            </a:r>
            <a:endParaRPr sz="10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1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Solar Power: A Controversy</a:t>
            </a:r>
            <a:endParaRPr/>
          </a:p>
        </p:txBody>
      </p:sp>
      <p:sp>
        <p:nvSpPr>
          <p:cNvPr id="143" name="Google Shape;143;p15"/>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While solar power initially seems like a great source of energy and possibly the next best solution to our energy issues, there are still many issues for why Solar energy is not a cure-all.</a:t>
            </a:r>
            <a:endParaRPr>
              <a:latin typeface="Times New Roman"/>
              <a:ea typeface="Times New Roman"/>
              <a:cs typeface="Times New Roman"/>
              <a:sym typeface="Times New Roman"/>
            </a:endParaRPr>
          </a:p>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Many people view Solar Power as a great energy source as it is renewable and it doesn’t have the same negative </a:t>
            </a:r>
            <a:r>
              <a:rPr lang="en">
                <a:latin typeface="Times New Roman"/>
                <a:ea typeface="Times New Roman"/>
                <a:cs typeface="Times New Roman"/>
                <a:sym typeface="Times New Roman"/>
              </a:rPr>
              <a:t>effect</a:t>
            </a:r>
            <a:r>
              <a:rPr lang="en">
                <a:latin typeface="Times New Roman"/>
                <a:ea typeface="Times New Roman"/>
                <a:cs typeface="Times New Roman"/>
                <a:sym typeface="Times New Roman"/>
              </a:rPr>
              <a:t> on the environment that burning fossil fuels does.</a:t>
            </a:r>
            <a:endParaRPr>
              <a:latin typeface="Times New Roman"/>
              <a:ea typeface="Times New Roman"/>
              <a:cs typeface="Times New Roman"/>
              <a:sym typeface="Times New Roman"/>
            </a:endParaRPr>
          </a:p>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However, many people push back against the transition to Solar energy as it is not as sustainable and </a:t>
            </a:r>
            <a:r>
              <a:rPr lang="en">
                <a:latin typeface="Times New Roman"/>
                <a:ea typeface="Times New Roman"/>
                <a:cs typeface="Times New Roman"/>
                <a:sym typeface="Times New Roman"/>
              </a:rPr>
              <a:t>consistently</a:t>
            </a:r>
            <a:r>
              <a:rPr lang="en">
                <a:latin typeface="Times New Roman"/>
                <a:ea typeface="Times New Roman"/>
                <a:cs typeface="Times New Roman"/>
                <a:sym typeface="Times New Roman"/>
              </a:rPr>
              <a:t> reliable as fuel sources such as coal and </a:t>
            </a:r>
            <a:r>
              <a:rPr lang="en">
                <a:latin typeface="Times New Roman"/>
                <a:ea typeface="Times New Roman"/>
                <a:cs typeface="Times New Roman"/>
                <a:sym typeface="Times New Roman"/>
              </a:rPr>
              <a:t>petroleum</a:t>
            </a:r>
            <a:r>
              <a:rPr lang="en">
                <a:latin typeface="Times New Roman"/>
                <a:ea typeface="Times New Roman"/>
                <a:cs typeface="Times New Roman"/>
                <a:sym typeface="Times New Roman"/>
              </a:rPr>
              <a:t> are.</a:t>
            </a:r>
            <a:endParaRPr>
              <a:latin typeface="Times New Roman"/>
              <a:ea typeface="Times New Roman"/>
              <a:cs typeface="Times New Roman"/>
              <a:sym typeface="Times New Roman"/>
            </a:endParaRPr>
          </a:p>
          <a:p>
            <a:pPr indent="-311150" lvl="0" marL="457200" rtl="0" algn="l">
              <a:spcBef>
                <a:spcPts val="0"/>
              </a:spcBef>
              <a:spcAft>
                <a:spcPts val="0"/>
              </a:spcAft>
              <a:buSzPts val="1300"/>
              <a:buFont typeface="Times New Roman"/>
              <a:buChar char="●"/>
            </a:pPr>
            <a:r>
              <a:rPr lang="en">
                <a:latin typeface="Times New Roman"/>
                <a:ea typeface="Times New Roman"/>
                <a:cs typeface="Times New Roman"/>
                <a:sym typeface="Times New Roman"/>
              </a:rPr>
              <a:t>This two sides are constantly debating to determine whether </a:t>
            </a:r>
            <a:r>
              <a:rPr lang="en">
                <a:latin typeface="Times New Roman"/>
                <a:ea typeface="Times New Roman"/>
                <a:cs typeface="Times New Roman"/>
                <a:sym typeface="Times New Roman"/>
              </a:rPr>
              <a:t>s</a:t>
            </a:r>
            <a:r>
              <a:rPr lang="en">
                <a:latin typeface="Times New Roman"/>
                <a:ea typeface="Times New Roman"/>
                <a:cs typeface="Times New Roman"/>
                <a:sym typeface="Times New Roman"/>
              </a:rPr>
              <a:t>olar energy can be the next standard of energy or if we should stay with the energy sources we have now.</a:t>
            </a:r>
            <a:endParaRPr>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Clr>
                <a:schemeClr val="dk1"/>
              </a:buClr>
              <a:buSzPts val="1100"/>
              <a:buFont typeface="Arial"/>
              <a:buNone/>
            </a:pPr>
            <a:r>
              <a:rPr lang="en"/>
              <a:t>How Solar Works</a:t>
            </a:r>
            <a:endParaRPr/>
          </a:p>
        </p:txBody>
      </p:sp>
      <p:pic>
        <p:nvPicPr>
          <p:cNvPr id="149" name="Google Shape;149;p16"/>
          <p:cNvPicPr preferRelativeResize="0"/>
          <p:nvPr/>
        </p:nvPicPr>
        <p:blipFill>
          <a:blip r:embed="rId3">
            <a:alphaModFix/>
          </a:blip>
          <a:stretch>
            <a:fillRect/>
          </a:stretch>
        </p:blipFill>
        <p:spPr>
          <a:xfrm>
            <a:off x="6764800" y="959625"/>
            <a:ext cx="2002549" cy="2142301"/>
          </a:xfrm>
          <a:prstGeom prst="rect">
            <a:avLst/>
          </a:prstGeom>
          <a:noFill/>
          <a:ln>
            <a:noFill/>
          </a:ln>
        </p:spPr>
      </p:pic>
      <p:sp>
        <p:nvSpPr>
          <p:cNvPr id="150" name="Google Shape;150;p16"/>
          <p:cNvSpPr txBox="1"/>
          <p:nvPr>
            <p:ph idx="1" type="body"/>
          </p:nvPr>
        </p:nvSpPr>
        <p:spPr>
          <a:xfrm>
            <a:off x="616450" y="1521975"/>
            <a:ext cx="6642900" cy="32295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Clr>
                <a:srgbClr val="1C1C1C"/>
              </a:buClr>
              <a:buSzPts val="1300"/>
              <a:buFont typeface="Times New Roman"/>
              <a:buChar char="●"/>
            </a:pPr>
            <a:r>
              <a:rPr lang="en">
                <a:solidFill>
                  <a:srgbClr val="1C1C1C"/>
                </a:solidFill>
                <a:latin typeface="Times New Roman"/>
                <a:ea typeface="Times New Roman"/>
                <a:cs typeface="Times New Roman"/>
                <a:sym typeface="Times New Roman"/>
              </a:rPr>
              <a:t>Solar modules: Solar modules mounted on the roof or grounds of your property convert sunlight into DC power.</a:t>
            </a:r>
            <a:endParaRPr>
              <a:solidFill>
                <a:srgbClr val="1C1C1C"/>
              </a:solidFill>
              <a:latin typeface="Times New Roman"/>
              <a:ea typeface="Times New Roman"/>
              <a:cs typeface="Times New Roman"/>
              <a:sym typeface="Times New Roman"/>
            </a:endParaRPr>
          </a:p>
          <a:p>
            <a:pPr indent="-311150" lvl="0" marL="457200" rtl="0" algn="l">
              <a:spcBef>
                <a:spcPts val="0"/>
              </a:spcBef>
              <a:spcAft>
                <a:spcPts val="0"/>
              </a:spcAft>
              <a:buClr>
                <a:srgbClr val="1C1C1C"/>
              </a:buClr>
              <a:buSzPts val="1300"/>
              <a:buFont typeface="Times New Roman"/>
              <a:buChar char="●"/>
            </a:pPr>
            <a:r>
              <a:rPr lang="en">
                <a:solidFill>
                  <a:srgbClr val="1C1C1C"/>
                </a:solidFill>
                <a:latin typeface="Times New Roman"/>
                <a:ea typeface="Times New Roman"/>
                <a:cs typeface="Times New Roman"/>
                <a:sym typeface="Times New Roman"/>
              </a:rPr>
              <a:t>Inverter: An inverter (power converter) transforms the DC power from solar modules to AC. This power keeps your appliances up and running. </a:t>
            </a:r>
            <a:endParaRPr>
              <a:solidFill>
                <a:srgbClr val="1C1C1C"/>
              </a:solidFill>
              <a:latin typeface="Times New Roman"/>
              <a:ea typeface="Times New Roman"/>
              <a:cs typeface="Times New Roman"/>
              <a:sym typeface="Times New Roman"/>
            </a:endParaRPr>
          </a:p>
          <a:p>
            <a:pPr indent="-311150" lvl="0" marL="457200" rtl="0" algn="l">
              <a:spcBef>
                <a:spcPts val="0"/>
              </a:spcBef>
              <a:spcAft>
                <a:spcPts val="0"/>
              </a:spcAft>
              <a:buClr>
                <a:srgbClr val="1C1C1C"/>
              </a:buClr>
              <a:buSzPts val="1300"/>
              <a:buFont typeface="Times New Roman"/>
              <a:buChar char="●"/>
            </a:pPr>
            <a:r>
              <a:rPr lang="en">
                <a:solidFill>
                  <a:srgbClr val="1C1C1C"/>
                </a:solidFill>
                <a:latin typeface="Times New Roman"/>
                <a:ea typeface="Times New Roman"/>
                <a:cs typeface="Times New Roman"/>
                <a:sym typeface="Times New Roman"/>
              </a:rPr>
              <a:t>Electrical panel: The power from the inverter travels to your electrical service panel and distributes it the electrical devices in your home.</a:t>
            </a:r>
            <a:endParaRPr>
              <a:solidFill>
                <a:srgbClr val="1C1C1C"/>
              </a:solidFill>
              <a:latin typeface="Times New Roman"/>
              <a:ea typeface="Times New Roman"/>
              <a:cs typeface="Times New Roman"/>
              <a:sym typeface="Times New Roman"/>
            </a:endParaRPr>
          </a:p>
          <a:p>
            <a:pPr indent="-311150" lvl="0" marL="457200" rtl="0" algn="l">
              <a:spcBef>
                <a:spcPts val="0"/>
              </a:spcBef>
              <a:spcAft>
                <a:spcPts val="0"/>
              </a:spcAft>
              <a:buClr>
                <a:srgbClr val="1C1C1C"/>
              </a:buClr>
              <a:buSzPts val="1300"/>
              <a:buFont typeface="Times New Roman"/>
              <a:buChar char="●"/>
            </a:pPr>
            <a:r>
              <a:rPr lang="en">
                <a:solidFill>
                  <a:srgbClr val="1C1C1C"/>
                </a:solidFill>
                <a:latin typeface="Times New Roman"/>
                <a:ea typeface="Times New Roman"/>
                <a:cs typeface="Times New Roman"/>
                <a:sym typeface="Times New Roman"/>
              </a:rPr>
              <a:t>Utility meter: When your solar power system generates excess power, it flows into the grid through a utility meter. This will cause your meter to run backwards, thus gaining you a credit with the utility company.</a:t>
            </a:r>
            <a:endParaRPr>
              <a:solidFill>
                <a:srgbClr val="1C1C1C"/>
              </a:solidFill>
              <a:latin typeface="Times New Roman"/>
              <a:ea typeface="Times New Roman"/>
              <a:cs typeface="Times New Roman"/>
              <a:sym typeface="Times New Roman"/>
            </a:endParaRPr>
          </a:p>
          <a:p>
            <a:pPr indent="-311150" lvl="0" marL="457200" rtl="0" algn="l">
              <a:spcBef>
                <a:spcPts val="0"/>
              </a:spcBef>
              <a:spcAft>
                <a:spcPts val="0"/>
              </a:spcAft>
              <a:buClr>
                <a:srgbClr val="1C1C1C"/>
              </a:buClr>
              <a:buSzPts val="1300"/>
              <a:buFont typeface="Times New Roman"/>
              <a:buChar char="●"/>
            </a:pPr>
            <a:r>
              <a:rPr lang="en">
                <a:solidFill>
                  <a:srgbClr val="1C1C1C"/>
                </a:solidFill>
                <a:latin typeface="Times New Roman"/>
                <a:ea typeface="Times New Roman"/>
                <a:cs typeface="Times New Roman"/>
                <a:sym typeface="Times New Roman"/>
              </a:rPr>
              <a:t>Utility grid: The utility grid automatically provides electricity when needed – at night and during the day, when your demand exceeds your solar production.</a:t>
            </a:r>
            <a:endParaRPr>
              <a:solidFill>
                <a:srgbClr val="1C1C1C"/>
              </a:solidFill>
              <a:latin typeface="Times New Roman"/>
              <a:ea typeface="Times New Roman"/>
              <a:cs typeface="Times New Roman"/>
              <a:sym typeface="Times New Roman"/>
            </a:endParaRPr>
          </a:p>
          <a:p>
            <a:pPr indent="-311150" lvl="0" marL="457200" rtl="0" algn="l">
              <a:spcBef>
                <a:spcPts val="0"/>
              </a:spcBef>
              <a:spcAft>
                <a:spcPts val="0"/>
              </a:spcAft>
              <a:buClr>
                <a:srgbClr val="1C1C1C"/>
              </a:buClr>
              <a:buSzPts val="1300"/>
              <a:buFont typeface="Times New Roman"/>
              <a:buChar char="●"/>
            </a:pPr>
            <a:r>
              <a:rPr lang="en">
                <a:solidFill>
                  <a:srgbClr val="1C1C1C"/>
                </a:solidFill>
                <a:latin typeface="Times New Roman"/>
                <a:ea typeface="Times New Roman"/>
                <a:cs typeface="Times New Roman"/>
                <a:sym typeface="Times New Roman"/>
              </a:rPr>
              <a:t>Net metering: Net metering legislation states that the utility company must credit retail rate to your account, for all the clean energy you generate and share with the grid</a:t>
            </a:r>
            <a:endParaRPr>
              <a:latin typeface="Times New Roman"/>
              <a:ea typeface="Times New Roman"/>
              <a:cs typeface="Times New Roman"/>
              <a:sym typeface="Times New Roman"/>
            </a:endParaRPr>
          </a:p>
        </p:txBody>
      </p:sp>
      <p:sp>
        <p:nvSpPr>
          <p:cNvPr id="151" name="Google Shape;151;p16"/>
          <p:cNvSpPr txBox="1"/>
          <p:nvPr/>
        </p:nvSpPr>
        <p:spPr>
          <a:xfrm>
            <a:off x="7462025" y="3117125"/>
            <a:ext cx="13053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chemeClr val="hlink"/>
                </a:solidFill>
                <a:latin typeface="Calibri"/>
                <a:ea typeface="Calibri"/>
                <a:cs typeface="Calibri"/>
                <a:sym typeface="Calibri"/>
                <a:hlinkClick r:id="rId4"/>
              </a:rPr>
              <a:t>https://aresolar.com/how-solar-works/</a:t>
            </a:r>
            <a:r>
              <a:rPr lang="en" sz="1000">
                <a:latin typeface="Calibri"/>
                <a:ea typeface="Calibri"/>
                <a:cs typeface="Calibri"/>
                <a:sym typeface="Calibri"/>
              </a:rPr>
              <a:t> </a:t>
            </a:r>
            <a:endParaRPr sz="100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7"/>
          <p:cNvSpPr txBox="1"/>
          <p:nvPr>
            <p:ph type="title"/>
          </p:nvPr>
        </p:nvSpPr>
        <p:spPr>
          <a:xfrm>
            <a:off x="768475" y="83295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Generation to Generation</a:t>
            </a:r>
            <a:endParaRPr/>
          </a:p>
        </p:txBody>
      </p:sp>
      <p:sp>
        <p:nvSpPr>
          <p:cNvPr id="157" name="Google Shape;157;p17"/>
          <p:cNvSpPr txBox="1"/>
          <p:nvPr>
            <p:ph idx="1" type="body"/>
          </p:nvPr>
        </p:nvSpPr>
        <p:spPr>
          <a:xfrm>
            <a:off x="401075" y="2052325"/>
            <a:ext cx="7505700" cy="24480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latin typeface="Times New Roman"/>
                <a:ea typeface="Times New Roman"/>
                <a:cs typeface="Times New Roman"/>
                <a:sym typeface="Times New Roman"/>
              </a:rPr>
              <a:t>1st Gen (1883) - The first solar panel was made of Selenium to produce the </a:t>
            </a:r>
            <a:r>
              <a:rPr lang="en">
                <a:latin typeface="Times New Roman"/>
                <a:ea typeface="Times New Roman"/>
                <a:cs typeface="Times New Roman"/>
                <a:sym typeface="Times New Roman"/>
              </a:rPr>
              <a:t>solar</a:t>
            </a:r>
            <a:r>
              <a:rPr lang="en">
                <a:latin typeface="Times New Roman"/>
                <a:ea typeface="Times New Roman"/>
                <a:cs typeface="Times New Roman"/>
                <a:sym typeface="Times New Roman"/>
              </a:rPr>
              <a:t> cells </a:t>
            </a:r>
            <a:endParaRPr>
              <a:latin typeface="Times New Roman"/>
              <a:ea typeface="Times New Roman"/>
              <a:cs typeface="Times New Roman"/>
              <a:sym typeface="Times New Roman"/>
            </a:endParaRPr>
          </a:p>
          <a:p>
            <a:pPr indent="0" lvl="0" marL="0" rtl="0" algn="l">
              <a:spcBef>
                <a:spcPts val="1200"/>
              </a:spcBef>
              <a:spcAft>
                <a:spcPts val="0"/>
              </a:spcAft>
              <a:buNone/>
            </a:pPr>
            <a:r>
              <a:rPr lang="en">
                <a:latin typeface="Times New Roman"/>
                <a:ea typeface="Times New Roman"/>
                <a:cs typeface="Times New Roman"/>
                <a:sym typeface="Times New Roman"/>
              </a:rPr>
              <a:t>2nd Gen (1953) - The next solar panel was made of Silicon to produce the solar cells </a:t>
            </a:r>
            <a:endParaRPr>
              <a:latin typeface="Times New Roman"/>
              <a:ea typeface="Times New Roman"/>
              <a:cs typeface="Times New Roman"/>
              <a:sym typeface="Times New Roman"/>
            </a:endParaRPr>
          </a:p>
          <a:p>
            <a:pPr indent="-311150" lvl="0" marL="457200" rtl="0" algn="l">
              <a:spcBef>
                <a:spcPts val="1200"/>
              </a:spcBef>
              <a:spcAft>
                <a:spcPts val="0"/>
              </a:spcAft>
              <a:buSzPts val="1300"/>
              <a:buFont typeface="Times New Roman"/>
              <a:buChar char="-"/>
            </a:pPr>
            <a:r>
              <a:rPr lang="en">
                <a:latin typeface="Times New Roman"/>
                <a:ea typeface="Times New Roman"/>
                <a:cs typeface="Times New Roman"/>
                <a:sym typeface="Times New Roman"/>
              </a:rPr>
              <a:t>Dr. Elliot Berman, helped make the solar panels more cost effective by using lesser grade of silicon and packaging the cells with more cost-effective materials. (1970s)</a:t>
            </a:r>
            <a:endParaRPr>
              <a:latin typeface="Times New Roman"/>
              <a:ea typeface="Times New Roman"/>
              <a:cs typeface="Times New Roman"/>
              <a:sym typeface="Times New Roman"/>
            </a:endParaRPr>
          </a:p>
          <a:p>
            <a:pPr indent="0" lvl="0" marL="0" rtl="0" algn="l">
              <a:spcBef>
                <a:spcPts val="1200"/>
              </a:spcBef>
              <a:spcAft>
                <a:spcPts val="0"/>
              </a:spcAft>
              <a:buNone/>
            </a:pPr>
            <a:r>
              <a:rPr lang="en">
                <a:latin typeface="Times New Roman"/>
                <a:ea typeface="Times New Roman"/>
                <a:cs typeface="Times New Roman"/>
                <a:sym typeface="Times New Roman"/>
              </a:rPr>
              <a:t>3rd Gen (2016) - Ultra-slim, flexible solar cells that are only 1.3 microns thick. Produce more than 400 X as much watts/LB </a:t>
            </a:r>
            <a:endParaRPr>
              <a:latin typeface="Times New Roman"/>
              <a:ea typeface="Times New Roman"/>
              <a:cs typeface="Times New Roman"/>
              <a:sym typeface="Times New Roman"/>
            </a:endParaRPr>
          </a:p>
          <a:p>
            <a:pPr indent="0" lvl="0" marL="0" rtl="0" algn="l">
              <a:spcBef>
                <a:spcPts val="1200"/>
              </a:spcBef>
              <a:spcAft>
                <a:spcPts val="1200"/>
              </a:spcAft>
              <a:buNone/>
            </a:pPr>
            <a:r>
              <a:rPr lang="en">
                <a:latin typeface="Times New Roman"/>
                <a:ea typeface="Times New Roman"/>
                <a:cs typeface="Times New Roman"/>
                <a:sym typeface="Times New Roman"/>
              </a:rPr>
              <a:t>Current - Ongoing efforts to make the “perovskite” solar cell. Crystalline material could ultimately replace silicon in solar panels and reduce costs using simpler production methods. </a:t>
            </a:r>
            <a:endParaRPr>
              <a:latin typeface="Times New Roman"/>
              <a:ea typeface="Times New Roman"/>
              <a:cs typeface="Times New Roman"/>
              <a:sym typeface="Times New Roman"/>
            </a:endParaRPr>
          </a:p>
        </p:txBody>
      </p:sp>
      <p:pic>
        <p:nvPicPr>
          <p:cNvPr id="158" name="Google Shape;158;p17"/>
          <p:cNvPicPr preferRelativeResize="0"/>
          <p:nvPr/>
        </p:nvPicPr>
        <p:blipFill>
          <a:blip r:embed="rId3">
            <a:alphaModFix/>
          </a:blip>
          <a:stretch>
            <a:fillRect/>
          </a:stretch>
        </p:blipFill>
        <p:spPr>
          <a:xfrm>
            <a:off x="5295075" y="222875"/>
            <a:ext cx="3637551" cy="1829449"/>
          </a:xfrm>
          <a:prstGeom prst="rect">
            <a:avLst/>
          </a:prstGeom>
          <a:noFill/>
          <a:ln>
            <a:noFill/>
          </a:ln>
        </p:spPr>
      </p:pic>
      <p:sp>
        <p:nvSpPr>
          <p:cNvPr id="159" name="Google Shape;159;p17"/>
          <p:cNvSpPr txBox="1"/>
          <p:nvPr/>
        </p:nvSpPr>
        <p:spPr>
          <a:xfrm>
            <a:off x="6942600" y="2052325"/>
            <a:ext cx="17610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chemeClr val="hlink"/>
                </a:solidFill>
                <a:latin typeface="Calibri"/>
                <a:ea typeface="Calibri"/>
                <a:cs typeface="Calibri"/>
                <a:sym typeface="Calibri"/>
                <a:hlinkClick r:id="rId4"/>
              </a:rPr>
              <a:t>https://www.cleanenergyreviews.info/blog/solar-panel-components-construction</a:t>
            </a:r>
            <a:r>
              <a:rPr lang="en" sz="1000">
                <a:latin typeface="Calibri"/>
                <a:ea typeface="Calibri"/>
                <a:cs typeface="Calibri"/>
                <a:sym typeface="Calibri"/>
              </a:rPr>
              <a:t> </a:t>
            </a:r>
            <a:endParaRPr sz="1000">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How Solar is Used</a:t>
            </a:r>
            <a:endParaRPr sz="2800">
              <a:solidFill>
                <a:srgbClr val="000000"/>
              </a:solidFill>
              <a:latin typeface="Arial"/>
              <a:ea typeface="Arial"/>
              <a:cs typeface="Arial"/>
              <a:sym typeface="Arial"/>
            </a:endParaRPr>
          </a:p>
        </p:txBody>
      </p:sp>
      <p:sp>
        <p:nvSpPr>
          <p:cNvPr id="165" name="Google Shape;165;p18"/>
          <p:cNvSpPr txBox="1"/>
          <p:nvPr>
            <p:ph idx="1" type="body"/>
          </p:nvPr>
        </p:nvSpPr>
        <p:spPr>
          <a:xfrm>
            <a:off x="477075" y="2089975"/>
            <a:ext cx="6959700" cy="2722800"/>
          </a:xfrm>
          <a:prstGeom prst="rect">
            <a:avLst/>
          </a:prstGeom>
        </p:spPr>
        <p:txBody>
          <a:bodyPr anchorCtr="0" anchor="t" bIns="91425" lIns="91425" spcFirstLastPara="1" rIns="91425" wrap="square" tIns="91425">
            <a:normAutofit fontScale="92500" lnSpcReduction="10000"/>
          </a:bodyPr>
          <a:lstStyle/>
          <a:p>
            <a:pPr indent="-304958" lvl="0" marL="457200" rtl="0" algn="l">
              <a:spcBef>
                <a:spcPts val="0"/>
              </a:spcBef>
              <a:spcAft>
                <a:spcPts val="0"/>
              </a:spcAft>
              <a:buSzPct val="100000"/>
              <a:buAutoNum type="arabicPeriod"/>
            </a:pPr>
            <a:r>
              <a:rPr lang="en" u="sng"/>
              <a:t>Solar Electricity -</a:t>
            </a:r>
            <a:r>
              <a:rPr lang="en"/>
              <a:t> One of the more common uses, function of putting solar panels on a roof and gaining energy from the sun to consume electricity for day to day </a:t>
            </a:r>
            <a:r>
              <a:rPr lang="en"/>
              <a:t>appliances (can also integrate batteries for backup use) </a:t>
            </a:r>
            <a:endParaRPr/>
          </a:p>
          <a:p>
            <a:pPr indent="-304958" lvl="0" marL="457200" rtl="0" algn="l">
              <a:spcBef>
                <a:spcPts val="0"/>
              </a:spcBef>
              <a:spcAft>
                <a:spcPts val="0"/>
              </a:spcAft>
              <a:buSzPct val="100000"/>
              <a:buAutoNum type="arabicPeriod"/>
            </a:pPr>
            <a:r>
              <a:rPr lang="en" u="sng"/>
              <a:t>Solar Water Heating </a:t>
            </a:r>
            <a:r>
              <a:rPr lang="en"/>
              <a:t>- By using solar panels and have the energy transfer to a water heater for home water use or swimming pools. </a:t>
            </a:r>
            <a:endParaRPr/>
          </a:p>
          <a:p>
            <a:pPr indent="-304958" lvl="0" marL="457200" rtl="0" algn="l">
              <a:spcBef>
                <a:spcPts val="0"/>
              </a:spcBef>
              <a:spcAft>
                <a:spcPts val="0"/>
              </a:spcAft>
              <a:buSzPct val="100000"/>
              <a:buAutoNum type="arabicPeriod"/>
            </a:pPr>
            <a:r>
              <a:rPr lang="en" u="sng"/>
              <a:t>Solar Heating </a:t>
            </a:r>
            <a:r>
              <a:rPr lang="en"/>
              <a:t>- Powering radiant floors or pairing with a Forced Hot Air system to heat a home.</a:t>
            </a:r>
            <a:endParaRPr/>
          </a:p>
          <a:p>
            <a:pPr indent="-304958" lvl="0" marL="457200" rtl="0" algn="l">
              <a:spcBef>
                <a:spcPts val="0"/>
              </a:spcBef>
              <a:spcAft>
                <a:spcPts val="0"/>
              </a:spcAft>
              <a:buSzPct val="100000"/>
              <a:buAutoNum type="arabicPeriod"/>
            </a:pPr>
            <a:r>
              <a:rPr lang="en" u="sng"/>
              <a:t>Solar Ventilation </a:t>
            </a:r>
            <a:r>
              <a:rPr lang="en"/>
              <a:t>- Solar attic fans can reduce the burden of your HVAC by helping to cool you home</a:t>
            </a:r>
            <a:endParaRPr/>
          </a:p>
          <a:p>
            <a:pPr indent="-304958" lvl="0" marL="457200" rtl="0" algn="l">
              <a:spcBef>
                <a:spcPts val="0"/>
              </a:spcBef>
              <a:spcAft>
                <a:spcPts val="0"/>
              </a:spcAft>
              <a:buSzPct val="100000"/>
              <a:buAutoNum type="arabicPeriod"/>
            </a:pPr>
            <a:r>
              <a:rPr lang="en" u="sng"/>
              <a:t>Solar Lighting - </a:t>
            </a:r>
            <a:r>
              <a:rPr lang="en"/>
              <a:t>Can be </a:t>
            </a:r>
            <a:r>
              <a:rPr lang="en"/>
              <a:t>found everywhere from home, landscaping and security lights to road signs and street lights</a:t>
            </a:r>
            <a:endParaRPr/>
          </a:p>
          <a:p>
            <a:pPr indent="-304958" lvl="0" marL="457200" rtl="0" algn="l">
              <a:spcBef>
                <a:spcPts val="0"/>
              </a:spcBef>
              <a:spcAft>
                <a:spcPts val="0"/>
              </a:spcAft>
              <a:buSzPct val="100000"/>
              <a:buAutoNum type="arabicPeriod"/>
            </a:pPr>
            <a:r>
              <a:rPr lang="en" u="sng"/>
              <a:t>Portable</a:t>
            </a:r>
            <a:r>
              <a:rPr lang="en" u="sng"/>
              <a:t> Solar</a:t>
            </a:r>
            <a:r>
              <a:rPr lang="en"/>
              <a:t> - Portable </a:t>
            </a:r>
            <a:r>
              <a:rPr lang="en"/>
              <a:t>solar PV chargers can also be integrated into phones. Researchers in Japan have even developed lightweight, water-resistant solar cells that could someday be sewed into clothing to power our devices </a:t>
            </a:r>
            <a:endParaRPr/>
          </a:p>
          <a:p>
            <a:pPr indent="-304958" lvl="0" marL="457200" rtl="0" algn="l">
              <a:spcBef>
                <a:spcPts val="0"/>
              </a:spcBef>
              <a:spcAft>
                <a:spcPts val="0"/>
              </a:spcAft>
              <a:buSzPct val="100000"/>
              <a:buAutoNum type="arabicPeriod"/>
            </a:pPr>
            <a:r>
              <a:rPr lang="en" u="sng"/>
              <a:t>Solar Transportation</a:t>
            </a:r>
            <a:r>
              <a:rPr lang="en"/>
              <a:t> - Existing applications including buses, trains, airplanes, and race cars</a:t>
            </a:r>
            <a:endParaRPr/>
          </a:p>
        </p:txBody>
      </p:sp>
      <p:pic>
        <p:nvPicPr>
          <p:cNvPr id="166" name="Google Shape;166;p18"/>
          <p:cNvPicPr preferRelativeResize="0"/>
          <p:nvPr/>
        </p:nvPicPr>
        <p:blipFill>
          <a:blip r:embed="rId3">
            <a:alphaModFix/>
          </a:blip>
          <a:stretch>
            <a:fillRect/>
          </a:stretch>
        </p:blipFill>
        <p:spPr>
          <a:xfrm>
            <a:off x="4988550" y="203225"/>
            <a:ext cx="3947599" cy="1886750"/>
          </a:xfrm>
          <a:prstGeom prst="rect">
            <a:avLst/>
          </a:prstGeom>
          <a:noFill/>
          <a:ln>
            <a:noFill/>
          </a:ln>
        </p:spPr>
      </p:pic>
      <p:sp>
        <p:nvSpPr>
          <p:cNvPr id="167" name="Google Shape;167;p18"/>
          <p:cNvSpPr txBox="1"/>
          <p:nvPr/>
        </p:nvSpPr>
        <p:spPr>
          <a:xfrm>
            <a:off x="7436775" y="2154325"/>
            <a:ext cx="1330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chemeClr val="hlink"/>
                </a:solidFill>
                <a:latin typeface="Calibri"/>
                <a:ea typeface="Calibri"/>
                <a:cs typeface="Calibri"/>
                <a:sym typeface="Calibri"/>
                <a:hlinkClick r:id="rId4"/>
              </a:rPr>
              <a:t>https://www.sunpowersource.com/ask-about-solar-energy/</a:t>
            </a:r>
            <a:r>
              <a:rPr lang="en" sz="1000">
                <a:latin typeface="Calibri"/>
                <a:ea typeface="Calibri"/>
                <a:cs typeface="Calibri"/>
                <a:sym typeface="Calibri"/>
              </a:rPr>
              <a:t> </a:t>
            </a:r>
            <a:endParaRPr sz="1000">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9"/>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Clr>
                <a:schemeClr val="dk1"/>
              </a:buClr>
              <a:buSzPts val="1100"/>
              <a:buFont typeface="Arial"/>
              <a:buNone/>
            </a:pPr>
            <a:r>
              <a:rPr lang="en"/>
              <a:t>Environmental Impacts</a:t>
            </a:r>
            <a:endParaRPr/>
          </a:p>
        </p:txBody>
      </p:sp>
      <p:sp>
        <p:nvSpPr>
          <p:cNvPr id="173" name="Google Shape;173;p19"/>
          <p:cNvSpPr txBox="1"/>
          <p:nvPr>
            <p:ph idx="1" type="body"/>
          </p:nvPr>
        </p:nvSpPr>
        <p:spPr>
          <a:xfrm>
            <a:off x="401100" y="1914225"/>
            <a:ext cx="5768700" cy="29253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Char char="●"/>
            </a:pPr>
            <a:r>
              <a:rPr lang="en"/>
              <a:t> Using and generating solar energy is not associated with global warming emissions </a:t>
            </a:r>
            <a:endParaRPr/>
          </a:p>
          <a:p>
            <a:pPr indent="-311150" lvl="0" marL="457200" rtl="0" algn="l">
              <a:spcBef>
                <a:spcPts val="0"/>
              </a:spcBef>
              <a:spcAft>
                <a:spcPts val="0"/>
              </a:spcAft>
              <a:buSzPts val="1300"/>
              <a:buChar char="●"/>
            </a:pPr>
            <a:r>
              <a:rPr lang="en"/>
              <a:t>Other stages such as the manufacturing of materials and </a:t>
            </a:r>
            <a:r>
              <a:rPr lang="en"/>
              <a:t>transportation, installation, maintenance, and decommissioning and dismantlement does have an impact on global warming emissions. (still relatively small compared to others)</a:t>
            </a:r>
            <a:endParaRPr/>
          </a:p>
          <a:p>
            <a:pPr indent="-311150" lvl="0" marL="457200" rtl="0" algn="l">
              <a:spcBef>
                <a:spcPts val="0"/>
              </a:spcBef>
              <a:spcAft>
                <a:spcPts val="0"/>
              </a:spcAft>
              <a:buSzPts val="1300"/>
              <a:buChar char="●"/>
            </a:pPr>
            <a:r>
              <a:rPr lang="en"/>
              <a:t>An estimate for life-cycle emissions for solar energy is about .08 -.2 LBS of carbon dioxide, equivalent per kilowatt-hour </a:t>
            </a:r>
            <a:r>
              <a:rPr lang="en" sz="1200">
                <a:solidFill>
                  <a:srgbClr val="000000"/>
                </a:solidFill>
                <a:latin typeface="Times New Roman"/>
                <a:ea typeface="Times New Roman"/>
                <a:cs typeface="Times New Roman"/>
                <a:sym typeface="Times New Roman"/>
              </a:rPr>
              <a:t>(Union of Concerned Scientists, 2013)</a:t>
            </a:r>
            <a:endParaRPr/>
          </a:p>
          <a:p>
            <a:pPr indent="-311150" lvl="0" marL="457200" rtl="0" algn="l">
              <a:spcBef>
                <a:spcPts val="0"/>
              </a:spcBef>
              <a:spcAft>
                <a:spcPts val="0"/>
              </a:spcAft>
              <a:buSzPts val="1300"/>
              <a:buChar char="●"/>
            </a:pPr>
            <a:r>
              <a:rPr lang="en"/>
              <a:t>Compared to life cycle emission rates for natural gas (.6-2 LBS of CO2E/kWh) and Coal (1.4-3.6 LBS of CO2E/kWh) </a:t>
            </a:r>
            <a:r>
              <a:rPr lang="en" sz="1200">
                <a:solidFill>
                  <a:srgbClr val="000000"/>
                </a:solidFill>
                <a:latin typeface="Times New Roman"/>
                <a:ea typeface="Times New Roman"/>
                <a:cs typeface="Times New Roman"/>
                <a:sym typeface="Times New Roman"/>
              </a:rPr>
              <a:t>(Union of Concerned Scientists, 2013)</a:t>
            </a:r>
            <a:endParaRPr/>
          </a:p>
        </p:txBody>
      </p:sp>
      <p:pic>
        <p:nvPicPr>
          <p:cNvPr id="174" name="Google Shape;174;p19"/>
          <p:cNvPicPr preferRelativeResize="0"/>
          <p:nvPr/>
        </p:nvPicPr>
        <p:blipFill>
          <a:blip r:embed="rId3">
            <a:alphaModFix/>
          </a:blip>
          <a:stretch>
            <a:fillRect/>
          </a:stretch>
        </p:blipFill>
        <p:spPr>
          <a:xfrm>
            <a:off x="6041328" y="1130600"/>
            <a:ext cx="2879947" cy="1772275"/>
          </a:xfrm>
          <a:prstGeom prst="rect">
            <a:avLst/>
          </a:prstGeom>
          <a:noFill/>
          <a:ln>
            <a:noFill/>
          </a:ln>
        </p:spPr>
      </p:pic>
      <p:sp>
        <p:nvSpPr>
          <p:cNvPr id="175" name="Google Shape;175;p19"/>
          <p:cNvSpPr txBox="1"/>
          <p:nvPr/>
        </p:nvSpPr>
        <p:spPr>
          <a:xfrm>
            <a:off x="6486525" y="2990450"/>
            <a:ext cx="22422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chemeClr val="hlink"/>
                </a:solidFill>
                <a:latin typeface="Calibri"/>
                <a:ea typeface="Calibri"/>
                <a:cs typeface="Calibri"/>
                <a:sym typeface="Calibri"/>
                <a:hlinkClick r:id="rId4"/>
              </a:rPr>
              <a:t>https://kubyenergy.ca/blog/the-positive-and-negative-environmental-impacts-of-solar-panels</a:t>
            </a:r>
            <a:r>
              <a:rPr lang="en" sz="1000">
                <a:latin typeface="Calibri"/>
                <a:ea typeface="Calibri"/>
                <a:cs typeface="Calibri"/>
                <a:sym typeface="Calibri"/>
              </a:rPr>
              <a:t> </a:t>
            </a:r>
            <a:endParaRPr sz="1000">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0"/>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Solar power as a Social Vehicle</a:t>
            </a:r>
            <a:endParaRPr/>
          </a:p>
        </p:txBody>
      </p:sp>
      <p:sp>
        <p:nvSpPr>
          <p:cNvPr id="181" name="Google Shape;181;p20"/>
          <p:cNvSpPr txBox="1"/>
          <p:nvPr>
            <p:ph idx="1" type="body"/>
          </p:nvPr>
        </p:nvSpPr>
        <p:spPr>
          <a:xfrm>
            <a:off x="400875" y="1519550"/>
            <a:ext cx="4979400" cy="3039900"/>
          </a:xfrm>
          <a:prstGeom prst="rect">
            <a:avLst/>
          </a:prstGeom>
        </p:spPr>
        <p:txBody>
          <a:bodyPr anchorCtr="0" anchor="t" bIns="91425" lIns="91425" spcFirstLastPara="1" rIns="91425" wrap="square" tIns="91425">
            <a:normAutofit lnSpcReduction="20000"/>
          </a:bodyPr>
          <a:lstStyle/>
          <a:p>
            <a:pPr indent="-311150" lvl="0" marL="457200" rtl="0" algn="l">
              <a:spcBef>
                <a:spcPts val="0"/>
              </a:spcBef>
              <a:spcAft>
                <a:spcPts val="0"/>
              </a:spcAft>
              <a:buSzPts val="1300"/>
              <a:buChar char="●"/>
            </a:pPr>
            <a:r>
              <a:rPr lang="en"/>
              <a:t>Job Creation</a:t>
            </a:r>
            <a:endParaRPr/>
          </a:p>
          <a:p>
            <a:pPr indent="-298450" lvl="1" marL="914400" rtl="0" algn="l">
              <a:spcBef>
                <a:spcPts val="0"/>
              </a:spcBef>
              <a:spcAft>
                <a:spcPts val="0"/>
              </a:spcAft>
              <a:buSzPts val="1100"/>
              <a:buChar char="○"/>
            </a:pPr>
            <a:r>
              <a:rPr lang="en"/>
              <a:t>Building and operating solar energy systems creates numerous jobs</a:t>
            </a:r>
            <a:endParaRPr/>
          </a:p>
          <a:p>
            <a:pPr indent="-298450" lvl="1" marL="914400" rtl="0" algn="l">
              <a:spcBef>
                <a:spcPts val="0"/>
              </a:spcBef>
              <a:spcAft>
                <a:spcPts val="0"/>
              </a:spcAft>
              <a:buSzPts val="1100"/>
              <a:buChar char="○"/>
            </a:pPr>
            <a:r>
              <a:rPr lang="en"/>
              <a:t>Nationwide: around 344,000 new jobs generated by late 2019 and is projected to increase to 3 million by 2050  </a:t>
            </a:r>
            <a:endParaRPr/>
          </a:p>
          <a:p>
            <a:pPr indent="-311150" lvl="0" marL="457200" rtl="0" algn="l">
              <a:spcBef>
                <a:spcPts val="0"/>
              </a:spcBef>
              <a:spcAft>
                <a:spcPts val="0"/>
              </a:spcAft>
              <a:buSzPts val="1300"/>
              <a:buChar char="●"/>
            </a:pPr>
            <a:r>
              <a:rPr lang="en"/>
              <a:t>Human and Environmental Health</a:t>
            </a:r>
            <a:endParaRPr/>
          </a:p>
          <a:p>
            <a:pPr indent="-298450" lvl="1" marL="914400" rtl="0" algn="l">
              <a:spcBef>
                <a:spcPts val="0"/>
              </a:spcBef>
              <a:spcAft>
                <a:spcPts val="0"/>
              </a:spcAft>
              <a:buSzPts val="1100"/>
              <a:buChar char="○"/>
            </a:pPr>
            <a:r>
              <a:rPr lang="en"/>
              <a:t>Solar energy emits little pollution into the atmosphere </a:t>
            </a:r>
            <a:endParaRPr/>
          </a:p>
          <a:p>
            <a:pPr indent="-298450" lvl="1" marL="914400" rtl="0" algn="l">
              <a:spcBef>
                <a:spcPts val="0"/>
              </a:spcBef>
              <a:spcAft>
                <a:spcPts val="0"/>
              </a:spcAft>
              <a:buSzPts val="1100"/>
              <a:buChar char="○"/>
            </a:pPr>
            <a:r>
              <a:rPr lang="en"/>
              <a:t>Much cleaner than burning fossil fuels and fracking </a:t>
            </a:r>
            <a:endParaRPr/>
          </a:p>
          <a:p>
            <a:pPr indent="-298450" lvl="2" marL="1371600" rtl="0" algn="l">
              <a:spcBef>
                <a:spcPts val="0"/>
              </a:spcBef>
              <a:spcAft>
                <a:spcPts val="0"/>
              </a:spcAft>
              <a:buSzPts val="1100"/>
              <a:buChar char="■"/>
            </a:pPr>
            <a:r>
              <a:rPr lang="en"/>
              <a:t>Reduction of harmful greenhouse gases and air pollution</a:t>
            </a:r>
            <a:endParaRPr/>
          </a:p>
          <a:p>
            <a:pPr indent="-298450" lvl="1" marL="914400" rtl="0" algn="l">
              <a:spcBef>
                <a:spcPts val="0"/>
              </a:spcBef>
              <a:spcAft>
                <a:spcPts val="0"/>
              </a:spcAft>
              <a:buSzPts val="1100"/>
              <a:buChar char="○"/>
            </a:pPr>
            <a:r>
              <a:rPr lang="en"/>
              <a:t>Large-scale solar plants range from 3.5 to 10 acres per Megawatt </a:t>
            </a:r>
            <a:endParaRPr/>
          </a:p>
          <a:p>
            <a:pPr indent="-298450" lvl="2" marL="1371600" rtl="0" algn="l">
              <a:spcBef>
                <a:spcPts val="0"/>
              </a:spcBef>
              <a:spcAft>
                <a:spcPts val="0"/>
              </a:spcAft>
              <a:buSzPts val="1100"/>
              <a:buChar char="■"/>
            </a:pPr>
            <a:r>
              <a:rPr lang="en"/>
              <a:t> Impacts native habitats </a:t>
            </a:r>
            <a:endParaRPr/>
          </a:p>
          <a:p>
            <a:pPr indent="-298450" lvl="1" marL="914400" rtl="0" algn="l">
              <a:spcBef>
                <a:spcPts val="0"/>
              </a:spcBef>
              <a:spcAft>
                <a:spcPts val="0"/>
              </a:spcAft>
              <a:buSzPts val="1100"/>
              <a:buChar char="○"/>
            </a:pPr>
            <a:r>
              <a:rPr lang="en"/>
              <a:t>PV cells contain harmful chemicals in which leaks can be harmful to the environment (US Energy Information Administration)</a:t>
            </a:r>
            <a:endParaRPr/>
          </a:p>
          <a:p>
            <a:pPr indent="-311150" lvl="0" marL="457200" rtl="0" algn="l">
              <a:spcBef>
                <a:spcPts val="0"/>
              </a:spcBef>
              <a:spcAft>
                <a:spcPts val="0"/>
              </a:spcAft>
              <a:buSzPts val="1300"/>
              <a:buChar char="●"/>
            </a:pPr>
            <a:r>
              <a:rPr lang="en"/>
              <a:t>Less Oil Dependency</a:t>
            </a:r>
            <a:endParaRPr/>
          </a:p>
          <a:p>
            <a:pPr indent="-298450" lvl="1" marL="914400" rtl="0" algn="l">
              <a:spcBef>
                <a:spcPts val="0"/>
              </a:spcBef>
              <a:spcAft>
                <a:spcPts val="0"/>
              </a:spcAft>
              <a:buSzPts val="1100"/>
              <a:buChar char="○"/>
            </a:pPr>
            <a:r>
              <a:rPr lang="en"/>
              <a:t>US depends on oil from foreign nations </a:t>
            </a:r>
            <a:endParaRPr/>
          </a:p>
          <a:p>
            <a:pPr indent="-298450" lvl="1" marL="914400" rtl="0" algn="l">
              <a:spcBef>
                <a:spcPts val="0"/>
              </a:spcBef>
              <a:spcAft>
                <a:spcPts val="0"/>
              </a:spcAft>
              <a:buSzPts val="1100"/>
              <a:buChar char="○"/>
            </a:pPr>
            <a:r>
              <a:rPr lang="en"/>
              <a:t>Reduction in imported oil would lower international trade </a:t>
            </a:r>
            <a:endParaRPr/>
          </a:p>
          <a:p>
            <a:pPr indent="-298450" lvl="1" marL="914400" rtl="0" algn="l">
              <a:spcBef>
                <a:spcPts val="0"/>
              </a:spcBef>
              <a:spcAft>
                <a:spcPts val="0"/>
              </a:spcAft>
              <a:buSzPts val="1100"/>
              <a:buChar char="○"/>
            </a:pPr>
            <a:r>
              <a:rPr lang="en"/>
              <a:t>Makes the US closer to becoming energy independent </a:t>
            </a:r>
            <a:endParaRPr/>
          </a:p>
        </p:txBody>
      </p:sp>
      <p:pic>
        <p:nvPicPr>
          <p:cNvPr id="182" name="Google Shape;182;p20"/>
          <p:cNvPicPr preferRelativeResize="0"/>
          <p:nvPr/>
        </p:nvPicPr>
        <p:blipFill>
          <a:blip r:embed="rId3">
            <a:alphaModFix/>
          </a:blip>
          <a:stretch>
            <a:fillRect/>
          </a:stretch>
        </p:blipFill>
        <p:spPr>
          <a:xfrm>
            <a:off x="6706026" y="586284"/>
            <a:ext cx="1968851" cy="1562593"/>
          </a:xfrm>
          <a:prstGeom prst="rect">
            <a:avLst/>
          </a:prstGeom>
          <a:noFill/>
          <a:ln>
            <a:noFill/>
          </a:ln>
        </p:spPr>
      </p:pic>
      <p:sp>
        <p:nvSpPr>
          <p:cNvPr id="183" name="Google Shape;183;p20"/>
          <p:cNvSpPr txBox="1"/>
          <p:nvPr/>
        </p:nvSpPr>
        <p:spPr>
          <a:xfrm>
            <a:off x="6595800" y="2046000"/>
            <a:ext cx="23214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rgbClr val="2200CC"/>
                </a:solidFill>
                <a:highlight>
                  <a:schemeClr val="dk1"/>
                </a:highlight>
                <a:latin typeface="Times New Roman"/>
                <a:ea typeface="Times New Roman"/>
                <a:cs typeface="Times New Roman"/>
                <a:sym typeface="Times New Roman"/>
                <a:hlinkClick r:id="rId4">
                  <a:extLst>
                    <a:ext uri="{A12FA001-AC4F-418D-AE19-62706E023703}">
                      <ahyp:hlinkClr val="tx"/>
                    </a:ext>
                  </a:extLst>
                </a:hlinkClick>
              </a:rPr>
              <a:t>https://yaleclimateconnections.org/2021/04/wind-and-solar-energy-are-job-creators-which-states-are-taking-advantage/</a:t>
            </a:r>
            <a:endParaRPr sz="1000">
              <a:latin typeface="Times New Roman"/>
              <a:ea typeface="Times New Roman"/>
              <a:cs typeface="Times New Roman"/>
              <a:sym typeface="Times New Roman"/>
            </a:endParaRPr>
          </a:p>
        </p:txBody>
      </p:sp>
      <p:pic>
        <p:nvPicPr>
          <p:cNvPr id="184" name="Google Shape;184;p20"/>
          <p:cNvPicPr preferRelativeResize="0"/>
          <p:nvPr/>
        </p:nvPicPr>
        <p:blipFill>
          <a:blip r:embed="rId5">
            <a:alphaModFix/>
          </a:blip>
          <a:stretch>
            <a:fillRect/>
          </a:stretch>
        </p:blipFill>
        <p:spPr>
          <a:xfrm>
            <a:off x="6353538" y="3046125"/>
            <a:ext cx="2083225" cy="1386300"/>
          </a:xfrm>
          <a:prstGeom prst="rect">
            <a:avLst/>
          </a:prstGeom>
          <a:noFill/>
          <a:ln>
            <a:noFill/>
          </a:ln>
        </p:spPr>
      </p:pic>
      <p:sp>
        <p:nvSpPr>
          <p:cNvPr id="185" name="Google Shape;185;p20"/>
          <p:cNvSpPr txBox="1"/>
          <p:nvPr/>
        </p:nvSpPr>
        <p:spPr>
          <a:xfrm>
            <a:off x="6039450" y="4398925"/>
            <a:ext cx="27114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Calibri"/>
                <a:ea typeface="Calibri"/>
                <a:cs typeface="Calibri"/>
                <a:sym typeface="Calibri"/>
              </a:rPr>
              <a:t>https://www.clean-energy-ideas.com/solar/solar-energy/environmental-impacts-of-solar-energy/</a:t>
            </a:r>
            <a:endParaRPr sz="1000">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Solar Power in the Economy</a:t>
            </a:r>
            <a:endParaRPr/>
          </a:p>
        </p:txBody>
      </p:sp>
      <p:sp>
        <p:nvSpPr>
          <p:cNvPr id="191" name="Google Shape;191;p21"/>
          <p:cNvSpPr txBox="1"/>
          <p:nvPr>
            <p:ph idx="1" type="body"/>
          </p:nvPr>
        </p:nvSpPr>
        <p:spPr>
          <a:xfrm>
            <a:off x="363075" y="1495325"/>
            <a:ext cx="6060000" cy="3268500"/>
          </a:xfrm>
          <a:prstGeom prst="rect">
            <a:avLst/>
          </a:prstGeom>
        </p:spPr>
        <p:txBody>
          <a:bodyPr anchorCtr="0" anchor="t" bIns="91425" lIns="91425" spcFirstLastPara="1" rIns="91425" wrap="square" tIns="91425">
            <a:normAutofit lnSpcReduction="10000"/>
          </a:bodyPr>
          <a:lstStyle/>
          <a:p>
            <a:pPr indent="-311150" lvl="0" marL="457200" rtl="0" algn="l">
              <a:spcBef>
                <a:spcPts val="0"/>
              </a:spcBef>
              <a:spcAft>
                <a:spcPts val="0"/>
              </a:spcAft>
              <a:buSzPts val="1300"/>
              <a:buChar char="●"/>
            </a:pPr>
            <a:r>
              <a:rPr lang="en"/>
              <a:t>Reiteration of Job Creation</a:t>
            </a:r>
            <a:endParaRPr/>
          </a:p>
          <a:p>
            <a:pPr indent="-298450" lvl="1" marL="914400" rtl="0" algn="l">
              <a:spcBef>
                <a:spcPts val="0"/>
              </a:spcBef>
              <a:spcAft>
                <a:spcPts val="0"/>
              </a:spcAft>
              <a:buSzPts val="1100"/>
              <a:buChar char="○"/>
            </a:pPr>
            <a:r>
              <a:rPr lang="en"/>
              <a:t>In 2015, solar power was 31% of all new generated electricity, continually generat</a:t>
            </a:r>
            <a:r>
              <a:rPr lang="en"/>
              <a:t>ing</a:t>
            </a:r>
            <a:r>
              <a:rPr lang="en"/>
              <a:t> many job opportunities as well. J</a:t>
            </a:r>
            <a:r>
              <a:rPr lang="en"/>
              <a:t>obs in solar energy fields provide “competitive wages” (Sekaric) from a low median of $21 per hour to $29 per hour depending on the job, offering a good living wage to families of workers. </a:t>
            </a:r>
            <a:endParaRPr/>
          </a:p>
          <a:p>
            <a:pPr indent="-298450" lvl="1" marL="914400" rtl="0" algn="l">
              <a:spcBef>
                <a:spcPts val="0"/>
              </a:spcBef>
              <a:spcAft>
                <a:spcPts val="0"/>
              </a:spcAft>
              <a:buSzPts val="1100"/>
              <a:buChar char="○"/>
            </a:pPr>
            <a:r>
              <a:rPr lang="en">
                <a:highlight>
                  <a:srgbClr val="FFFFFF"/>
                </a:highlight>
              </a:rPr>
              <a:t>“American solar jobs have increased 167% over the past decade, which is five times faster than the overall job growth rate in the U.S. economy” (Energy.gov).</a:t>
            </a:r>
            <a:endParaRPr>
              <a:highlight>
                <a:srgbClr val="FFFFFF"/>
              </a:highlight>
            </a:endParaRPr>
          </a:p>
          <a:p>
            <a:pPr indent="-311150" lvl="0" marL="457200" rtl="0" algn="l">
              <a:spcBef>
                <a:spcPts val="0"/>
              </a:spcBef>
              <a:spcAft>
                <a:spcPts val="0"/>
              </a:spcAft>
              <a:buSzPts val="1300"/>
              <a:buChar char="●"/>
            </a:pPr>
            <a:r>
              <a:rPr lang="en"/>
              <a:t>Multiple forms: Self-sufficient or company based</a:t>
            </a:r>
            <a:endParaRPr/>
          </a:p>
          <a:p>
            <a:pPr indent="-298450" lvl="1" marL="914400" rtl="0" algn="l">
              <a:spcBef>
                <a:spcPts val="0"/>
              </a:spcBef>
              <a:spcAft>
                <a:spcPts val="0"/>
              </a:spcAft>
              <a:buSzPts val="1100"/>
              <a:buChar char="○"/>
            </a:pPr>
            <a:r>
              <a:rPr lang="en"/>
              <a:t>Offer a self </a:t>
            </a:r>
            <a:r>
              <a:rPr lang="en"/>
              <a:t>sufficient</a:t>
            </a:r>
            <a:r>
              <a:rPr lang="en"/>
              <a:t> method for profit as option for homeowners</a:t>
            </a:r>
            <a:endParaRPr/>
          </a:p>
          <a:p>
            <a:pPr indent="-298450" lvl="2" marL="1371600" rtl="0" algn="l">
              <a:spcBef>
                <a:spcPts val="0"/>
              </a:spcBef>
              <a:spcAft>
                <a:spcPts val="0"/>
              </a:spcAft>
              <a:buSzPts val="1100"/>
              <a:buChar char="■"/>
            </a:pPr>
            <a:r>
              <a:rPr lang="en"/>
              <a:t>Benefit is self-sufficiency with profit. Drawback is subsides required for sensible investment.</a:t>
            </a:r>
            <a:endParaRPr/>
          </a:p>
          <a:p>
            <a:pPr indent="-298450" lvl="1" marL="914400" rtl="0" algn="l">
              <a:spcBef>
                <a:spcPts val="0"/>
              </a:spcBef>
              <a:spcAft>
                <a:spcPts val="0"/>
              </a:spcAft>
              <a:buSzPts val="1100"/>
              <a:buChar char="○"/>
            </a:pPr>
            <a:r>
              <a:rPr lang="en"/>
              <a:t>Another option of relying on investment in Stirling engine</a:t>
            </a:r>
            <a:endParaRPr/>
          </a:p>
          <a:p>
            <a:pPr indent="-298450" lvl="2" marL="1371600" rtl="0" algn="l">
              <a:spcBef>
                <a:spcPts val="0"/>
              </a:spcBef>
              <a:spcAft>
                <a:spcPts val="0"/>
              </a:spcAft>
              <a:buSzPts val="1100"/>
              <a:buChar char="■"/>
            </a:pPr>
            <a:r>
              <a:rPr lang="en"/>
              <a:t>Benefit is higher potential return rate. Drawback is “pragmatic limitations” (Banoni).</a:t>
            </a:r>
            <a:endParaRPr/>
          </a:p>
          <a:p>
            <a:pPr indent="-311150" lvl="0" marL="457200" rtl="0" algn="l">
              <a:spcBef>
                <a:spcPts val="0"/>
              </a:spcBef>
              <a:spcAft>
                <a:spcPts val="0"/>
              </a:spcAft>
              <a:buSzPts val="1300"/>
              <a:buChar char="●"/>
            </a:pPr>
            <a:r>
              <a:rPr lang="en"/>
              <a:t>Produce both electricity and heat</a:t>
            </a:r>
            <a:endParaRPr/>
          </a:p>
          <a:p>
            <a:pPr indent="-298450" lvl="1" marL="914400" rtl="0" algn="l">
              <a:spcBef>
                <a:spcPts val="0"/>
              </a:spcBef>
              <a:spcAft>
                <a:spcPts val="0"/>
              </a:spcAft>
              <a:buSzPts val="1100"/>
              <a:buChar char="○"/>
            </a:pPr>
            <a:r>
              <a:rPr lang="en"/>
              <a:t>3 forms: 1) Low temperature solar thermal, 2) solar electric or photovoltaic (PV), and 3) high-temperature solar thermal energy (Timmons).</a:t>
            </a:r>
            <a:endParaRPr/>
          </a:p>
        </p:txBody>
      </p:sp>
      <p:pic>
        <p:nvPicPr>
          <p:cNvPr id="192" name="Google Shape;192;p21"/>
          <p:cNvPicPr preferRelativeResize="0"/>
          <p:nvPr/>
        </p:nvPicPr>
        <p:blipFill>
          <a:blip r:embed="rId3">
            <a:alphaModFix/>
          </a:blip>
          <a:stretch>
            <a:fillRect/>
          </a:stretch>
        </p:blipFill>
        <p:spPr>
          <a:xfrm>
            <a:off x="6335400" y="1372076"/>
            <a:ext cx="2479725" cy="2848925"/>
          </a:xfrm>
          <a:prstGeom prst="rect">
            <a:avLst/>
          </a:prstGeom>
          <a:noFill/>
          <a:ln>
            <a:noFill/>
          </a:ln>
        </p:spPr>
      </p:pic>
      <p:sp>
        <p:nvSpPr>
          <p:cNvPr id="193" name="Google Shape;193;p21"/>
          <p:cNvSpPr txBox="1"/>
          <p:nvPr/>
        </p:nvSpPr>
        <p:spPr>
          <a:xfrm>
            <a:off x="6561276" y="4098325"/>
            <a:ext cx="2253900" cy="815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100"/>
              <a:t> </a:t>
            </a:r>
            <a:r>
              <a:rPr lang="en" sz="1000" u="sng">
                <a:solidFill>
                  <a:srgbClr val="2200CC"/>
                </a:solidFill>
                <a:latin typeface="Times New Roman"/>
                <a:ea typeface="Times New Roman"/>
                <a:cs typeface="Times New Roman"/>
                <a:sym typeface="Times New Roman"/>
                <a:hlinkClick r:id="rId4">
                  <a:extLst>
                    <a:ext uri="{A12FA001-AC4F-418D-AE19-62706E023703}">
                      <ahyp:hlinkClr val="tx"/>
                    </a:ext>
                  </a:extLst>
                </a:hlinkClick>
              </a:rPr>
              <a:t>https://goingsolar.com/top-7-economic-benefits-of-installing-solar-panels-solar-savings/</a:t>
            </a:r>
            <a:r>
              <a:rPr lang="en" sz="1000">
                <a:latin typeface="Times New Roman"/>
                <a:ea typeface="Times New Roman"/>
                <a:cs typeface="Times New Roman"/>
                <a:sym typeface="Times New Roman"/>
              </a:rPr>
              <a:t> </a:t>
            </a:r>
            <a:endParaRPr sz="10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2"/>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Solar Power in Politics</a:t>
            </a:r>
            <a:endParaRPr/>
          </a:p>
        </p:txBody>
      </p:sp>
      <p:sp>
        <p:nvSpPr>
          <p:cNvPr id="199" name="Google Shape;199;p22"/>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The idea of using Solar Power, just like any issue in politics, is </a:t>
            </a:r>
            <a:r>
              <a:rPr lang="en"/>
              <a:t>intensely</a:t>
            </a:r>
            <a:r>
              <a:rPr lang="en"/>
              <a:t> debated. Many different people and </a:t>
            </a:r>
            <a:r>
              <a:rPr lang="en"/>
              <a:t>parties have various opinions on how the country should move forward in terms of how we use our energy and through what form the energy we use is gotten. However, it seems to be the case that both Democrats and Republicans share some common ground on the issue. While both parties may not be supporting solar power for the same reasons it is important to note that each party seems to be leaning towards supporting a transition to solar power.</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3"/>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Democratic View on Solar Power</a:t>
            </a:r>
            <a:endParaRPr/>
          </a:p>
        </p:txBody>
      </p:sp>
      <p:sp>
        <p:nvSpPr>
          <p:cNvPr id="205" name="Google Shape;205;p23"/>
          <p:cNvSpPr txBox="1"/>
          <p:nvPr>
            <p:ph idx="1" type="body"/>
          </p:nvPr>
        </p:nvSpPr>
        <p:spPr>
          <a:xfrm>
            <a:off x="819150" y="1990725"/>
            <a:ext cx="4226700" cy="24480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a:t>Over Republicans, Democrats are the main group that have been pushing for the transition from fossil fuels to solar energy. According to a survey conducted by the Pew Research Center, whose results were reported this year, about 93% of Democrats are in support of expanding our reliance on solar power. The </a:t>
            </a:r>
            <a:r>
              <a:rPr lang="en"/>
              <a:t>primary</a:t>
            </a:r>
            <a:r>
              <a:rPr lang="en"/>
              <a:t> reasoning for this stance from a Democratic point of view is that the transition from fossil fuels to </a:t>
            </a:r>
            <a:r>
              <a:rPr lang="en"/>
              <a:t>renewable</a:t>
            </a:r>
            <a:r>
              <a:rPr lang="en"/>
              <a:t> sources such as wind and solar power will be much better in the long run for the environment. </a:t>
            </a:r>
            <a:endParaRPr/>
          </a:p>
        </p:txBody>
      </p:sp>
      <p:pic>
        <p:nvPicPr>
          <p:cNvPr id="206" name="Google Shape;206;p23"/>
          <p:cNvPicPr preferRelativeResize="0"/>
          <p:nvPr/>
        </p:nvPicPr>
        <p:blipFill>
          <a:blip r:embed="rId3">
            <a:alphaModFix/>
          </a:blip>
          <a:stretch>
            <a:fillRect/>
          </a:stretch>
        </p:blipFill>
        <p:spPr>
          <a:xfrm>
            <a:off x="5259325" y="1861275"/>
            <a:ext cx="3199901" cy="2399926"/>
          </a:xfrm>
          <a:prstGeom prst="rect">
            <a:avLst/>
          </a:prstGeom>
          <a:noFill/>
          <a:ln>
            <a:noFill/>
          </a:ln>
        </p:spPr>
      </p:pic>
      <p:sp>
        <p:nvSpPr>
          <p:cNvPr id="207" name="Google Shape;207;p23"/>
          <p:cNvSpPr txBox="1"/>
          <p:nvPr/>
        </p:nvSpPr>
        <p:spPr>
          <a:xfrm>
            <a:off x="5900975" y="4373800"/>
            <a:ext cx="21504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rgbClr val="2200CC"/>
                </a:solidFill>
                <a:latin typeface="Times New Roman"/>
                <a:ea typeface="Times New Roman"/>
                <a:cs typeface="Times New Roman"/>
                <a:sym typeface="Times New Roman"/>
                <a:hlinkClick r:id="rId4">
                  <a:extLst>
                    <a:ext uri="{A12FA001-AC4F-418D-AE19-62706E023703}">
                      <ahyp:hlinkClr val="tx"/>
                    </a:ext>
                  </a:extLst>
                </a:hlinkClick>
              </a:rPr>
              <a:t>http://clipart-library.com/clipart/6ipLk8dpT.htm</a:t>
            </a:r>
            <a:r>
              <a:rPr lang="en" sz="1000">
                <a:latin typeface="Times New Roman"/>
                <a:ea typeface="Times New Roman"/>
                <a:cs typeface="Times New Roman"/>
                <a:sym typeface="Times New Roman"/>
              </a:rPr>
              <a:t> </a:t>
            </a:r>
            <a:endParaRPr sz="10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Republican View on Solar Power</a:t>
            </a:r>
            <a:endParaRPr/>
          </a:p>
        </p:txBody>
      </p:sp>
      <p:sp>
        <p:nvSpPr>
          <p:cNvPr id="213" name="Google Shape;213;p24"/>
          <p:cNvSpPr txBox="1"/>
          <p:nvPr>
            <p:ph idx="1" type="body"/>
          </p:nvPr>
        </p:nvSpPr>
        <p:spPr>
          <a:xfrm>
            <a:off x="819150" y="1990725"/>
            <a:ext cx="4458900" cy="24480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1200"/>
              </a:spcAft>
              <a:buNone/>
            </a:pPr>
            <a:r>
              <a:rPr lang="en"/>
              <a:t>While Democrats are the main group that has been pushing for a transition to solar energy, a percentage of Republicans have also wanted to see a push to</a:t>
            </a:r>
            <a:r>
              <a:rPr lang="en"/>
              <a:t>w</a:t>
            </a:r>
            <a:r>
              <a:rPr lang="en"/>
              <a:t>ards solar energy usage. According to the Pew Research Center survey, about 73% of Republicans want to see an increase in our reliance on solar energy. While this number is down from 84% in 2020, it is still no small number that shows that both </a:t>
            </a:r>
            <a:r>
              <a:rPr lang="en"/>
              <a:t>Democrats</a:t>
            </a:r>
            <a:r>
              <a:rPr lang="en"/>
              <a:t> and Republicans both want solar power in some form. However, the main difference comes in the reason for why each party </a:t>
            </a:r>
            <a:r>
              <a:rPr lang="en"/>
              <a:t>wants more reliance on solar energy. While the Democrats would rather have solar energy since it is good for the environment, Republicans tend to support it because it is beneficial to the economy and has a more reasonable cost compared to other energy sources.</a:t>
            </a:r>
            <a:endParaRPr/>
          </a:p>
        </p:txBody>
      </p:sp>
      <p:pic>
        <p:nvPicPr>
          <p:cNvPr id="214" name="Google Shape;214;p24"/>
          <p:cNvPicPr preferRelativeResize="0"/>
          <p:nvPr/>
        </p:nvPicPr>
        <p:blipFill>
          <a:blip r:embed="rId3">
            <a:alphaModFix/>
          </a:blip>
          <a:stretch>
            <a:fillRect/>
          </a:stretch>
        </p:blipFill>
        <p:spPr>
          <a:xfrm>
            <a:off x="6023150" y="2125800"/>
            <a:ext cx="2199124" cy="1847475"/>
          </a:xfrm>
          <a:prstGeom prst="rect">
            <a:avLst/>
          </a:prstGeom>
          <a:noFill/>
          <a:ln>
            <a:noFill/>
          </a:ln>
        </p:spPr>
      </p:pic>
      <p:sp>
        <p:nvSpPr>
          <p:cNvPr id="215" name="Google Shape;215;p24"/>
          <p:cNvSpPr txBox="1"/>
          <p:nvPr/>
        </p:nvSpPr>
        <p:spPr>
          <a:xfrm>
            <a:off x="6023150" y="4141700"/>
            <a:ext cx="2394600" cy="492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rgbClr val="2200CC"/>
                </a:solidFill>
                <a:latin typeface="Times New Roman"/>
                <a:ea typeface="Times New Roman"/>
                <a:cs typeface="Times New Roman"/>
                <a:sym typeface="Times New Roman"/>
                <a:hlinkClick r:id="rId4">
                  <a:extLst>
                    <a:ext uri="{A12FA001-AC4F-418D-AE19-62706E023703}">
                      <ahyp:hlinkClr val="tx"/>
                    </a:ext>
                  </a:extLst>
                </a:hlinkClick>
              </a:rPr>
              <a:t>https://commons.wikimedia.org/wiki/File:Republicanlogo.svg</a:t>
            </a:r>
            <a:r>
              <a:rPr lang="en" sz="1000">
                <a:latin typeface="Times New Roman"/>
                <a:ea typeface="Times New Roman"/>
                <a:cs typeface="Times New Roman"/>
                <a:sym typeface="Times New Roman"/>
              </a:rPr>
              <a:t> </a:t>
            </a:r>
            <a:endParaRPr sz="10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President Biden’s policies on Solar Power</a:t>
            </a:r>
            <a:endParaRPr/>
          </a:p>
        </p:txBody>
      </p:sp>
      <p:sp>
        <p:nvSpPr>
          <p:cNvPr id="221" name="Google Shape;221;p25"/>
          <p:cNvSpPr txBox="1"/>
          <p:nvPr>
            <p:ph idx="1" type="body"/>
          </p:nvPr>
        </p:nvSpPr>
        <p:spPr>
          <a:xfrm>
            <a:off x="819150" y="1990725"/>
            <a:ext cx="4654200" cy="24480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1200"/>
              </a:spcAft>
              <a:buNone/>
            </a:pPr>
            <a:r>
              <a:rPr lang="en"/>
              <a:t>One </a:t>
            </a:r>
            <a:r>
              <a:rPr lang="en"/>
              <a:t>important</a:t>
            </a:r>
            <a:r>
              <a:rPr lang="en"/>
              <a:t> aspect to look at when talking about any form of energy is the policies and ideas that our government is trying to put into place. In terms of President Biden, he is trying to make great </a:t>
            </a:r>
            <a:r>
              <a:rPr lang="en"/>
              <a:t>strides</a:t>
            </a:r>
            <a:r>
              <a:rPr lang="en"/>
              <a:t> in increasing our </a:t>
            </a:r>
            <a:r>
              <a:rPr lang="en"/>
              <a:t>nation's</a:t>
            </a:r>
            <a:r>
              <a:rPr lang="en"/>
              <a:t> reliance on solar energy. According to a fact sheet provided by the White House, President Biden has brought up the idea of investing in the Bipartisan Infrastructure Deal and the Build Back Better Agenda. President Biden hopes that investing in these areas will serve to </a:t>
            </a:r>
            <a:r>
              <a:rPr lang="en"/>
              <a:t>create jobs in the field of solar power and that we can increase our reliance on renewable sources of energy in the near future. As President Biden attempts to reach a state of the U.S moving to “clean energy”, solar power will continue to be a large component in reaching his end goal.</a:t>
            </a:r>
            <a:endParaRPr/>
          </a:p>
        </p:txBody>
      </p:sp>
      <p:pic>
        <p:nvPicPr>
          <p:cNvPr id="222" name="Google Shape;222;p25"/>
          <p:cNvPicPr preferRelativeResize="0"/>
          <p:nvPr/>
        </p:nvPicPr>
        <p:blipFill>
          <a:blip r:embed="rId3">
            <a:alphaModFix/>
          </a:blip>
          <a:stretch>
            <a:fillRect/>
          </a:stretch>
        </p:blipFill>
        <p:spPr>
          <a:xfrm>
            <a:off x="6035375" y="1990725"/>
            <a:ext cx="2419024" cy="2141875"/>
          </a:xfrm>
          <a:prstGeom prst="rect">
            <a:avLst/>
          </a:prstGeom>
          <a:noFill/>
          <a:ln>
            <a:noFill/>
          </a:ln>
        </p:spPr>
      </p:pic>
      <p:sp>
        <p:nvSpPr>
          <p:cNvPr id="223" name="Google Shape;223;p25"/>
          <p:cNvSpPr txBox="1"/>
          <p:nvPr/>
        </p:nvSpPr>
        <p:spPr>
          <a:xfrm>
            <a:off x="5949850" y="4202775"/>
            <a:ext cx="2712300" cy="708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latin typeface="Times New Roman"/>
                <a:ea typeface="Times New Roman"/>
                <a:cs typeface="Times New Roman"/>
                <a:sym typeface="Times New Roman"/>
              </a:rPr>
              <a:t>https://whitehouse.gov/administration/president-biden/</a:t>
            </a:r>
            <a:endParaRPr sz="1000">
              <a:latin typeface="Times New Roman"/>
              <a:ea typeface="Times New Roman"/>
              <a:cs typeface="Times New Roman"/>
              <a:sym typeface="Times New Roman"/>
            </a:endParaRPr>
          </a:p>
          <a:p>
            <a:pPr indent="0" lvl="0" marL="0" rtl="0" algn="l">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The Drawbacks to Solar Energy</a:t>
            </a:r>
            <a:endParaRPr/>
          </a:p>
        </p:txBody>
      </p:sp>
      <p:sp>
        <p:nvSpPr>
          <p:cNvPr id="229" name="Google Shape;229;p26"/>
          <p:cNvSpPr txBox="1"/>
          <p:nvPr>
            <p:ph idx="1" type="body"/>
          </p:nvPr>
        </p:nvSpPr>
        <p:spPr>
          <a:xfrm>
            <a:off x="819150" y="1941850"/>
            <a:ext cx="7505700" cy="24480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rPr lang="en" sz="1200"/>
              <a:t>While it may seem like solar energy has a lot of reasons to become the main energy source that we transition to in the future, there is no perfect energy source. This means that just like any other source of energy, solar energy will have drawbacks. As </a:t>
            </a:r>
            <a:r>
              <a:rPr lang="en" sz="1200"/>
              <a:t>discussed,</a:t>
            </a:r>
            <a:r>
              <a:rPr lang="en" sz="1200"/>
              <a:t> solar energy will have some benefits on the economy in forms of job creation. However, there are some downsides when we look at the </a:t>
            </a:r>
            <a:r>
              <a:rPr lang="en" sz="1200"/>
              <a:t>average</a:t>
            </a:r>
            <a:r>
              <a:rPr lang="en" sz="1200"/>
              <a:t> citizen and their ability to support a solar economy. </a:t>
            </a:r>
            <a:r>
              <a:rPr lang="en" sz="1200"/>
              <a:t>The</a:t>
            </a:r>
            <a:r>
              <a:rPr lang="en" sz="1200"/>
              <a:t> equipment needed to sustain solar energy is not cheap. According to Energysage, the </a:t>
            </a:r>
            <a:r>
              <a:rPr lang="en" sz="1200"/>
              <a:t>average cost of a solar panel installation in 2021 is about $20,474. This is not an easy cost for many people to cover, which would make it much more difficult to transition to solar energy. There is also the issue of political support. While it can be seen that there is much political support for solar energy, it seems like political support may be dwindling in certain areas. While the survey conducted by the Pew Research Center showed that there was high support from both Democrats and Republicans for solar energy, Republican support dropped from 84% to 73% in the span of one year (2019-2020). This shows that Republican support for solar energy is dropping. If this trend continues, then political separation may be a roadblock on the path to the transition to solar energy.</a:t>
            </a:r>
            <a:endParaRPr sz="1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7"/>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Closing thoughts</a:t>
            </a:r>
            <a:endParaRPr/>
          </a:p>
        </p:txBody>
      </p:sp>
      <p:sp>
        <p:nvSpPr>
          <p:cNvPr id="235" name="Google Shape;235;p27"/>
          <p:cNvSpPr txBox="1"/>
          <p:nvPr>
            <p:ph idx="1" type="body"/>
          </p:nvPr>
        </p:nvSpPr>
        <p:spPr>
          <a:xfrm>
            <a:off x="249075" y="1547300"/>
            <a:ext cx="5654700" cy="3191400"/>
          </a:xfrm>
          <a:prstGeom prst="rect">
            <a:avLst/>
          </a:prstGeom>
        </p:spPr>
        <p:txBody>
          <a:bodyPr anchorCtr="0" anchor="t" bIns="91425" lIns="91425" spcFirstLastPara="1" rIns="91425" wrap="square" tIns="91425">
            <a:normAutofit lnSpcReduction="20000"/>
          </a:bodyPr>
          <a:lstStyle/>
          <a:p>
            <a:pPr indent="-311150" lvl="0" marL="457200" rtl="0" algn="l">
              <a:spcBef>
                <a:spcPts val="0"/>
              </a:spcBef>
              <a:spcAft>
                <a:spcPts val="0"/>
              </a:spcAft>
              <a:buSzPts val="1300"/>
              <a:buChar char="●"/>
            </a:pPr>
            <a:r>
              <a:rPr lang="en"/>
              <a:t>Not perfect, but possible</a:t>
            </a:r>
            <a:endParaRPr/>
          </a:p>
          <a:p>
            <a:pPr indent="-298450" lvl="1" marL="914400" rtl="0" algn="l">
              <a:spcBef>
                <a:spcPts val="0"/>
              </a:spcBef>
              <a:spcAft>
                <a:spcPts val="0"/>
              </a:spcAft>
              <a:buSzPts val="1100"/>
              <a:buChar char="○"/>
            </a:pPr>
            <a:r>
              <a:rPr lang="en"/>
              <a:t>No energy source is entirely perfect. Everyway that we can obtain energy has benefits and drawbacks</a:t>
            </a:r>
            <a:endParaRPr/>
          </a:p>
          <a:p>
            <a:pPr indent="-298450" lvl="1" marL="914400" rtl="0" algn="l">
              <a:spcBef>
                <a:spcPts val="0"/>
              </a:spcBef>
              <a:spcAft>
                <a:spcPts val="0"/>
              </a:spcAft>
              <a:buSzPts val="1100"/>
              <a:buChar char="○"/>
            </a:pPr>
            <a:r>
              <a:rPr lang="en"/>
              <a:t>Highly possible that solar </a:t>
            </a:r>
            <a:r>
              <a:rPr lang="en"/>
              <a:t>power</a:t>
            </a:r>
            <a:r>
              <a:rPr lang="en"/>
              <a:t> could grow to becoming a </a:t>
            </a:r>
            <a:r>
              <a:rPr lang="en"/>
              <a:t>commonly</a:t>
            </a:r>
            <a:r>
              <a:rPr lang="en"/>
              <a:t> used source of energy</a:t>
            </a:r>
            <a:endParaRPr/>
          </a:p>
          <a:p>
            <a:pPr indent="-311150" lvl="0" marL="457200" rtl="0" algn="l">
              <a:spcBef>
                <a:spcPts val="0"/>
              </a:spcBef>
              <a:spcAft>
                <a:spcPts val="0"/>
              </a:spcAft>
              <a:buSzPts val="1300"/>
              <a:buChar char="●"/>
            </a:pPr>
            <a:r>
              <a:rPr lang="en"/>
              <a:t>Transferring to any new energy source can be difficult</a:t>
            </a:r>
            <a:endParaRPr/>
          </a:p>
          <a:p>
            <a:pPr indent="-298450" lvl="1" marL="914400" rtl="0" algn="l">
              <a:spcBef>
                <a:spcPts val="0"/>
              </a:spcBef>
              <a:spcAft>
                <a:spcPts val="0"/>
              </a:spcAft>
              <a:buSzPts val="1100"/>
              <a:buChar char="○"/>
            </a:pPr>
            <a:r>
              <a:rPr lang="en"/>
              <a:t>As reiterated, no </a:t>
            </a:r>
            <a:r>
              <a:rPr lang="en"/>
              <a:t>energy</a:t>
            </a:r>
            <a:r>
              <a:rPr lang="en"/>
              <a:t> source is perfect</a:t>
            </a:r>
            <a:endParaRPr/>
          </a:p>
          <a:p>
            <a:pPr indent="-298450" lvl="2" marL="1371600" rtl="0" algn="l">
              <a:spcBef>
                <a:spcPts val="0"/>
              </a:spcBef>
              <a:spcAft>
                <a:spcPts val="0"/>
              </a:spcAft>
              <a:buSzPts val="1100"/>
              <a:buChar char="■"/>
            </a:pPr>
            <a:r>
              <a:rPr lang="en"/>
              <a:t>It may take a long time for people to become accepting of change and it will require </a:t>
            </a:r>
            <a:r>
              <a:rPr lang="en"/>
              <a:t>environmental</a:t>
            </a:r>
            <a:r>
              <a:rPr lang="en"/>
              <a:t> dependence.</a:t>
            </a:r>
            <a:endParaRPr/>
          </a:p>
          <a:p>
            <a:pPr indent="-311150" lvl="0" marL="457200" rtl="0" algn="l">
              <a:spcBef>
                <a:spcPts val="0"/>
              </a:spcBef>
              <a:spcAft>
                <a:spcPts val="0"/>
              </a:spcAft>
              <a:buSzPts val="1300"/>
              <a:buChar char="●"/>
            </a:pPr>
            <a:r>
              <a:rPr lang="en"/>
              <a:t>Transferring to solar power has already </a:t>
            </a:r>
            <a:r>
              <a:rPr lang="en"/>
              <a:t>began</a:t>
            </a:r>
            <a:r>
              <a:rPr lang="en"/>
              <a:t> in some places</a:t>
            </a:r>
            <a:endParaRPr/>
          </a:p>
          <a:p>
            <a:pPr indent="-298450" lvl="1" marL="914400" rtl="0" algn="l">
              <a:spcBef>
                <a:spcPts val="0"/>
              </a:spcBef>
              <a:spcAft>
                <a:spcPts val="0"/>
              </a:spcAft>
              <a:buSzPts val="1100"/>
              <a:buChar char="○"/>
            </a:pPr>
            <a:r>
              <a:rPr lang="en"/>
              <a:t>It is already starting to be utilized by some people</a:t>
            </a:r>
            <a:endParaRPr/>
          </a:p>
          <a:p>
            <a:pPr indent="-298450" lvl="2" marL="1371600" rtl="0" algn="l">
              <a:spcBef>
                <a:spcPts val="0"/>
              </a:spcBef>
              <a:spcAft>
                <a:spcPts val="0"/>
              </a:spcAft>
              <a:buSzPts val="1100"/>
              <a:buChar char="■"/>
            </a:pPr>
            <a:r>
              <a:rPr lang="en"/>
              <a:t>Some people are very </a:t>
            </a:r>
            <a:r>
              <a:rPr lang="en"/>
              <a:t>active</a:t>
            </a:r>
            <a:r>
              <a:rPr lang="en"/>
              <a:t> in </a:t>
            </a:r>
            <a:r>
              <a:rPr lang="en"/>
              <a:t>typing</a:t>
            </a:r>
            <a:r>
              <a:rPr lang="en"/>
              <a:t> to assist the acceptance of solar energy use and it is inspiring technological advancements. </a:t>
            </a:r>
            <a:endParaRPr/>
          </a:p>
          <a:p>
            <a:pPr indent="-311150" lvl="0" marL="457200" rtl="0" algn="l">
              <a:spcBef>
                <a:spcPts val="0"/>
              </a:spcBef>
              <a:spcAft>
                <a:spcPts val="0"/>
              </a:spcAft>
              <a:buSzPts val="1300"/>
              <a:buChar char="●"/>
            </a:pPr>
            <a:r>
              <a:rPr lang="en"/>
              <a:t>Our belief for solar power in the future lies somewhere in between the two sides.</a:t>
            </a:r>
            <a:endParaRPr/>
          </a:p>
          <a:p>
            <a:pPr indent="-298450" lvl="1" marL="914400" rtl="0" algn="l">
              <a:spcBef>
                <a:spcPts val="0"/>
              </a:spcBef>
              <a:spcAft>
                <a:spcPts val="0"/>
              </a:spcAft>
              <a:buSzPts val="1100"/>
              <a:buChar char="○"/>
            </a:pPr>
            <a:r>
              <a:rPr lang="en"/>
              <a:t>We think that it has a chance of being very </a:t>
            </a:r>
            <a:r>
              <a:rPr lang="en"/>
              <a:t>successful</a:t>
            </a:r>
            <a:r>
              <a:rPr lang="en"/>
              <a:t> as an energy form in the future but it will also take a lot of time and patience to reach that point</a:t>
            </a:r>
            <a:endParaRPr/>
          </a:p>
        </p:txBody>
      </p:sp>
      <p:pic>
        <p:nvPicPr>
          <p:cNvPr id="236" name="Google Shape;236;p27"/>
          <p:cNvPicPr preferRelativeResize="0"/>
          <p:nvPr/>
        </p:nvPicPr>
        <p:blipFill>
          <a:blip r:embed="rId3">
            <a:alphaModFix/>
          </a:blip>
          <a:stretch>
            <a:fillRect/>
          </a:stretch>
        </p:blipFill>
        <p:spPr>
          <a:xfrm>
            <a:off x="5827775" y="1547312"/>
            <a:ext cx="2999150" cy="2217138"/>
          </a:xfrm>
          <a:prstGeom prst="rect">
            <a:avLst/>
          </a:prstGeom>
          <a:noFill/>
          <a:ln>
            <a:noFill/>
          </a:ln>
        </p:spPr>
      </p:pic>
      <p:sp>
        <p:nvSpPr>
          <p:cNvPr id="237" name="Google Shape;237;p27"/>
          <p:cNvSpPr txBox="1"/>
          <p:nvPr/>
        </p:nvSpPr>
        <p:spPr>
          <a:xfrm>
            <a:off x="6081150" y="3764450"/>
            <a:ext cx="2669700" cy="646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u="sng">
                <a:solidFill>
                  <a:schemeClr val="hlink"/>
                </a:solidFill>
                <a:latin typeface="Calibri"/>
                <a:ea typeface="Calibri"/>
                <a:cs typeface="Calibri"/>
                <a:sym typeface="Calibri"/>
                <a:hlinkClick r:id="rId4"/>
              </a:rPr>
              <a:t>https://newenglandcleanenergy.com/energymiser/2017/10/10/why-october-is-a-trick-not-treat-for-solar/</a:t>
            </a:r>
            <a:r>
              <a:rPr lang="en" sz="1000">
                <a:latin typeface="Calibri"/>
                <a:ea typeface="Calibri"/>
                <a:cs typeface="Calibri"/>
                <a:sym typeface="Calibri"/>
              </a:rPr>
              <a:t> </a:t>
            </a:r>
            <a:endParaRPr sz="1000">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Works Cited</a:t>
            </a:r>
            <a:endParaRPr/>
          </a:p>
        </p:txBody>
      </p:sp>
      <p:sp>
        <p:nvSpPr>
          <p:cNvPr id="243" name="Google Shape;243;p28"/>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457200" lvl="0" marL="0" rtl="0" algn="l">
              <a:spcBef>
                <a:spcPts val="1200"/>
              </a:spcBef>
              <a:spcAft>
                <a:spcPts val="0"/>
              </a:spcAft>
              <a:buNone/>
            </a:pPr>
            <a:r>
              <a:rPr i="1" lang="en" sz="1000">
                <a:solidFill>
                  <a:srgbClr val="000000"/>
                </a:solidFill>
                <a:latin typeface="Times New Roman"/>
                <a:ea typeface="Times New Roman"/>
                <a:cs typeface="Times New Roman"/>
                <a:sym typeface="Times New Roman"/>
              </a:rPr>
              <a:t>About solar energy</a:t>
            </a:r>
            <a:r>
              <a:rPr lang="en" sz="1000">
                <a:solidFill>
                  <a:srgbClr val="000000"/>
                </a:solidFill>
                <a:latin typeface="Times New Roman"/>
                <a:ea typeface="Times New Roman"/>
                <a:cs typeface="Times New Roman"/>
                <a:sym typeface="Times New Roman"/>
              </a:rPr>
              <a:t>. SEIA. (n.d.). Retrieved December 10, 2021, from </a:t>
            </a:r>
            <a:r>
              <a:rPr lang="en" sz="1000" u="sng">
                <a:solidFill>
                  <a:srgbClr val="3D4594"/>
                </a:solidFill>
                <a:latin typeface="Times New Roman"/>
                <a:ea typeface="Times New Roman"/>
                <a:cs typeface="Times New Roman"/>
                <a:sym typeface="Times New Roman"/>
                <a:hlinkClick r:id="rId3">
                  <a:extLst>
                    <a:ext uri="{A12FA001-AC4F-418D-AE19-62706E023703}">
                      <ahyp:hlinkClr val="tx"/>
                    </a:ext>
                  </a:extLst>
                </a:hlinkClick>
              </a:rPr>
              <a:t>https://www.seia.org/initiatives/about-solar-energy</a:t>
            </a:r>
            <a:r>
              <a:rPr lang="en" sz="1000">
                <a:solidFill>
                  <a:srgbClr val="000000"/>
                </a:solidFill>
                <a:latin typeface="Times New Roman"/>
                <a:ea typeface="Times New Roman"/>
                <a:cs typeface="Times New Roman"/>
                <a:sym typeface="Times New Roman"/>
              </a:rPr>
              <a:t>.</a:t>
            </a:r>
            <a:endParaRPr sz="1000">
              <a:solidFill>
                <a:srgbClr val="000000"/>
              </a:solidFill>
              <a:latin typeface="Times New Roman"/>
              <a:ea typeface="Times New Roman"/>
              <a:cs typeface="Times New Roman"/>
              <a:sym typeface="Times New Roman"/>
            </a:endParaRPr>
          </a:p>
          <a:p>
            <a:pPr indent="-457200" lvl="0" marL="0" rtl="0" algn="l">
              <a:spcBef>
                <a:spcPts val="1200"/>
              </a:spcBef>
              <a:spcAft>
                <a:spcPts val="0"/>
              </a:spcAft>
              <a:buNone/>
            </a:pPr>
            <a:r>
              <a:rPr lang="en" sz="1000">
                <a:solidFill>
                  <a:srgbClr val="000000"/>
                </a:solidFill>
                <a:highlight>
                  <a:srgbClr val="FFFFFF"/>
                </a:highlight>
                <a:latin typeface="Times New Roman"/>
                <a:ea typeface="Times New Roman"/>
                <a:cs typeface="Times New Roman"/>
                <a:sym typeface="Times New Roman"/>
              </a:rPr>
              <a:t>Banoni, V. A., Arnone, A., Fondeur, M., Hodge, A., Offner, J. P., &amp; Phillips, J. K. (2012, April 23). </a:t>
            </a:r>
            <a:r>
              <a:rPr i="1" lang="en" sz="1000">
                <a:solidFill>
                  <a:srgbClr val="000000"/>
                </a:solidFill>
                <a:highlight>
                  <a:srgbClr val="FFFFFF"/>
                </a:highlight>
                <a:latin typeface="Times New Roman"/>
                <a:ea typeface="Times New Roman"/>
                <a:cs typeface="Times New Roman"/>
                <a:sym typeface="Times New Roman"/>
              </a:rPr>
              <a:t>The Place of Solar Power: An Economic Analysis of Concentrated and Distributed Solar Power</a:t>
            </a:r>
            <a:r>
              <a:rPr lang="en" sz="1000">
                <a:solidFill>
                  <a:srgbClr val="000000"/>
                </a:solidFill>
                <a:highlight>
                  <a:srgbClr val="FFFFFF"/>
                </a:highlight>
                <a:latin typeface="Times New Roman"/>
                <a:ea typeface="Times New Roman"/>
                <a:cs typeface="Times New Roman"/>
                <a:sym typeface="Times New Roman"/>
              </a:rPr>
              <a:t>. Chemistry Central Journal. Retrieved December 10, 2021, from </a:t>
            </a:r>
            <a:r>
              <a:rPr lang="en" sz="1000" u="sng">
                <a:solidFill>
                  <a:srgbClr val="3D4594"/>
                </a:solidFill>
                <a:highlight>
                  <a:srgbClr val="FFFFFF"/>
                </a:highlight>
                <a:latin typeface="Times New Roman"/>
                <a:ea typeface="Times New Roman"/>
                <a:cs typeface="Times New Roman"/>
                <a:sym typeface="Times New Roman"/>
                <a:hlinkClick r:id="rId4">
                  <a:extLst>
                    <a:ext uri="{A12FA001-AC4F-418D-AE19-62706E023703}">
                      <ahyp:hlinkClr val="tx"/>
                    </a:ext>
                  </a:extLst>
                </a:hlinkClick>
              </a:rPr>
              <a:t>https://www.ncbi.nlm.nih.gov/pmc/articles/PMC3332255/</a:t>
            </a:r>
            <a:r>
              <a:rPr lang="en" sz="1000">
                <a:solidFill>
                  <a:srgbClr val="000000"/>
                </a:solidFill>
                <a:highlight>
                  <a:srgbClr val="FFFFFF"/>
                </a:highlight>
                <a:latin typeface="Times New Roman"/>
                <a:ea typeface="Times New Roman"/>
                <a:cs typeface="Times New Roman"/>
                <a:sym typeface="Times New Roman"/>
              </a:rPr>
              <a:t>.</a:t>
            </a:r>
            <a:r>
              <a:rPr lang="en" sz="1000">
                <a:solidFill>
                  <a:srgbClr val="000000"/>
                </a:solidFill>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spcBef>
                <a:spcPts val="1200"/>
              </a:spcBef>
              <a:spcAft>
                <a:spcPts val="0"/>
              </a:spcAft>
              <a:buNone/>
            </a:pPr>
            <a:r>
              <a:rPr lang="en" sz="1000">
                <a:solidFill>
                  <a:srgbClr val="000000"/>
                </a:solidFill>
                <a:latin typeface="Times New Roman"/>
                <a:ea typeface="Times New Roman"/>
                <a:cs typeface="Times New Roman"/>
                <a:sym typeface="Times New Roman"/>
              </a:rPr>
              <a:t>Clearway Community Solar. (2008, February 18). </a:t>
            </a:r>
            <a:r>
              <a:rPr i="1" lang="en" sz="1000">
                <a:solidFill>
                  <a:srgbClr val="000000"/>
                </a:solidFill>
                <a:latin typeface="Times New Roman"/>
                <a:ea typeface="Times New Roman"/>
                <a:cs typeface="Times New Roman"/>
                <a:sym typeface="Times New Roman"/>
              </a:rPr>
              <a:t>The Evolution of Solar Panels</a:t>
            </a:r>
            <a:r>
              <a:rPr lang="en" sz="1000">
                <a:solidFill>
                  <a:srgbClr val="000000"/>
                </a:solidFill>
                <a:latin typeface="Times New Roman"/>
                <a:ea typeface="Times New Roman"/>
                <a:cs typeface="Times New Roman"/>
                <a:sym typeface="Times New Roman"/>
              </a:rPr>
              <a:t>. Clearwaycommunitysolar. Retrieved December 10, 2021, from </a:t>
            </a:r>
            <a:r>
              <a:rPr lang="en" sz="1000" u="sng">
                <a:solidFill>
                  <a:srgbClr val="3D4594"/>
                </a:solidFill>
                <a:latin typeface="Times New Roman"/>
                <a:ea typeface="Times New Roman"/>
                <a:cs typeface="Times New Roman"/>
                <a:sym typeface="Times New Roman"/>
                <a:hlinkClick r:id="rId5">
                  <a:extLst>
                    <a:ext uri="{A12FA001-AC4F-418D-AE19-62706E023703}">
                      <ahyp:hlinkClr val="tx"/>
                    </a:ext>
                  </a:extLst>
                </a:hlinkClick>
              </a:rPr>
              <a:t>https://www.clearwaycommunitysolar.com/blog/understanding-community-solar/evolution-solar-panels/</a:t>
            </a:r>
            <a:r>
              <a:rPr lang="en" sz="1000">
                <a:solidFill>
                  <a:srgbClr val="000000"/>
                </a:solidFill>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spcBef>
                <a:spcPts val="0"/>
              </a:spcBef>
              <a:spcAft>
                <a:spcPts val="0"/>
              </a:spcAft>
              <a:buNone/>
            </a:pPr>
            <a:r>
              <a:t/>
            </a:r>
            <a:endParaRPr sz="1000">
              <a:solidFill>
                <a:srgbClr val="000000"/>
              </a:solidFill>
              <a:latin typeface="Times New Roman"/>
              <a:ea typeface="Times New Roman"/>
              <a:cs typeface="Times New Roman"/>
              <a:sym typeface="Times New Roman"/>
            </a:endParaRPr>
          </a:p>
          <a:p>
            <a:pPr indent="-457200" lvl="0" marL="0" rtl="0" algn="l">
              <a:spcBef>
                <a:spcPts val="0"/>
              </a:spcBef>
              <a:spcAft>
                <a:spcPts val="0"/>
              </a:spcAft>
              <a:buNone/>
            </a:pPr>
            <a:r>
              <a:rPr lang="en" sz="1000">
                <a:solidFill>
                  <a:srgbClr val="000000"/>
                </a:solidFill>
                <a:latin typeface="Times New Roman"/>
                <a:ea typeface="Times New Roman"/>
                <a:cs typeface="Times New Roman"/>
                <a:sym typeface="Times New Roman"/>
              </a:rPr>
              <a:t>Freedom Solar Power. (2018, June 12). </a:t>
            </a:r>
            <a:r>
              <a:rPr i="1" lang="en" sz="1000">
                <a:solidFill>
                  <a:srgbClr val="000000"/>
                </a:solidFill>
                <a:latin typeface="Times New Roman"/>
                <a:ea typeface="Times New Roman"/>
                <a:cs typeface="Times New Roman"/>
                <a:sym typeface="Times New Roman"/>
              </a:rPr>
              <a:t>7 Uses of Solar Energy</a:t>
            </a:r>
            <a:r>
              <a:rPr lang="en" sz="1000">
                <a:solidFill>
                  <a:srgbClr val="000000"/>
                </a:solidFill>
                <a:latin typeface="Times New Roman"/>
                <a:ea typeface="Times New Roman"/>
                <a:cs typeface="Times New Roman"/>
                <a:sym typeface="Times New Roman"/>
              </a:rPr>
              <a:t>. Freedomsolarpower. Retrieved December 10, 2021, from </a:t>
            </a:r>
            <a:r>
              <a:rPr lang="en" sz="1000" u="sng">
                <a:solidFill>
                  <a:srgbClr val="0000FF"/>
                </a:solidFill>
                <a:latin typeface="Times New Roman"/>
                <a:ea typeface="Times New Roman"/>
                <a:cs typeface="Times New Roman"/>
                <a:sym typeface="Times New Roman"/>
                <a:hlinkClick r:id="rId6">
                  <a:extLst>
                    <a:ext uri="{A12FA001-AC4F-418D-AE19-62706E023703}">
                      <ahyp:hlinkClr val="tx"/>
                    </a:ext>
                  </a:extLst>
                </a:hlinkClick>
              </a:rPr>
              <a:t>https://freedomsolarpower.com/blog/7-uses-of-solar-energy</a:t>
            </a:r>
            <a:r>
              <a:rPr lang="en" sz="1000">
                <a:solidFill>
                  <a:srgbClr val="000000"/>
                </a:solidFill>
                <a:latin typeface="Times New Roman"/>
                <a:ea typeface="Times New Roman"/>
                <a:cs typeface="Times New Roman"/>
                <a:sym typeface="Times New Roman"/>
              </a:rPr>
              <a:t> </a:t>
            </a:r>
            <a:endParaRPr sz="1050">
              <a:solidFill>
                <a:srgbClr val="00000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29"/>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Works Cited (Cont.)</a:t>
            </a:r>
            <a:endParaRPr/>
          </a:p>
        </p:txBody>
      </p:sp>
      <p:sp>
        <p:nvSpPr>
          <p:cNvPr id="249" name="Google Shape;249;p29"/>
          <p:cNvSpPr txBox="1"/>
          <p:nvPr>
            <p:ph idx="1" type="body"/>
          </p:nvPr>
        </p:nvSpPr>
        <p:spPr>
          <a:xfrm>
            <a:off x="819150" y="1966300"/>
            <a:ext cx="7505700" cy="2859600"/>
          </a:xfrm>
          <a:prstGeom prst="rect">
            <a:avLst/>
          </a:prstGeom>
        </p:spPr>
        <p:txBody>
          <a:bodyPr anchorCtr="0" anchor="t" bIns="91425" lIns="91425" spcFirstLastPara="1" rIns="91425" wrap="square" tIns="91425">
            <a:normAutofit/>
          </a:bodyPr>
          <a:lstStyle/>
          <a:p>
            <a:pPr indent="-457200" lvl="0" marL="0" rtl="0" algn="l">
              <a:spcBef>
                <a:spcPts val="1200"/>
              </a:spcBef>
              <a:spcAft>
                <a:spcPts val="0"/>
              </a:spcAft>
              <a:buNone/>
            </a:pPr>
            <a:r>
              <a:rPr lang="en" sz="1000">
                <a:solidFill>
                  <a:srgbClr val="000000"/>
                </a:solidFill>
                <a:latin typeface="Times New Roman"/>
                <a:ea typeface="Times New Roman"/>
                <a:cs typeface="Times New Roman"/>
                <a:sym typeface="Times New Roman"/>
              </a:rPr>
              <a:t>Kennedy, B., &amp; Spencer, A. (2021, June 8). </a:t>
            </a:r>
            <a:r>
              <a:rPr i="1" lang="en" sz="1000">
                <a:solidFill>
                  <a:srgbClr val="000000"/>
                </a:solidFill>
                <a:latin typeface="Times New Roman"/>
                <a:ea typeface="Times New Roman"/>
                <a:cs typeface="Times New Roman"/>
                <a:sym typeface="Times New Roman"/>
              </a:rPr>
              <a:t>Most Americans support expanding solar and wind energy, but Republican support has dropped</a:t>
            </a:r>
            <a:r>
              <a:rPr lang="en" sz="1000">
                <a:solidFill>
                  <a:srgbClr val="000000"/>
                </a:solidFill>
                <a:latin typeface="Times New Roman"/>
                <a:ea typeface="Times New Roman"/>
                <a:cs typeface="Times New Roman"/>
                <a:sym typeface="Times New Roman"/>
              </a:rPr>
              <a:t>. Pew Research Center. Retrieved December 10, 2021, from </a:t>
            </a:r>
            <a:r>
              <a:rPr lang="en" sz="1000" u="sng">
                <a:solidFill>
                  <a:srgbClr val="3D4594"/>
                </a:solidFill>
                <a:latin typeface="Times New Roman"/>
                <a:ea typeface="Times New Roman"/>
                <a:cs typeface="Times New Roman"/>
                <a:sym typeface="Times New Roman"/>
                <a:hlinkClick r:id="rId3">
                  <a:extLst>
                    <a:ext uri="{A12FA001-AC4F-418D-AE19-62706E023703}">
                      <ahyp:hlinkClr val="tx"/>
                    </a:ext>
                  </a:extLst>
                </a:hlinkClick>
              </a:rPr>
              <a:t>https://www.pewresearch.org/fact-tank/2021/06/08/most-americans-support-expanding-solar-and-wind-energy-but-republican-support-has-dropped/</a:t>
            </a:r>
            <a:r>
              <a:rPr lang="en" sz="1000">
                <a:solidFill>
                  <a:srgbClr val="000000"/>
                </a:solidFill>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1200"/>
              </a:spcBef>
              <a:spcAft>
                <a:spcPts val="0"/>
              </a:spcAft>
              <a:buNone/>
            </a:pPr>
            <a:r>
              <a:rPr lang="en" sz="1000">
                <a:solidFill>
                  <a:srgbClr val="000000"/>
                </a:solidFill>
                <a:latin typeface="Times New Roman"/>
                <a:ea typeface="Times New Roman"/>
                <a:cs typeface="Times New Roman"/>
                <a:sym typeface="Times New Roman"/>
              </a:rPr>
              <a:t>Kirk, K. (2021, July 15). </a:t>
            </a:r>
            <a:r>
              <a:rPr i="1" lang="en" sz="1000">
                <a:solidFill>
                  <a:srgbClr val="000000"/>
                </a:solidFill>
                <a:latin typeface="Times New Roman"/>
                <a:ea typeface="Times New Roman"/>
                <a:cs typeface="Times New Roman"/>
                <a:sym typeface="Times New Roman"/>
              </a:rPr>
              <a:t>Wind and solar energy are job creators. which states are taking advantage? " Yale climate connections</a:t>
            </a:r>
            <a:r>
              <a:rPr lang="en" sz="1000">
                <a:solidFill>
                  <a:srgbClr val="000000"/>
                </a:solidFill>
                <a:latin typeface="Times New Roman"/>
                <a:ea typeface="Times New Roman"/>
                <a:cs typeface="Times New Roman"/>
                <a:sym typeface="Times New Roman"/>
              </a:rPr>
              <a:t>. Yale Climate Connections. Retrieved December 10, 2021, from </a:t>
            </a:r>
            <a:r>
              <a:rPr lang="en" sz="1000" u="sng">
                <a:solidFill>
                  <a:srgbClr val="3D4594"/>
                </a:solidFill>
                <a:latin typeface="Times New Roman"/>
                <a:ea typeface="Times New Roman"/>
                <a:cs typeface="Times New Roman"/>
                <a:sym typeface="Times New Roman"/>
                <a:hlinkClick r:id="rId4">
                  <a:extLst>
                    <a:ext uri="{A12FA001-AC4F-418D-AE19-62706E023703}">
                      <ahyp:hlinkClr val="tx"/>
                    </a:ext>
                  </a:extLst>
                </a:hlinkClick>
              </a:rPr>
              <a:t>https://yaleclimateconnections.org/2021/04/wind-and-solar-energy-are-job-creators-which-states-are-taking-advantage</a:t>
            </a:r>
            <a:r>
              <a:rPr lang="en" sz="1000">
                <a:solidFill>
                  <a:srgbClr val="000000"/>
                </a:solidFill>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1200"/>
              </a:spcBef>
              <a:spcAft>
                <a:spcPts val="0"/>
              </a:spcAft>
              <a:buNone/>
            </a:pPr>
            <a:r>
              <a:rPr lang="en" sz="1000">
                <a:solidFill>
                  <a:srgbClr val="000000"/>
                </a:solidFill>
                <a:latin typeface="Times New Roman"/>
                <a:ea typeface="Times New Roman"/>
                <a:cs typeface="Times New Roman"/>
                <a:sym typeface="Times New Roman"/>
              </a:rPr>
              <a:t>Marsh, J. (2021, November 26). </a:t>
            </a:r>
            <a:r>
              <a:rPr i="1" lang="en" sz="1000">
                <a:solidFill>
                  <a:srgbClr val="000000"/>
                </a:solidFill>
                <a:latin typeface="Times New Roman"/>
                <a:ea typeface="Times New Roman"/>
                <a:cs typeface="Times New Roman"/>
                <a:sym typeface="Times New Roman"/>
              </a:rPr>
              <a:t>How much do solar panels cost in 2021?: Energysage</a:t>
            </a:r>
            <a:r>
              <a:rPr lang="en" sz="1000">
                <a:solidFill>
                  <a:srgbClr val="000000"/>
                </a:solidFill>
                <a:latin typeface="Times New Roman"/>
                <a:ea typeface="Times New Roman"/>
                <a:cs typeface="Times New Roman"/>
                <a:sym typeface="Times New Roman"/>
              </a:rPr>
              <a:t>. Solar News. Retrieved December 11, 2021, from https://news.energysage.com/how-much-does-the-average-solar-panel-installation-cost-in-the-u-s/. </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1200"/>
              </a:spcBef>
              <a:spcAft>
                <a:spcPts val="1200"/>
              </a:spcAft>
              <a:buNone/>
            </a:pPr>
            <a:r>
              <a:rPr lang="en" sz="1000">
                <a:solidFill>
                  <a:srgbClr val="000000"/>
                </a:solidFill>
                <a:highlight>
                  <a:srgbClr val="FFFFFF"/>
                </a:highlight>
                <a:latin typeface="Times New Roman"/>
                <a:ea typeface="Times New Roman"/>
                <a:cs typeface="Times New Roman"/>
                <a:sym typeface="Times New Roman"/>
              </a:rPr>
              <a:t>Office of Energy Efficiency and Renewable Energy: U.S. Department of Energy. (2021). </a:t>
            </a:r>
            <a:r>
              <a:rPr i="1" lang="en" sz="1000">
                <a:solidFill>
                  <a:srgbClr val="000000"/>
                </a:solidFill>
                <a:highlight>
                  <a:srgbClr val="FFFFFF"/>
                </a:highlight>
                <a:latin typeface="Times New Roman"/>
                <a:ea typeface="Times New Roman"/>
                <a:cs typeface="Times New Roman"/>
                <a:sym typeface="Times New Roman"/>
              </a:rPr>
              <a:t>Solar Energy in the United States</a:t>
            </a:r>
            <a:r>
              <a:rPr lang="en" sz="1000">
                <a:solidFill>
                  <a:srgbClr val="000000"/>
                </a:solidFill>
                <a:highlight>
                  <a:srgbClr val="FFFFFF"/>
                </a:highlight>
                <a:latin typeface="Times New Roman"/>
                <a:ea typeface="Times New Roman"/>
                <a:cs typeface="Times New Roman"/>
                <a:sym typeface="Times New Roman"/>
              </a:rPr>
              <a:t>. Energy.Gov. Retrieved December 10, 2021, from </a:t>
            </a:r>
            <a:r>
              <a:rPr lang="en" sz="1000" u="sng">
                <a:solidFill>
                  <a:srgbClr val="3D4594"/>
                </a:solidFill>
                <a:highlight>
                  <a:srgbClr val="FFFFFF"/>
                </a:highlight>
                <a:latin typeface="Times New Roman"/>
                <a:ea typeface="Times New Roman"/>
                <a:cs typeface="Times New Roman"/>
                <a:sym typeface="Times New Roman"/>
                <a:hlinkClick r:id="rId5">
                  <a:extLst>
                    <a:ext uri="{A12FA001-AC4F-418D-AE19-62706E023703}">
                      <ahyp:hlinkClr val="tx"/>
                    </a:ext>
                  </a:extLst>
                </a:hlinkClick>
              </a:rPr>
              <a:t>https://www.energy.gov/eere/solar/solar-energy-united-states</a:t>
            </a:r>
            <a:r>
              <a:rPr lang="en" sz="1000">
                <a:solidFill>
                  <a:srgbClr val="000000"/>
                </a:solidFill>
                <a:highlight>
                  <a:srgbClr val="FFFFFF"/>
                </a:highlight>
                <a:latin typeface="Times New Roman"/>
                <a:ea typeface="Times New Roman"/>
                <a:cs typeface="Times New Roman"/>
                <a:sym typeface="Times New Roman"/>
              </a:rPr>
              <a:t>.</a:t>
            </a:r>
            <a:endParaRPr sz="1100">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0"/>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Works Cited (Cont.)</a:t>
            </a:r>
            <a:endParaRPr/>
          </a:p>
        </p:txBody>
      </p:sp>
      <p:sp>
        <p:nvSpPr>
          <p:cNvPr id="255" name="Google Shape;255;p30"/>
          <p:cNvSpPr txBox="1"/>
          <p:nvPr>
            <p:ph idx="1" type="body"/>
          </p:nvPr>
        </p:nvSpPr>
        <p:spPr>
          <a:xfrm>
            <a:off x="819150" y="1990725"/>
            <a:ext cx="7505700" cy="2448000"/>
          </a:xfrm>
          <a:prstGeom prst="rect">
            <a:avLst/>
          </a:prstGeom>
        </p:spPr>
        <p:txBody>
          <a:bodyPr anchorCtr="0" anchor="t" bIns="91425" lIns="91425" spcFirstLastPara="1" rIns="91425" wrap="square" tIns="91425">
            <a:noAutofit/>
          </a:bodyPr>
          <a:lstStyle/>
          <a:p>
            <a:pPr indent="-457200" lvl="0" marL="0" rtl="0" algn="l">
              <a:lnSpc>
                <a:spcPct val="100000"/>
              </a:lnSpc>
              <a:spcBef>
                <a:spcPts val="1200"/>
              </a:spcBef>
              <a:spcAft>
                <a:spcPts val="0"/>
              </a:spcAft>
              <a:buNone/>
            </a:pPr>
            <a:r>
              <a:rPr i="1" lang="en" sz="1000">
                <a:solidFill>
                  <a:srgbClr val="000000"/>
                </a:solidFill>
                <a:latin typeface="Times New Roman"/>
                <a:ea typeface="Times New Roman"/>
                <a:cs typeface="Times New Roman"/>
                <a:sym typeface="Times New Roman"/>
              </a:rPr>
              <a:t>Republicans and Democrats differ in their primary reasons for supporting renewable energy</a:t>
            </a:r>
            <a:r>
              <a:rPr lang="en" sz="1000">
                <a:solidFill>
                  <a:srgbClr val="000000"/>
                </a:solidFill>
                <a:latin typeface="Times New Roman"/>
                <a:ea typeface="Times New Roman"/>
                <a:cs typeface="Times New Roman"/>
                <a:sym typeface="Times New Roman"/>
              </a:rPr>
              <a:t>. Yale Program on Climate Change Communication. (2020, April 13). Retrieved December 10, 2021, from </a:t>
            </a:r>
            <a:r>
              <a:rPr lang="en" sz="1000" u="sng">
                <a:solidFill>
                  <a:srgbClr val="3D4594"/>
                </a:solidFill>
                <a:latin typeface="Times New Roman"/>
                <a:ea typeface="Times New Roman"/>
                <a:cs typeface="Times New Roman"/>
                <a:sym typeface="Times New Roman"/>
                <a:hlinkClick r:id="rId3">
                  <a:extLst>
                    <a:ext uri="{A12FA001-AC4F-418D-AE19-62706E023703}">
                      <ahyp:hlinkClr val="tx"/>
                    </a:ext>
                  </a:extLst>
                </a:hlinkClick>
              </a:rPr>
              <a:t>https://climatecommunication.yale.edu/publications/republicans-and-democrats-differ-in-their-primary-reasons-for-supporting-renewable-energy/</a:t>
            </a:r>
            <a:r>
              <a:rPr lang="en" sz="1000">
                <a:solidFill>
                  <a:srgbClr val="000000"/>
                </a:solidFill>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1200"/>
              </a:spcBef>
              <a:spcAft>
                <a:spcPts val="0"/>
              </a:spcAft>
              <a:buNone/>
            </a:pPr>
            <a:r>
              <a:rPr lang="en" sz="1000">
                <a:solidFill>
                  <a:srgbClr val="000000"/>
                </a:solidFill>
                <a:highlight>
                  <a:srgbClr val="FFFFFF"/>
                </a:highlight>
                <a:latin typeface="Times New Roman"/>
                <a:ea typeface="Times New Roman"/>
                <a:cs typeface="Times New Roman"/>
                <a:sym typeface="Times New Roman"/>
              </a:rPr>
              <a:t>Sekaric, L.  (2016, January 13). </a:t>
            </a:r>
            <a:r>
              <a:rPr i="1" lang="en" sz="1000">
                <a:solidFill>
                  <a:srgbClr val="000000"/>
                </a:solidFill>
                <a:highlight>
                  <a:srgbClr val="FFFFFF"/>
                </a:highlight>
                <a:latin typeface="Times New Roman"/>
                <a:ea typeface="Times New Roman"/>
                <a:cs typeface="Times New Roman"/>
                <a:sym typeface="Times New Roman"/>
              </a:rPr>
              <a:t>Solar Energy Jobs Outpace U.S. Economy</a:t>
            </a:r>
            <a:r>
              <a:rPr lang="en" sz="1000">
                <a:solidFill>
                  <a:srgbClr val="000000"/>
                </a:solidFill>
                <a:highlight>
                  <a:srgbClr val="FFFFFF"/>
                </a:highlight>
                <a:latin typeface="Times New Roman"/>
                <a:ea typeface="Times New Roman"/>
                <a:cs typeface="Times New Roman"/>
                <a:sym typeface="Times New Roman"/>
              </a:rPr>
              <a:t>. Energy.Gov. U.S. Department Of Energy. Retrieved December 10, 2021, from </a:t>
            </a:r>
            <a:r>
              <a:rPr lang="en" sz="1000" u="sng">
                <a:solidFill>
                  <a:srgbClr val="3D4594"/>
                </a:solidFill>
                <a:highlight>
                  <a:srgbClr val="FFFFFF"/>
                </a:highlight>
                <a:latin typeface="Times New Roman"/>
                <a:ea typeface="Times New Roman"/>
                <a:cs typeface="Times New Roman"/>
                <a:sym typeface="Times New Roman"/>
                <a:hlinkClick r:id="rId4">
                  <a:extLst>
                    <a:ext uri="{A12FA001-AC4F-418D-AE19-62706E023703}">
                      <ahyp:hlinkClr val="tx"/>
                    </a:ext>
                  </a:extLst>
                </a:hlinkClick>
              </a:rPr>
              <a:t>https://www.energy.gov/articles/solar-energy-jobs-outpace-us-economy</a:t>
            </a:r>
            <a:r>
              <a:rPr lang="en" sz="1000">
                <a:solidFill>
                  <a:srgbClr val="000000"/>
                </a:solidFill>
                <a:highlight>
                  <a:srgbClr val="FFFFFF"/>
                </a:highlight>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1200"/>
              </a:spcBef>
              <a:spcAft>
                <a:spcPts val="0"/>
              </a:spcAft>
              <a:buNone/>
            </a:pPr>
            <a:r>
              <a:rPr lang="en" sz="1000">
                <a:solidFill>
                  <a:srgbClr val="000000"/>
                </a:solidFill>
                <a:latin typeface="Times New Roman"/>
                <a:ea typeface="Times New Roman"/>
                <a:cs typeface="Times New Roman"/>
                <a:sym typeface="Times New Roman"/>
              </a:rPr>
              <a:t>Tali, D. (2019, July 26). </a:t>
            </a:r>
            <a:r>
              <a:rPr i="1" lang="en" sz="1000">
                <a:solidFill>
                  <a:srgbClr val="000000"/>
                </a:solidFill>
                <a:latin typeface="Times New Roman"/>
                <a:ea typeface="Times New Roman"/>
                <a:cs typeface="Times New Roman"/>
                <a:sym typeface="Times New Roman"/>
              </a:rPr>
              <a:t>Negative effects of solar energy</a:t>
            </a:r>
            <a:r>
              <a:rPr lang="en" sz="1000">
                <a:solidFill>
                  <a:srgbClr val="000000"/>
                </a:solidFill>
                <a:latin typeface="Times New Roman"/>
                <a:ea typeface="Times New Roman"/>
                <a:cs typeface="Times New Roman"/>
                <a:sym typeface="Times New Roman"/>
              </a:rPr>
              <a:t>. Sciencing. Retrieved December 10, 2021, from </a:t>
            </a:r>
            <a:r>
              <a:rPr lang="en" sz="1000" u="sng">
                <a:solidFill>
                  <a:srgbClr val="3D4594"/>
                </a:solidFill>
                <a:latin typeface="Times New Roman"/>
                <a:ea typeface="Times New Roman"/>
                <a:cs typeface="Times New Roman"/>
                <a:sym typeface="Times New Roman"/>
                <a:hlinkClick r:id="rId5">
                  <a:extLst>
                    <a:ext uri="{A12FA001-AC4F-418D-AE19-62706E023703}">
                      <ahyp:hlinkClr val="tx"/>
                    </a:ext>
                  </a:extLst>
                </a:hlinkClick>
              </a:rPr>
              <a:t>https://sciencing.com/negative-effects-solar-energy-6325659.html</a:t>
            </a:r>
            <a:r>
              <a:rPr lang="en" sz="1000">
                <a:solidFill>
                  <a:srgbClr val="000000"/>
                </a:solidFill>
                <a:latin typeface="Times New Roman"/>
                <a:ea typeface="Times New Roman"/>
                <a:cs typeface="Times New Roman"/>
                <a:sym typeface="Times New Roman"/>
              </a:rPr>
              <a:t>. </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1200"/>
              </a:spcBef>
              <a:spcAft>
                <a:spcPts val="1200"/>
              </a:spcAft>
              <a:buNone/>
            </a:pPr>
            <a:r>
              <a:rPr lang="en" sz="1000">
                <a:solidFill>
                  <a:srgbClr val="000000"/>
                </a:solidFill>
                <a:latin typeface="Times New Roman"/>
                <a:ea typeface="Times New Roman"/>
                <a:cs typeface="Times New Roman"/>
                <a:sym typeface="Times New Roman"/>
              </a:rPr>
              <a:t>The United States Government. (2021, August 17). </a:t>
            </a:r>
            <a:r>
              <a:rPr i="1" lang="en" sz="1000">
                <a:solidFill>
                  <a:srgbClr val="000000"/>
                </a:solidFill>
                <a:latin typeface="Times New Roman"/>
                <a:ea typeface="Times New Roman"/>
                <a:cs typeface="Times New Roman"/>
                <a:sym typeface="Times New Roman"/>
              </a:rPr>
              <a:t>Fact sheet: Bipartisan Infrastructure Deal and build back better agenda present Bright Future for solar power, good jobs, and more affordable energy</a:t>
            </a:r>
            <a:r>
              <a:rPr lang="en" sz="1000">
                <a:solidFill>
                  <a:srgbClr val="000000"/>
                </a:solidFill>
                <a:latin typeface="Times New Roman"/>
                <a:ea typeface="Times New Roman"/>
                <a:cs typeface="Times New Roman"/>
                <a:sym typeface="Times New Roman"/>
              </a:rPr>
              <a:t>. The White House. Retrieved December 10, 2021, from </a:t>
            </a:r>
            <a:r>
              <a:rPr lang="en" sz="1000" u="sng">
                <a:solidFill>
                  <a:srgbClr val="3D4594"/>
                </a:solidFill>
                <a:latin typeface="Times New Roman"/>
                <a:ea typeface="Times New Roman"/>
                <a:cs typeface="Times New Roman"/>
                <a:sym typeface="Times New Roman"/>
                <a:hlinkClick r:id="rId6">
                  <a:extLst>
                    <a:ext uri="{A12FA001-AC4F-418D-AE19-62706E023703}">
                      <ahyp:hlinkClr val="tx"/>
                    </a:ext>
                  </a:extLst>
                </a:hlinkClick>
              </a:rPr>
              <a:t>https://www.whitehouse.gov/briefing-room/statements-releases/2021/08/17/fact-sheet-bipartisan-infrastructure-deal-and-build-back-better-agenda-present-bright-future-for-solar-power-good-jobs-and-more-affordable-energy/</a:t>
            </a:r>
            <a:r>
              <a:rPr lang="en" sz="1000">
                <a:solidFill>
                  <a:srgbClr val="000000"/>
                </a:solidFill>
                <a:latin typeface="Times New Roman"/>
                <a:ea typeface="Times New Roman"/>
                <a:cs typeface="Times New Roman"/>
                <a:sym typeface="Times New Roman"/>
              </a:rPr>
              <a:t>.</a:t>
            </a:r>
            <a:endParaRPr sz="1000">
              <a:solidFill>
                <a:srgbClr val="00000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Works Cited (Cont.)</a:t>
            </a:r>
            <a:endParaRPr/>
          </a:p>
        </p:txBody>
      </p:sp>
      <p:sp>
        <p:nvSpPr>
          <p:cNvPr id="261" name="Google Shape;261;p31"/>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457200" lvl="0" marL="0" rtl="0" algn="l">
              <a:lnSpc>
                <a:spcPct val="100000"/>
              </a:lnSpc>
              <a:spcBef>
                <a:spcPts val="0"/>
              </a:spcBef>
              <a:spcAft>
                <a:spcPts val="0"/>
              </a:spcAft>
              <a:buNone/>
            </a:pPr>
            <a:r>
              <a:rPr lang="en" sz="1000">
                <a:solidFill>
                  <a:srgbClr val="000000"/>
                </a:solidFill>
                <a:highlight>
                  <a:srgbClr val="FFFFFF"/>
                </a:highlight>
                <a:latin typeface="Times New Roman"/>
                <a:ea typeface="Times New Roman"/>
                <a:cs typeface="Times New Roman"/>
                <a:sym typeface="Times New Roman"/>
              </a:rPr>
              <a:t>Timmons, D., Harris, J. M., &amp; Roach, B. (2014). </a:t>
            </a:r>
            <a:r>
              <a:rPr i="1" lang="en" sz="1000">
                <a:solidFill>
                  <a:srgbClr val="000000"/>
                </a:solidFill>
                <a:highlight>
                  <a:srgbClr val="FFFFFF"/>
                </a:highlight>
                <a:latin typeface="Times New Roman"/>
                <a:ea typeface="Times New Roman"/>
                <a:cs typeface="Times New Roman"/>
                <a:sym typeface="Times New Roman"/>
              </a:rPr>
              <a:t>The Economics of Renewable Energy - Boston University</a:t>
            </a:r>
            <a:r>
              <a:rPr lang="en" sz="1000">
                <a:solidFill>
                  <a:srgbClr val="000000"/>
                </a:solidFill>
                <a:highlight>
                  <a:srgbClr val="FFFFFF"/>
                </a:highlight>
                <a:latin typeface="Times New Roman"/>
                <a:ea typeface="Times New Roman"/>
                <a:cs typeface="Times New Roman"/>
                <a:sym typeface="Times New Roman"/>
              </a:rPr>
              <a:t>. Global Development and Environmental Institute. Retrieved December 10, 2021, from </a:t>
            </a:r>
            <a:r>
              <a:rPr lang="en" sz="1000" u="sng">
                <a:solidFill>
                  <a:srgbClr val="3D4594"/>
                </a:solidFill>
                <a:highlight>
                  <a:srgbClr val="FFFFFF"/>
                </a:highlight>
                <a:latin typeface="Times New Roman"/>
                <a:ea typeface="Times New Roman"/>
                <a:cs typeface="Times New Roman"/>
                <a:sym typeface="Times New Roman"/>
                <a:hlinkClick r:id="rId3">
                  <a:extLst>
                    <a:ext uri="{A12FA001-AC4F-418D-AE19-62706E023703}">
                      <ahyp:hlinkClr val="tx"/>
                    </a:ext>
                  </a:extLst>
                </a:hlinkClick>
              </a:rPr>
              <a:t>https://www.bu.edu/eci/files/2019/06/RenewableEnergyEcon.pdf</a:t>
            </a:r>
            <a:r>
              <a:rPr lang="en" sz="1000">
                <a:solidFill>
                  <a:srgbClr val="000000"/>
                </a:solidFill>
                <a:highlight>
                  <a:srgbClr val="FFFFFF"/>
                </a:highlight>
                <a:latin typeface="Times New Roman"/>
                <a:ea typeface="Times New Roman"/>
                <a:cs typeface="Times New Roman"/>
                <a:sym typeface="Times New Roman"/>
              </a:rPr>
              <a:t>.</a:t>
            </a:r>
            <a:endParaRPr sz="1000">
              <a:solidFill>
                <a:srgbClr val="000000"/>
              </a:solidFill>
              <a:latin typeface="Times New Roman"/>
              <a:ea typeface="Times New Roman"/>
              <a:cs typeface="Times New Roman"/>
              <a:sym typeface="Times New Roman"/>
            </a:endParaRPr>
          </a:p>
          <a:p>
            <a:pPr indent="-457200" lvl="0" marL="0" rtl="0" algn="l">
              <a:lnSpc>
                <a:spcPct val="100000"/>
              </a:lnSpc>
              <a:spcBef>
                <a:spcPts val="0"/>
              </a:spcBef>
              <a:spcAft>
                <a:spcPts val="0"/>
              </a:spcAft>
              <a:buNone/>
            </a:pPr>
            <a:r>
              <a:t/>
            </a:r>
            <a:endParaRPr sz="1000">
              <a:solidFill>
                <a:srgbClr val="000000"/>
              </a:solidFill>
              <a:latin typeface="Times New Roman"/>
              <a:ea typeface="Times New Roman"/>
              <a:cs typeface="Times New Roman"/>
              <a:sym typeface="Times New Roman"/>
            </a:endParaRPr>
          </a:p>
          <a:p>
            <a:pPr indent="-457200" lvl="0" marL="0" rtl="0" algn="l">
              <a:spcBef>
                <a:spcPts val="0"/>
              </a:spcBef>
              <a:spcAft>
                <a:spcPts val="0"/>
              </a:spcAft>
              <a:buNone/>
            </a:pPr>
            <a:r>
              <a:rPr lang="en" sz="1000">
                <a:solidFill>
                  <a:srgbClr val="000000"/>
                </a:solidFill>
                <a:latin typeface="Times New Roman"/>
                <a:ea typeface="Times New Roman"/>
                <a:cs typeface="Times New Roman"/>
                <a:sym typeface="Times New Roman"/>
              </a:rPr>
              <a:t>Union of Concerned Scientists. (2013, March 5). </a:t>
            </a:r>
            <a:r>
              <a:rPr i="1" lang="en" sz="1000">
                <a:solidFill>
                  <a:srgbClr val="000000"/>
                </a:solidFill>
                <a:latin typeface="Times New Roman"/>
                <a:ea typeface="Times New Roman"/>
                <a:cs typeface="Times New Roman"/>
                <a:sym typeface="Times New Roman"/>
              </a:rPr>
              <a:t>Environmental Impacts of Solar Power</a:t>
            </a:r>
            <a:r>
              <a:rPr lang="en" sz="1000">
                <a:solidFill>
                  <a:srgbClr val="000000"/>
                </a:solidFill>
                <a:latin typeface="Times New Roman"/>
                <a:ea typeface="Times New Roman"/>
                <a:cs typeface="Times New Roman"/>
                <a:sym typeface="Times New Roman"/>
              </a:rPr>
              <a:t>. UCSUSA. Retrieved December 10, 2021, from </a:t>
            </a:r>
            <a:r>
              <a:rPr lang="en" sz="1000" u="sng">
                <a:solidFill>
                  <a:srgbClr val="3D4594"/>
                </a:solidFill>
                <a:latin typeface="Times New Roman"/>
                <a:ea typeface="Times New Roman"/>
                <a:cs typeface="Times New Roman"/>
                <a:sym typeface="Times New Roman"/>
                <a:hlinkClick r:id="rId4">
                  <a:extLst>
                    <a:ext uri="{A12FA001-AC4F-418D-AE19-62706E023703}">
                      <ahyp:hlinkClr val="tx"/>
                    </a:ext>
                  </a:extLst>
                </a:hlinkClick>
              </a:rPr>
              <a:t>https://www.ucsusa.org/resources/environmental-impacts-solar-power</a:t>
            </a:r>
            <a:endParaRPr sz="1000">
              <a:solidFill>
                <a:srgbClr val="000000"/>
              </a:solidFill>
              <a:latin typeface="Times New Roman"/>
              <a:ea typeface="Times New Roman"/>
              <a:cs typeface="Times New Roman"/>
              <a:sym typeface="Times New Roman"/>
            </a:endParaRPr>
          </a:p>
          <a:p>
            <a:pPr indent="-457200" lvl="0" marL="0" rtl="0" algn="l">
              <a:spcBef>
                <a:spcPts val="0"/>
              </a:spcBef>
              <a:spcAft>
                <a:spcPts val="0"/>
              </a:spcAft>
              <a:buNone/>
            </a:pPr>
            <a:r>
              <a:t/>
            </a:r>
            <a:endParaRPr sz="1000">
              <a:solidFill>
                <a:srgbClr val="000000"/>
              </a:solidFill>
              <a:latin typeface="Times New Roman"/>
              <a:ea typeface="Times New Roman"/>
              <a:cs typeface="Times New Roman"/>
              <a:sym typeface="Times New Roman"/>
            </a:endParaRPr>
          </a:p>
          <a:p>
            <a:pPr indent="-457200" lvl="0" marL="0" rtl="0" algn="l">
              <a:spcBef>
                <a:spcPts val="0"/>
              </a:spcBef>
              <a:spcAft>
                <a:spcPts val="0"/>
              </a:spcAft>
              <a:buNone/>
            </a:pPr>
            <a:r>
              <a:rPr lang="en" sz="1000">
                <a:solidFill>
                  <a:srgbClr val="000000"/>
                </a:solidFill>
                <a:latin typeface="Times New Roman"/>
                <a:ea typeface="Times New Roman"/>
                <a:cs typeface="Times New Roman"/>
                <a:sym typeface="Times New Roman"/>
              </a:rPr>
              <a:t>Union of Concerned Scientists. (2013, March 5). </a:t>
            </a:r>
            <a:r>
              <a:rPr i="1" lang="en" sz="1000">
                <a:solidFill>
                  <a:srgbClr val="000000"/>
                </a:solidFill>
                <a:latin typeface="Times New Roman"/>
                <a:ea typeface="Times New Roman"/>
                <a:cs typeface="Times New Roman"/>
                <a:sym typeface="Times New Roman"/>
              </a:rPr>
              <a:t>Environmental Impacts of Solar Power</a:t>
            </a:r>
            <a:r>
              <a:rPr lang="en" sz="1000">
                <a:solidFill>
                  <a:srgbClr val="000000"/>
                </a:solidFill>
                <a:latin typeface="Times New Roman"/>
                <a:ea typeface="Times New Roman"/>
                <a:cs typeface="Times New Roman"/>
                <a:sym typeface="Times New Roman"/>
              </a:rPr>
              <a:t>. UCSUSA. Retrieved December 10, 2021, from </a:t>
            </a:r>
            <a:r>
              <a:rPr lang="en" sz="1000" u="sng">
                <a:solidFill>
                  <a:srgbClr val="3D4594"/>
                </a:solidFill>
                <a:latin typeface="Times New Roman"/>
                <a:ea typeface="Times New Roman"/>
                <a:cs typeface="Times New Roman"/>
                <a:sym typeface="Times New Roman"/>
                <a:hlinkClick r:id="rId5">
                  <a:extLst>
                    <a:ext uri="{A12FA001-AC4F-418D-AE19-62706E023703}">
                      <ahyp:hlinkClr val="tx"/>
                    </a:ext>
                  </a:extLst>
                </a:hlinkClick>
              </a:rPr>
              <a:t>https://www.ucsusa.org/resources/environmental-impacts-solar-power</a:t>
            </a:r>
            <a:endParaRPr i="1" sz="1000">
              <a:solidFill>
                <a:srgbClr val="000000"/>
              </a:solidFill>
              <a:latin typeface="Arial"/>
              <a:ea typeface="Arial"/>
              <a:cs typeface="Arial"/>
              <a:sym typeface="Arial"/>
            </a:endParaRPr>
          </a:p>
          <a:p>
            <a:pPr indent="-457200" lvl="0" marL="0" rtl="0" algn="l">
              <a:spcBef>
                <a:spcPts val="0"/>
              </a:spcBef>
              <a:spcAft>
                <a:spcPts val="0"/>
              </a:spcAft>
              <a:buNone/>
            </a:pPr>
            <a:r>
              <a:t/>
            </a:r>
            <a:endParaRPr i="1" sz="1000">
              <a:solidFill>
                <a:srgbClr val="000000"/>
              </a:solidFill>
              <a:latin typeface="Arial"/>
              <a:ea typeface="Arial"/>
              <a:cs typeface="Arial"/>
              <a:sym typeface="Arial"/>
            </a:endParaRPr>
          </a:p>
          <a:p>
            <a:pPr indent="-457200" lvl="0" marL="0" rtl="0" algn="l">
              <a:spcBef>
                <a:spcPts val="0"/>
              </a:spcBef>
              <a:spcAft>
                <a:spcPts val="0"/>
              </a:spcAft>
              <a:buNone/>
            </a:pPr>
            <a:r>
              <a:rPr i="1" lang="en" sz="1000">
                <a:solidFill>
                  <a:srgbClr val="000000"/>
                </a:solidFill>
                <a:latin typeface="Times New Roman"/>
                <a:ea typeface="Times New Roman"/>
                <a:cs typeface="Times New Roman"/>
                <a:sym typeface="Times New Roman"/>
              </a:rPr>
              <a:t>U.S. Energy Information Administration - EIA - independent statistics and analysis</a:t>
            </a:r>
            <a:r>
              <a:rPr lang="en" sz="1000">
                <a:solidFill>
                  <a:srgbClr val="000000"/>
                </a:solidFill>
                <a:latin typeface="Times New Roman"/>
                <a:ea typeface="Times New Roman"/>
                <a:cs typeface="Times New Roman"/>
                <a:sym typeface="Times New Roman"/>
              </a:rPr>
              <a:t>. Solar energy and the environment - U.S. Energy Information Administration (EIA). (n.d.). Retrieved December 12, 2021, from 	</a:t>
            </a:r>
            <a:r>
              <a:rPr lang="en" sz="1000" u="sng">
                <a:solidFill>
                  <a:schemeClr val="hlink"/>
                </a:solidFill>
                <a:latin typeface="Times New Roman"/>
                <a:ea typeface="Times New Roman"/>
                <a:cs typeface="Times New Roman"/>
                <a:sym typeface="Times New Roman"/>
                <a:hlinkClick r:id="rId6"/>
              </a:rPr>
              <a:t>https://www.eia.gov/energyexplained/solar/solar-energy-and-the-environment.php</a:t>
            </a:r>
            <a:endParaRPr sz="1000">
              <a:solidFill>
                <a:srgbClr val="000000"/>
              </a:solidFill>
              <a:latin typeface="Times New Roman"/>
              <a:ea typeface="Times New Roman"/>
              <a:cs typeface="Times New Roman"/>
              <a:sym typeface="Times New Roman"/>
            </a:endParaRPr>
          </a:p>
          <a:p>
            <a:pPr indent="-457200" lvl="0" marL="0" rtl="0" algn="l">
              <a:spcBef>
                <a:spcPts val="0"/>
              </a:spcBef>
              <a:spcAft>
                <a:spcPts val="0"/>
              </a:spcAft>
              <a:buNone/>
            </a:pPr>
            <a:r>
              <a:t/>
            </a:r>
            <a:endParaRPr sz="1000"/>
          </a:p>
        </p:txBody>
      </p:sp>
    </p:spTree>
  </p:cSld>
  <p:clrMapOvr>
    <a:masterClrMapping/>
  </p:clrMapOvr>
</p:sld>
</file>

<file path=ppt/theme/theme1.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