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Lst>
  <p:sldSz cy="5143500" cx="9144000"/>
  <p:notesSz cx="6858000" cy="9144000"/>
  <p:embeddedFontLst>
    <p:embeddedFont>
      <p:font typeface="Roboto"/>
      <p:regular r:id="rId25"/>
      <p:bold r:id="rId26"/>
      <p:italic r:id="rId27"/>
      <p:boldItalic r:id="rId28"/>
    </p:embeddedFont>
    <p:embeddedFont>
      <p:font typeface="Merriweather"/>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F9D9B1A-D844-455A-99F2-A853C73C8341}">
  <a:tblStyle styleId="{6F9D9B1A-D844-455A-99F2-A853C73C834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Roboto-bold.fntdata"/><Relationship Id="rId25" Type="http://schemas.openxmlformats.org/officeDocument/2006/relationships/font" Target="fonts/Roboto-regular.fntdata"/><Relationship Id="rId28" Type="http://schemas.openxmlformats.org/officeDocument/2006/relationships/font" Target="fonts/Roboto-boldItalic.fntdata"/><Relationship Id="rId27" Type="http://schemas.openxmlformats.org/officeDocument/2006/relationships/font" Target="fonts/Roboto-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Merriweather-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Merriweather-italic.fntdata"/><Relationship Id="rId30" Type="http://schemas.openxmlformats.org/officeDocument/2006/relationships/font" Target="fonts/Merriweather-bold.fntdata"/><Relationship Id="rId11" Type="http://schemas.openxmlformats.org/officeDocument/2006/relationships/slide" Target="slides/slide5.xml"/><Relationship Id="rId10" Type="http://schemas.openxmlformats.org/officeDocument/2006/relationships/slide" Target="slides/slide4.xml"/><Relationship Id="rId32" Type="http://schemas.openxmlformats.org/officeDocument/2006/relationships/font" Target="fonts/Merriweather-boldItalic.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a6e0b18ffe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a6e0b18ffe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a9d6fa9eb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a9d6fa9eb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a6e0b18ffe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a6e0b18ffe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a6e0b18ffe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a6e0b18ffe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a250d5eef3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a250d5eef3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a250d5eef3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a250d5eef3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a6e0b18ffe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a6e0b18ffe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ac4e76834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ac4e76834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ac4261541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ac4261541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a6e0b18ffe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a6e0b18ffe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a250d5eef3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a250d5eef3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a8b4acbb4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a8b4acbb4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a24bce736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a24bce736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a9d6fa9eb0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a9d6fa9eb0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a9d6fa9eb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a9d6fa9eb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ac1fa584b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ac1fa584b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a9d6fa9eb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a9d6fa9eb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125" y="0"/>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1" name="Google Shape;11;p2"/>
          <p:cNvSpPr txBox="1"/>
          <p:nvPr>
            <p:ph type="ctrTitle"/>
          </p:nvPr>
        </p:nvSpPr>
        <p:spPr>
          <a:xfrm>
            <a:off x="311700" y="539725"/>
            <a:ext cx="8520600" cy="12825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2" name="Google Shape;12;p2"/>
          <p:cNvSpPr txBox="1"/>
          <p:nvPr>
            <p:ph idx="1" type="subTitle"/>
          </p:nvPr>
        </p:nvSpPr>
        <p:spPr>
          <a:xfrm>
            <a:off x="311700" y="1878560"/>
            <a:ext cx="4242600" cy="7383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14" name="Shape 14"/>
        <p:cNvGrpSpPr/>
        <p:nvPr/>
      </p:nvGrpSpPr>
      <p:grpSpPr>
        <a:xfrm>
          <a:off x="0" y="0"/>
          <a:ext cx="0" cy="0"/>
          <a:chOff x="0" y="0"/>
          <a:chExt cx="0" cy="0"/>
        </a:xfrm>
      </p:grpSpPr>
      <p:sp>
        <p:nvSpPr>
          <p:cNvPr id="15" name="Google Shape;15;p3"/>
          <p:cNvSpPr/>
          <p:nvPr/>
        </p:nvSpPr>
        <p:spPr>
          <a:xfrm>
            <a:off x="0" y="48099"/>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rect b="b" l="l" r="r" t="t"/>
            <a:pathLst>
              <a:path extrusionOk="0" h="175924" w="365770">
                <a:moveTo>
                  <a:pt x="0" y="0"/>
                </a:moveTo>
                <a:lnTo>
                  <a:pt x="365770" y="0"/>
                </a:lnTo>
                <a:lnTo>
                  <a:pt x="365760" y="70914"/>
                </a:lnTo>
                <a:lnTo>
                  <a:pt x="0" y="175924"/>
                </a:lnTo>
                <a:close/>
              </a:path>
            </a:pathLst>
          </a:custGeom>
          <a:solidFill>
            <a:schemeClr val="accent3"/>
          </a:solidFill>
          <a:ln>
            <a:noFill/>
          </a:ln>
        </p:spPr>
      </p:sp>
      <p:sp>
        <p:nvSpPr>
          <p:cNvPr id="17" name="Google Shape;17;p3"/>
          <p:cNvSpPr txBox="1"/>
          <p:nvPr>
            <p:ph type="title"/>
          </p:nvPr>
        </p:nvSpPr>
        <p:spPr>
          <a:xfrm>
            <a:off x="311700" y="539725"/>
            <a:ext cx="8520600" cy="12825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0" y="44125"/>
            <a:ext cx="4313625" cy="4399375"/>
          </a:xfrm>
          <a:custGeom>
            <a:rect b="b" l="l" r="r" t="t"/>
            <a:pathLst>
              <a:path extrusionOk="0" h="175975" w="172545">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rect b="b" l="l" r="r" t="t"/>
            <a:pathLst>
              <a:path extrusionOk="0" h="175824" w="172676">
                <a:moveTo>
                  <a:pt x="0" y="6"/>
                </a:moveTo>
                <a:lnTo>
                  <a:pt x="172676" y="0"/>
                </a:lnTo>
                <a:lnTo>
                  <a:pt x="172562" y="126442"/>
                </a:lnTo>
                <a:lnTo>
                  <a:pt x="0" y="175824"/>
                </a:lnTo>
                <a:close/>
              </a:path>
            </a:pathLst>
          </a:custGeom>
          <a:solidFill>
            <a:schemeClr val="dk1"/>
          </a:solidFill>
          <a:ln>
            <a:noFill/>
          </a:ln>
        </p:spPr>
      </p:sp>
      <p:sp>
        <p:nvSpPr>
          <p:cNvPr id="23" name="Google Shape;23;p4"/>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4" name="Google Shape;24;p4"/>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25" name="Google Shape;25;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5"/>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9" name="Google Shape;29;p5"/>
          <p:cNvSpPr txBox="1"/>
          <p:nvPr>
            <p:ph idx="1" type="body"/>
          </p:nvPr>
        </p:nvSpPr>
        <p:spPr>
          <a:xfrm>
            <a:off x="311700" y="1505700"/>
            <a:ext cx="3999900" cy="3076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30" name="Google Shape;30;p5"/>
          <p:cNvSpPr txBox="1"/>
          <p:nvPr>
            <p:ph idx="2" type="body"/>
          </p:nvPr>
        </p:nvSpPr>
        <p:spPr>
          <a:xfrm>
            <a:off x="4832400" y="1505700"/>
            <a:ext cx="3999900" cy="3076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31" name="Google Shape;31;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5" name="Google Shape;35;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txBox="1"/>
          <p:nvPr>
            <p:ph type="title"/>
          </p:nvPr>
        </p:nvSpPr>
        <p:spPr>
          <a:xfrm>
            <a:off x="311725" y="500925"/>
            <a:ext cx="3127500" cy="18291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9" name="Google Shape;39;p7"/>
          <p:cNvSpPr txBox="1"/>
          <p:nvPr>
            <p:ph idx="1" type="body"/>
          </p:nvPr>
        </p:nvSpPr>
        <p:spPr>
          <a:xfrm>
            <a:off x="311700" y="2390650"/>
            <a:ext cx="3127500" cy="22980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1600"/>
              </a:spcBef>
              <a:spcAft>
                <a:spcPts val="0"/>
              </a:spcAft>
              <a:buClr>
                <a:schemeClr val="accent2"/>
              </a:buClr>
              <a:buSzPts val="1100"/>
              <a:buChar char="○"/>
              <a:defRPr>
                <a:solidFill>
                  <a:schemeClr val="accent2"/>
                </a:solidFill>
              </a:defRPr>
            </a:lvl2pPr>
            <a:lvl3pPr indent="-298450" lvl="2" marL="1371600">
              <a:spcBef>
                <a:spcPts val="1600"/>
              </a:spcBef>
              <a:spcAft>
                <a:spcPts val="0"/>
              </a:spcAft>
              <a:buClr>
                <a:schemeClr val="accent2"/>
              </a:buClr>
              <a:buSzPts val="1100"/>
              <a:buChar char="■"/>
              <a:defRPr>
                <a:solidFill>
                  <a:schemeClr val="accent2"/>
                </a:solidFill>
              </a:defRPr>
            </a:lvl3pPr>
            <a:lvl4pPr indent="-298450" lvl="3" marL="1828800">
              <a:spcBef>
                <a:spcPts val="1600"/>
              </a:spcBef>
              <a:spcAft>
                <a:spcPts val="0"/>
              </a:spcAft>
              <a:buClr>
                <a:schemeClr val="accent2"/>
              </a:buClr>
              <a:buSzPts val="1100"/>
              <a:buChar char="●"/>
              <a:defRPr>
                <a:solidFill>
                  <a:schemeClr val="accent2"/>
                </a:solidFill>
              </a:defRPr>
            </a:lvl4pPr>
            <a:lvl5pPr indent="-298450" lvl="4" marL="2286000">
              <a:spcBef>
                <a:spcPts val="1600"/>
              </a:spcBef>
              <a:spcAft>
                <a:spcPts val="0"/>
              </a:spcAft>
              <a:buClr>
                <a:schemeClr val="accent2"/>
              </a:buClr>
              <a:buSzPts val="1100"/>
              <a:buChar char="○"/>
              <a:defRPr>
                <a:solidFill>
                  <a:schemeClr val="accent2"/>
                </a:solidFill>
              </a:defRPr>
            </a:lvl5pPr>
            <a:lvl6pPr indent="-298450" lvl="5" marL="2743200">
              <a:spcBef>
                <a:spcPts val="1600"/>
              </a:spcBef>
              <a:spcAft>
                <a:spcPts val="0"/>
              </a:spcAft>
              <a:buClr>
                <a:schemeClr val="accent2"/>
              </a:buClr>
              <a:buSzPts val="1100"/>
              <a:buChar char="■"/>
              <a:defRPr>
                <a:solidFill>
                  <a:schemeClr val="accent2"/>
                </a:solidFill>
              </a:defRPr>
            </a:lvl6pPr>
            <a:lvl7pPr indent="-298450" lvl="6" marL="3200400">
              <a:spcBef>
                <a:spcPts val="1600"/>
              </a:spcBef>
              <a:spcAft>
                <a:spcPts val="0"/>
              </a:spcAft>
              <a:buClr>
                <a:schemeClr val="accent2"/>
              </a:buClr>
              <a:buSzPts val="1100"/>
              <a:buChar char="●"/>
              <a:defRPr>
                <a:solidFill>
                  <a:schemeClr val="accent2"/>
                </a:solidFill>
              </a:defRPr>
            </a:lvl7pPr>
            <a:lvl8pPr indent="-298450" lvl="7" marL="3657600">
              <a:spcBef>
                <a:spcPts val="1600"/>
              </a:spcBef>
              <a:spcAft>
                <a:spcPts val="0"/>
              </a:spcAft>
              <a:buClr>
                <a:schemeClr val="accent2"/>
              </a:buClr>
              <a:buSzPts val="1100"/>
              <a:buChar char="○"/>
              <a:defRPr>
                <a:solidFill>
                  <a:schemeClr val="accent2"/>
                </a:solidFill>
              </a:defRPr>
            </a:lvl8pPr>
            <a:lvl9pPr indent="-298450" lvl="8" marL="4114800">
              <a:spcBef>
                <a:spcPts val="1600"/>
              </a:spcBef>
              <a:spcAft>
                <a:spcPts val="1600"/>
              </a:spcAft>
              <a:buClr>
                <a:schemeClr val="accent2"/>
              </a:buClr>
              <a:buSzPts val="1100"/>
              <a:buChar char="■"/>
              <a:defRPr>
                <a:solidFill>
                  <a:schemeClr val="accent2"/>
                </a:solidFill>
              </a:defRPr>
            </a:lvl9pPr>
          </a:lstStyle>
          <a:p/>
        </p:txBody>
      </p:sp>
      <p:sp>
        <p:nvSpPr>
          <p:cNvPr id="40" name="Google Shape;40;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41" name="Shape 41"/>
        <p:cNvGrpSpPr/>
        <p:nvPr/>
      </p:nvGrpSpPr>
      <p:grpSpPr>
        <a:xfrm>
          <a:off x="0" y="0"/>
          <a:ext cx="0" cy="0"/>
          <a:chOff x="0" y="0"/>
          <a:chExt cx="0" cy="0"/>
        </a:xfrm>
      </p:grpSpPr>
      <p:sp>
        <p:nvSpPr>
          <p:cNvPr id="42" name="Google Shape;42;p8"/>
          <p:cNvSpPr txBox="1"/>
          <p:nvPr>
            <p:ph type="title"/>
          </p:nvPr>
        </p:nvSpPr>
        <p:spPr>
          <a:xfrm>
            <a:off x="311675" y="798600"/>
            <a:ext cx="6247800" cy="3546300"/>
          </a:xfrm>
          <a:prstGeom prst="rect">
            <a:avLst/>
          </a:prstGeom>
        </p:spPr>
        <p:txBody>
          <a:bodyPr anchorCtr="0" anchor="ctr"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43" name="Google Shape;43;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4"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9"/>
          <p:cNvSpPr txBox="1"/>
          <p:nvPr>
            <p:ph type="title"/>
          </p:nvPr>
        </p:nvSpPr>
        <p:spPr>
          <a:xfrm>
            <a:off x="311300" y="500925"/>
            <a:ext cx="3704400" cy="2049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47" name="Google Shape;47;p9"/>
          <p:cNvSpPr txBox="1"/>
          <p:nvPr>
            <p:ph idx="1" type="subTitle"/>
          </p:nvPr>
        </p:nvSpPr>
        <p:spPr>
          <a:xfrm>
            <a:off x="304800" y="2626725"/>
            <a:ext cx="3704400" cy="9267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p:txBody>
      </p:sp>
      <p:sp>
        <p:nvSpPr>
          <p:cNvPr id="48" name="Google Shape;48;p9"/>
          <p:cNvSpPr txBox="1"/>
          <p:nvPr>
            <p:ph idx="2" type="body"/>
          </p:nvPr>
        </p:nvSpPr>
        <p:spPr>
          <a:xfrm>
            <a:off x="4879025" y="500925"/>
            <a:ext cx="3954000" cy="41115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49" name="Google Shape;49;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0"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10"/>
          <p:cNvSpPr txBox="1"/>
          <p:nvPr>
            <p:ph idx="1" type="body"/>
          </p:nvPr>
        </p:nvSpPr>
        <p:spPr>
          <a:xfrm>
            <a:off x="311700" y="4521400"/>
            <a:ext cx="7979400" cy="4605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p:txBody>
      </p:sp>
      <p:sp>
        <p:nvSpPr>
          <p:cNvPr id="53" name="Google Shape;5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54" name="Shape 54"/>
        <p:cNvGrpSpPr/>
        <p:nvPr/>
      </p:nvGrpSpPr>
      <p:grpSpPr>
        <a:xfrm>
          <a:off x="0" y="0"/>
          <a:ext cx="0" cy="0"/>
          <a:chOff x="0" y="0"/>
          <a:chExt cx="0" cy="0"/>
        </a:xfrm>
      </p:grpSpPr>
      <p:sp>
        <p:nvSpPr>
          <p:cNvPr id="55" name="Google Shape;55;p11"/>
          <p:cNvSpPr txBox="1"/>
          <p:nvPr>
            <p:ph hasCustomPrompt="1" type="title"/>
          </p:nvPr>
        </p:nvSpPr>
        <p:spPr>
          <a:xfrm>
            <a:off x="311750" y="831175"/>
            <a:ext cx="5334900" cy="12447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p:nvPr>
            <p:ph idx="1" type="body"/>
          </p:nvPr>
        </p:nvSpPr>
        <p:spPr>
          <a:xfrm>
            <a:off x="311700" y="2121425"/>
            <a:ext cx="5334900" cy="9426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1600"/>
              </a:spcBef>
              <a:spcAft>
                <a:spcPts val="0"/>
              </a:spcAft>
              <a:buClr>
                <a:schemeClr val="accent2"/>
              </a:buClr>
              <a:buSzPts val="1100"/>
              <a:buChar char="○"/>
              <a:defRPr>
                <a:solidFill>
                  <a:schemeClr val="accent2"/>
                </a:solidFill>
              </a:defRPr>
            </a:lvl2pPr>
            <a:lvl3pPr indent="-298450" lvl="2" marL="1371600">
              <a:spcBef>
                <a:spcPts val="1600"/>
              </a:spcBef>
              <a:spcAft>
                <a:spcPts val="0"/>
              </a:spcAft>
              <a:buClr>
                <a:schemeClr val="accent2"/>
              </a:buClr>
              <a:buSzPts val="1100"/>
              <a:buChar char="■"/>
              <a:defRPr>
                <a:solidFill>
                  <a:schemeClr val="accent2"/>
                </a:solidFill>
              </a:defRPr>
            </a:lvl3pPr>
            <a:lvl4pPr indent="-298450" lvl="3" marL="1828800">
              <a:spcBef>
                <a:spcPts val="1600"/>
              </a:spcBef>
              <a:spcAft>
                <a:spcPts val="0"/>
              </a:spcAft>
              <a:buClr>
                <a:schemeClr val="accent2"/>
              </a:buClr>
              <a:buSzPts val="1100"/>
              <a:buChar char="●"/>
              <a:defRPr>
                <a:solidFill>
                  <a:schemeClr val="accent2"/>
                </a:solidFill>
              </a:defRPr>
            </a:lvl4pPr>
            <a:lvl5pPr indent="-298450" lvl="4" marL="2286000">
              <a:spcBef>
                <a:spcPts val="1600"/>
              </a:spcBef>
              <a:spcAft>
                <a:spcPts val="0"/>
              </a:spcAft>
              <a:buClr>
                <a:schemeClr val="accent2"/>
              </a:buClr>
              <a:buSzPts val="1100"/>
              <a:buChar char="○"/>
              <a:defRPr>
                <a:solidFill>
                  <a:schemeClr val="accent2"/>
                </a:solidFill>
              </a:defRPr>
            </a:lvl5pPr>
            <a:lvl6pPr indent="-298450" lvl="5" marL="2743200">
              <a:spcBef>
                <a:spcPts val="1600"/>
              </a:spcBef>
              <a:spcAft>
                <a:spcPts val="0"/>
              </a:spcAft>
              <a:buClr>
                <a:schemeClr val="accent2"/>
              </a:buClr>
              <a:buSzPts val="1100"/>
              <a:buChar char="■"/>
              <a:defRPr>
                <a:solidFill>
                  <a:schemeClr val="accent2"/>
                </a:solidFill>
              </a:defRPr>
            </a:lvl6pPr>
            <a:lvl7pPr indent="-298450" lvl="6" marL="3200400">
              <a:spcBef>
                <a:spcPts val="1600"/>
              </a:spcBef>
              <a:spcAft>
                <a:spcPts val="0"/>
              </a:spcAft>
              <a:buClr>
                <a:schemeClr val="accent2"/>
              </a:buClr>
              <a:buSzPts val="1100"/>
              <a:buChar char="●"/>
              <a:defRPr>
                <a:solidFill>
                  <a:schemeClr val="accent2"/>
                </a:solidFill>
              </a:defRPr>
            </a:lvl7pPr>
            <a:lvl8pPr indent="-298450" lvl="7" marL="3657600">
              <a:spcBef>
                <a:spcPts val="1600"/>
              </a:spcBef>
              <a:spcAft>
                <a:spcPts val="0"/>
              </a:spcAft>
              <a:buClr>
                <a:schemeClr val="accent2"/>
              </a:buClr>
              <a:buSzPts val="1100"/>
              <a:buChar char="○"/>
              <a:defRPr>
                <a:solidFill>
                  <a:schemeClr val="accent2"/>
                </a:solidFill>
              </a:defRPr>
            </a:lvl8pPr>
            <a:lvl9pPr indent="-298450" lvl="8" marL="4114800">
              <a:spcBef>
                <a:spcPts val="1600"/>
              </a:spcBef>
              <a:spcAft>
                <a:spcPts val="1600"/>
              </a:spcAft>
              <a:buClr>
                <a:schemeClr val="accent2"/>
              </a:buClr>
              <a:buSzPts val="1100"/>
              <a:buChar char="■"/>
              <a:defRPr>
                <a:solidFill>
                  <a:schemeClr val="accent2"/>
                </a:solidFill>
              </a:defRPr>
            </a:lvl9pPr>
          </a:lstStyle>
          <a:p/>
        </p:txBody>
      </p:sp>
      <p:sp>
        <p:nvSpPr>
          <p:cNvPr id="57" name="Google Shape;5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aradig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1150" lvl="0" marL="45720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indent="-298450" lvl="1" marL="9144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indent="-298450" lvl="2" marL="13716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indent="-298450" lvl="3" marL="18288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indent="-298450" lvl="4" marL="22860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indent="-298450" lvl="5" marL="27432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indent="-298450" lvl="6" marL="32004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indent="-298450" lvl="7" marL="36576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indent="-298450" lvl="8" marL="4114800">
              <a:lnSpc>
                <a:spcPct val="115000"/>
              </a:lnSpc>
              <a:spcBef>
                <a:spcPts val="1600"/>
              </a:spcBef>
              <a:spcAft>
                <a:spcPts val="1600"/>
              </a:spcAft>
              <a:buClr>
                <a:schemeClr val="dk2"/>
              </a:buClr>
              <a:buSzPts val="1100"/>
              <a:buFont typeface="Roboto"/>
              <a:buChar char="■"/>
              <a:defRPr sz="1100">
                <a:solidFill>
                  <a:schemeClr val="dk2"/>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hyperlink" Target="http://energysage.com/solar-panels/az" TargetMode="External"/><Relationship Id="rId4" Type="http://schemas.openxmlformats.org/officeDocument/2006/relationships/hyperlink" Target="http://energysage.com/solar-panels/ca" TargetMode="External"/><Relationship Id="rId11" Type="http://schemas.openxmlformats.org/officeDocument/2006/relationships/hyperlink" Target="http://energysage.com/solar-panels/tx" TargetMode="External"/><Relationship Id="rId10" Type="http://schemas.openxmlformats.org/officeDocument/2006/relationships/hyperlink" Target="http://energysage.com/solar-panels/ny" TargetMode="External"/><Relationship Id="rId12" Type="http://schemas.openxmlformats.org/officeDocument/2006/relationships/hyperlink" Target="http://energysage.com/solar-panels/wa" TargetMode="External"/><Relationship Id="rId9" Type="http://schemas.openxmlformats.org/officeDocument/2006/relationships/hyperlink" Target="http://energysage.com/solar-panels/nj" TargetMode="External"/><Relationship Id="rId5" Type="http://schemas.openxmlformats.org/officeDocument/2006/relationships/hyperlink" Target="http://energysage.com/solar-panels/co" TargetMode="External"/><Relationship Id="rId6" Type="http://schemas.openxmlformats.org/officeDocument/2006/relationships/hyperlink" Target="http://energysage.com/solar-panels/fl" TargetMode="External"/><Relationship Id="rId7" Type="http://schemas.openxmlformats.org/officeDocument/2006/relationships/hyperlink" Target="http://energysage.com/solar-panels/ma" TargetMode="External"/><Relationship Id="rId8" Type="http://schemas.openxmlformats.org/officeDocument/2006/relationships/hyperlink" Target="http://energysage.com/solar-panels/md"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hyperlink" Target="https://www.eia.gov/energyexplained/solar/" TargetMode="External"/><Relationship Id="rId4" Type="http://schemas.openxmlformats.org/officeDocument/2006/relationships/hyperlink" Target="https://www.nationalgeographic.com/environment/global-warming/solar-power/" TargetMode="External"/><Relationship Id="rId5" Type="http://schemas.openxmlformats.org/officeDocument/2006/relationships/hyperlink" Target="https://www1.eere.energy.gov/solar/pdfs/solar_timeline.pdf"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3"/>
          <p:cNvSpPr txBox="1"/>
          <p:nvPr>
            <p:ph type="ctrTitle"/>
          </p:nvPr>
        </p:nvSpPr>
        <p:spPr>
          <a:xfrm>
            <a:off x="311700" y="539725"/>
            <a:ext cx="8520600" cy="128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900">
                <a:solidFill>
                  <a:schemeClr val="dk1"/>
                </a:solidFill>
                <a:highlight>
                  <a:srgbClr val="FFFFFF"/>
                </a:highlight>
              </a:rPr>
              <a:t>Solar power: Our energy future or false promise?</a:t>
            </a:r>
            <a:endParaRPr sz="7200">
              <a:solidFill>
                <a:schemeClr val="dk1"/>
              </a:solidFill>
            </a:endParaRPr>
          </a:p>
        </p:txBody>
      </p:sp>
      <p:sp>
        <p:nvSpPr>
          <p:cNvPr id="65" name="Google Shape;65;p13"/>
          <p:cNvSpPr txBox="1"/>
          <p:nvPr>
            <p:ph idx="1" type="subTitle"/>
          </p:nvPr>
        </p:nvSpPr>
        <p:spPr>
          <a:xfrm>
            <a:off x="311700" y="1878550"/>
            <a:ext cx="5726400" cy="738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2"/>
                </a:solidFill>
              </a:rPr>
              <a:t>Ariel Reed, Jordan Jones, Sarah Pavlick, and Cole Sotack</a:t>
            </a:r>
            <a:endParaRPr>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4"/>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What is Solar Power?</a:t>
            </a:r>
            <a:endParaRPr/>
          </a:p>
        </p:txBody>
      </p:sp>
      <p:sp>
        <p:nvSpPr>
          <p:cNvPr id="71" name="Google Shape;71;p14"/>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Defined as “the technology used to harness the sun’s energy and make it useable”</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Can be done in multiple ways:</a:t>
            </a:r>
            <a:endParaRPr>
              <a:solidFill>
                <a:schemeClr val="dk1"/>
              </a:solidFill>
              <a:latin typeface="Times New Roman"/>
              <a:ea typeface="Times New Roman"/>
              <a:cs typeface="Times New Roman"/>
              <a:sym typeface="Times New Roman"/>
            </a:endParaRPr>
          </a:p>
          <a:p>
            <a:pPr indent="-311150" lvl="1" marL="914400" rtl="0" algn="l">
              <a:spcBef>
                <a:spcPts val="0"/>
              </a:spcBef>
              <a:spcAft>
                <a:spcPts val="0"/>
              </a:spcAft>
              <a:buClr>
                <a:schemeClr val="dk1"/>
              </a:buClr>
              <a:buSzPts val="1300"/>
              <a:buChar char="❏"/>
            </a:pPr>
            <a:r>
              <a:rPr b="1" lang="en" sz="1300">
                <a:solidFill>
                  <a:schemeClr val="dk1"/>
                </a:solidFill>
                <a:latin typeface="Times New Roman"/>
                <a:ea typeface="Times New Roman"/>
                <a:cs typeface="Times New Roman"/>
                <a:sym typeface="Times New Roman"/>
              </a:rPr>
              <a:t>Photovoltaic cells</a:t>
            </a:r>
            <a:r>
              <a:rPr lang="en" sz="1300">
                <a:solidFill>
                  <a:schemeClr val="dk1"/>
                </a:solidFill>
                <a:latin typeface="Times New Roman"/>
                <a:ea typeface="Times New Roman"/>
                <a:cs typeface="Times New Roman"/>
                <a:sym typeface="Times New Roman"/>
              </a:rPr>
              <a:t> (solar panels) are made of different types of silicon that lose electrons when hit by the sun, which go through wires to power electronics and cycle back to the cell.</a:t>
            </a:r>
            <a:endParaRPr sz="1300">
              <a:solidFill>
                <a:schemeClr val="dk1"/>
              </a:solidFill>
              <a:latin typeface="Times New Roman"/>
              <a:ea typeface="Times New Roman"/>
              <a:cs typeface="Times New Roman"/>
              <a:sym typeface="Times New Roman"/>
            </a:endParaRPr>
          </a:p>
          <a:p>
            <a:pPr indent="-311150" lvl="1" marL="914400" rtl="0" algn="l">
              <a:spcBef>
                <a:spcPts val="0"/>
              </a:spcBef>
              <a:spcAft>
                <a:spcPts val="0"/>
              </a:spcAft>
              <a:buClr>
                <a:schemeClr val="dk1"/>
              </a:buClr>
              <a:buSzPts val="1300"/>
              <a:buChar char="❏"/>
            </a:pPr>
            <a:r>
              <a:rPr b="1" lang="en" sz="1300">
                <a:solidFill>
                  <a:schemeClr val="dk1"/>
                </a:solidFill>
                <a:latin typeface="Times New Roman"/>
                <a:ea typeface="Times New Roman"/>
                <a:cs typeface="Times New Roman"/>
                <a:sym typeface="Times New Roman"/>
              </a:rPr>
              <a:t>Thermal generation</a:t>
            </a:r>
            <a:r>
              <a:rPr lang="en" sz="1300">
                <a:solidFill>
                  <a:schemeClr val="dk1"/>
                </a:solidFill>
                <a:latin typeface="Times New Roman"/>
                <a:ea typeface="Times New Roman"/>
                <a:cs typeface="Times New Roman"/>
                <a:sym typeface="Times New Roman"/>
              </a:rPr>
              <a:t> uses flat panels to reflect light into a central tower that heats water into steam, or parabolic (U-shaped) panels that heat water flowing through tubes to create energy from steam.</a:t>
            </a:r>
            <a:endParaRPr sz="1300">
              <a:solidFill>
                <a:schemeClr val="dk1"/>
              </a:solidFill>
              <a:latin typeface="Times New Roman"/>
              <a:ea typeface="Times New Roman"/>
              <a:cs typeface="Times New Roman"/>
              <a:sym typeface="Times New Roman"/>
            </a:endParaRPr>
          </a:p>
          <a:p>
            <a:pPr indent="-311150" lvl="1" marL="914400" rtl="0" algn="l">
              <a:spcBef>
                <a:spcPts val="0"/>
              </a:spcBef>
              <a:spcAft>
                <a:spcPts val="0"/>
              </a:spcAft>
              <a:buClr>
                <a:schemeClr val="dk1"/>
              </a:buClr>
              <a:buSzPts val="1300"/>
              <a:buFont typeface="Times New Roman"/>
              <a:buChar char="❏"/>
            </a:pPr>
            <a:r>
              <a:rPr b="1" lang="en" sz="1300">
                <a:solidFill>
                  <a:schemeClr val="dk1"/>
                </a:solidFill>
                <a:latin typeface="Times New Roman"/>
                <a:ea typeface="Times New Roman"/>
                <a:cs typeface="Times New Roman"/>
                <a:sym typeface="Times New Roman"/>
              </a:rPr>
              <a:t>Passive solar technology</a:t>
            </a:r>
            <a:r>
              <a:rPr lang="en" sz="1300">
                <a:solidFill>
                  <a:schemeClr val="dk1"/>
                </a:solidFill>
                <a:latin typeface="Times New Roman"/>
                <a:ea typeface="Times New Roman"/>
                <a:cs typeface="Times New Roman"/>
                <a:sym typeface="Times New Roman"/>
              </a:rPr>
              <a:t> includes skylights and large windows to heat and light buildings.</a:t>
            </a:r>
            <a:endParaRPr sz="13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5"/>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History of Solar Power</a:t>
            </a:r>
            <a:endParaRPr/>
          </a:p>
        </p:txBody>
      </p:sp>
      <p:sp>
        <p:nvSpPr>
          <p:cNvPr id="77" name="Google Shape;77;p15"/>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Solar energy has been used by people for thousands of years for heating, cooking, preserving food, and many other tasks.</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b="1" lang="en">
                <a:solidFill>
                  <a:schemeClr val="dk1"/>
                </a:solidFill>
                <a:latin typeface="Times New Roman"/>
                <a:ea typeface="Times New Roman"/>
                <a:cs typeface="Times New Roman"/>
                <a:sym typeface="Times New Roman"/>
              </a:rPr>
              <a:t>1767</a:t>
            </a:r>
            <a:r>
              <a:rPr lang="en">
                <a:solidFill>
                  <a:schemeClr val="dk1"/>
                </a:solidFill>
                <a:latin typeface="Times New Roman"/>
                <a:ea typeface="Times New Roman"/>
                <a:cs typeface="Times New Roman"/>
                <a:sym typeface="Times New Roman"/>
              </a:rPr>
              <a:t>: The first solar oven was created by a Swiss scientist, and later used by an explorer to cook food in South Africa.</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b="1" lang="en">
                <a:solidFill>
                  <a:schemeClr val="dk1"/>
                </a:solidFill>
                <a:latin typeface="Times New Roman"/>
                <a:ea typeface="Times New Roman"/>
                <a:cs typeface="Times New Roman"/>
                <a:sym typeface="Times New Roman"/>
              </a:rPr>
              <a:t>1839</a:t>
            </a:r>
            <a:r>
              <a:rPr lang="en">
                <a:solidFill>
                  <a:schemeClr val="dk1"/>
                </a:solidFill>
                <a:latin typeface="Times New Roman"/>
                <a:ea typeface="Times New Roman"/>
                <a:cs typeface="Times New Roman"/>
                <a:sym typeface="Times New Roman"/>
              </a:rPr>
              <a:t>: The photovoltaic effect (an increase in electricity generation when exposed to light) was discovered by Edmond Becquerel, a French scientist</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b="1" lang="en">
                <a:solidFill>
                  <a:schemeClr val="dk1"/>
                </a:solidFill>
                <a:latin typeface="Times New Roman"/>
                <a:ea typeface="Times New Roman"/>
                <a:cs typeface="Times New Roman"/>
                <a:sym typeface="Times New Roman"/>
              </a:rPr>
              <a:t>1954</a:t>
            </a:r>
            <a:r>
              <a:rPr lang="en">
                <a:solidFill>
                  <a:schemeClr val="dk1"/>
                </a:solidFill>
                <a:latin typeface="Times New Roman"/>
                <a:ea typeface="Times New Roman"/>
                <a:cs typeface="Times New Roman"/>
                <a:sym typeface="Times New Roman"/>
              </a:rPr>
              <a:t>: The first silicon PV cell was created at Bell Labs with 4% efficiency</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Since then, scientists around the world have greatly improved the efficiency and availability of solar generators, and their breakthroughs will continue in the future.</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6"/>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Benefits</a:t>
            </a:r>
            <a:endParaRPr/>
          </a:p>
        </p:txBody>
      </p:sp>
      <p:sp>
        <p:nvSpPr>
          <p:cNvPr id="83" name="Google Shape;83;p16"/>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lnSpc>
                <a:spcPct val="150000"/>
              </a:lnSpc>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Sustainable</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The advantage of solar energy is that it is a sustainable alternative to fossil fuels. While fossil fuels have an expiration date that may be fast approaching, the sun is likely to be around for at least a few billion years.</a:t>
            </a:r>
            <a:endParaRPr sz="1200">
              <a:solidFill>
                <a:schemeClr val="dk1"/>
              </a:solidFill>
              <a:latin typeface="Times New Roman"/>
              <a:ea typeface="Times New Roman"/>
              <a:cs typeface="Times New Roman"/>
              <a:sym typeface="Times New Roman"/>
            </a:endParaRPr>
          </a:p>
          <a:p>
            <a:pPr indent="-304800" lvl="0" marL="457200" rtl="0" algn="l">
              <a:lnSpc>
                <a:spcPct val="150000"/>
              </a:lnSpc>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Low Environmental Impact</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Solar energy has a substantially reduced impact on the environment compared to fossil fuels. Its greenhouse gas emissions are inconsequential as the technology does not require any fuel combustion.</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Solar power helps to slow/stop global warming </a:t>
            </a: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Global warming threatens the survival of human society, as well as the survival of countless species.</a:t>
            </a:r>
            <a:endParaRPr sz="1200">
              <a:solidFill>
                <a:schemeClr val="dk1"/>
              </a:solidFill>
              <a:latin typeface="Times New Roman"/>
              <a:ea typeface="Times New Roman"/>
              <a:cs typeface="Times New Roman"/>
              <a:sym typeface="Times New Roman"/>
            </a:endParaRPr>
          </a:p>
          <a:p>
            <a:pPr indent="0" lvl="0" marL="0" rtl="0" algn="l">
              <a:spcBef>
                <a:spcPts val="2100"/>
              </a:spcBef>
              <a:spcAft>
                <a:spcPts val="0"/>
              </a:spcAft>
              <a:buNone/>
            </a:pPr>
            <a:r>
              <a:t/>
            </a:r>
            <a:endParaRPr>
              <a:solidFill>
                <a:srgbClr val="111111"/>
              </a:solidFill>
              <a:highlight>
                <a:srgbClr val="FFFFFF"/>
              </a:highlight>
              <a:latin typeface="Arial"/>
              <a:ea typeface="Arial"/>
              <a:cs typeface="Arial"/>
              <a:sym typeface="Arial"/>
            </a:endParaRPr>
          </a:p>
          <a:p>
            <a:pPr indent="0" lvl="0" marL="0" rtl="0" algn="l">
              <a:spcBef>
                <a:spcPts val="2100"/>
              </a:spcBef>
              <a:spcAft>
                <a:spcPts val="160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7"/>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Drawbacks</a:t>
            </a:r>
            <a:endParaRPr/>
          </a:p>
        </p:txBody>
      </p:sp>
      <p:sp>
        <p:nvSpPr>
          <p:cNvPr id="89" name="Google Shape;89;p17"/>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lnSpc>
                <a:spcPct val="150000"/>
              </a:lnSpc>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Intermittency</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One of the biggest problems that solar energy technology poses is that energy is only generated while the sun is shining. That means nighttime and overcast days can interrupt the supply.</a:t>
            </a:r>
            <a:endParaRPr sz="1200">
              <a:solidFill>
                <a:schemeClr val="dk1"/>
              </a:solidFill>
              <a:latin typeface="Times New Roman"/>
              <a:ea typeface="Times New Roman"/>
              <a:cs typeface="Times New Roman"/>
              <a:sym typeface="Times New Roman"/>
            </a:endParaRPr>
          </a:p>
          <a:p>
            <a:pPr indent="-304800" lvl="0" marL="457200" rtl="0" algn="l">
              <a:lnSpc>
                <a:spcPct val="150000"/>
              </a:lnSpc>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Land Use</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Another concern is that solar energy may take up a significant amount of land and cause land degradation or habitat loss for wildlife. </a:t>
            </a:r>
            <a:endParaRPr sz="1200">
              <a:solidFill>
                <a:schemeClr val="dk1"/>
              </a:solidFill>
              <a:latin typeface="Times New Roman"/>
              <a:ea typeface="Times New Roman"/>
              <a:cs typeface="Times New Roman"/>
              <a:sym typeface="Times New Roman"/>
            </a:endParaRPr>
          </a:p>
          <a:p>
            <a:pPr indent="-304800" lvl="0" marL="457200" rtl="0" algn="l">
              <a:lnSpc>
                <a:spcPct val="150000"/>
              </a:lnSpc>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An Environmental Downside</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The one environmental downside to solar technology is that it contains many of the same hazardous materials as electronics. As solar becomes a more popular energy, the problem of disposing the hazardous waste becomes an additional challenge.</a:t>
            </a:r>
            <a:endParaRPr sz="1200">
              <a:solidFill>
                <a:schemeClr val="dk1"/>
              </a:solidFill>
              <a:latin typeface="Times New Roman"/>
              <a:ea typeface="Times New Roman"/>
              <a:cs typeface="Times New Roman"/>
              <a:sym typeface="Times New Roman"/>
            </a:endParaRPr>
          </a:p>
          <a:p>
            <a:pPr indent="0" lvl="0" marL="0" rtl="0" algn="l">
              <a:spcBef>
                <a:spcPts val="2100"/>
              </a:spcBef>
              <a:spcAft>
                <a:spcPts val="16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8"/>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lnSpc>
                <a:spcPct val="115384"/>
              </a:lnSpc>
              <a:spcBef>
                <a:spcPts val="0"/>
              </a:spcBef>
              <a:spcAft>
                <a:spcPts val="0"/>
              </a:spcAft>
              <a:buNone/>
            </a:pPr>
            <a:r>
              <a:rPr lang="en" sz="3900">
                <a:latin typeface="Times New Roman"/>
                <a:ea typeface="Times New Roman"/>
                <a:cs typeface="Times New Roman"/>
                <a:sym typeface="Times New Roman"/>
              </a:rPr>
              <a:t>Are Solar Panels Efficient?</a:t>
            </a:r>
            <a:endParaRPr sz="3900">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95" name="Google Shape;95;p18"/>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Some solar panels convert 22% of their available energy into electrical power.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This is an actually amazing number if you consider the fact that people are paying a lot of their electricity bills every month.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The solar panels are made of solar cells. A cell is a small disk of a semiconductor like silicon.</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They are attached by wire to a circuit. As light strikes the semiconductor, light is converted into electricity that flows through the circuit.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As soon as the light is removed, the solar cell stops producing power.</a:t>
            </a:r>
            <a:endParaRPr sz="1200">
              <a:solidFill>
                <a:schemeClr val="dk1"/>
              </a:solidFill>
              <a:latin typeface="Arial"/>
              <a:ea typeface="Arial"/>
              <a:cs typeface="Arial"/>
              <a:sym typeface="Arial"/>
            </a:endParaRPr>
          </a:p>
          <a:p>
            <a:pPr indent="0" lvl="0" marL="457200" rtl="0" algn="l">
              <a:spcBef>
                <a:spcPts val="1600"/>
              </a:spcBef>
              <a:spcAft>
                <a:spcPts val="1600"/>
              </a:spcAft>
              <a:buNone/>
            </a:pPr>
            <a:r>
              <a:t/>
            </a:r>
            <a:endParaRPr sz="1200">
              <a:solidFill>
                <a:srgbClr val="02172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9"/>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Solar Power Efficiency cont.</a:t>
            </a:r>
            <a:endParaRPr/>
          </a:p>
        </p:txBody>
      </p:sp>
      <p:sp>
        <p:nvSpPr>
          <p:cNvPr id="101" name="Google Shape;101;p19"/>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A solar pool heating system uses the sun’s radiant energy to heat your water.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The water is directed to the collectors, rising from the bottom to the top.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As it gradually rises, it’s heated by the natural energy and then returned to your pool.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This cycle continues until your pool water reaches the desired temperature. </a:t>
            </a:r>
            <a:endParaRPr sz="1200">
              <a:solidFill>
                <a:schemeClr val="dk1"/>
              </a:solidFill>
              <a:latin typeface="Arial"/>
              <a:ea typeface="Arial"/>
              <a:cs typeface="Arial"/>
              <a:sym typeface="Arial"/>
            </a:endParaRPr>
          </a:p>
          <a:p>
            <a:pPr indent="-304800" lvl="1" marL="914400" rtl="0" algn="l">
              <a:spcBef>
                <a:spcPts val="0"/>
              </a:spcBef>
              <a:spcAft>
                <a:spcPts val="0"/>
              </a:spcAft>
              <a:buClr>
                <a:schemeClr val="dk1"/>
              </a:buClr>
              <a:buSzPts val="1200"/>
              <a:buFont typeface="Arial"/>
              <a:buChar char="❏"/>
            </a:pPr>
            <a:r>
              <a:rPr lang="en" sz="1200">
                <a:solidFill>
                  <a:schemeClr val="dk1"/>
                </a:solidFill>
                <a:latin typeface="Arial"/>
                <a:ea typeface="Arial"/>
                <a:cs typeface="Arial"/>
                <a:sym typeface="Arial"/>
              </a:rPr>
              <a:t>You can enjoy an added 10-13° to your water without any extra costs or air pollution!</a:t>
            </a:r>
            <a:endParaRPr>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0"/>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future of this industry</a:t>
            </a:r>
            <a:endParaRPr/>
          </a:p>
        </p:txBody>
      </p:sp>
      <p:sp>
        <p:nvSpPr>
          <p:cNvPr id="107" name="Google Shape;107;p20"/>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Projected Usage</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According to the US Energy Information Administration (EIA) Solar energy is on track to produce more than 1,600 Billion Kilowatt hours by 2050.</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Starting in 2020 it is projected that over 2,000 units will be installed annually in residential, utility, and non-residential structures.</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New Designs</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To harness higher amounts of power from the sun, new designs are being introduced while also being paired with high density energy storage options to help reduce energy waste.</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Elon Musk, creator of Tesla and SpaceX, has started branching into the solar energy field and has released a new solar option called solar roofs which replace all the shingles on your roof with shingle sized solar panels. These help to utilize the full space given of someone's house.</a:t>
            </a:r>
            <a:endParaRPr sz="1200">
              <a:solidFill>
                <a:schemeClr val="dk1"/>
              </a:solidFill>
              <a:latin typeface="Times New Roman"/>
              <a:ea typeface="Times New Roman"/>
              <a:cs typeface="Times New Roman"/>
              <a:sym typeface="Times New Roman"/>
            </a:endParaRPr>
          </a:p>
        </p:txBody>
      </p:sp>
      <p:pic>
        <p:nvPicPr>
          <p:cNvPr id="108" name="Google Shape;108;p20"/>
          <p:cNvPicPr preferRelativeResize="0"/>
          <p:nvPr/>
        </p:nvPicPr>
        <p:blipFill>
          <a:blip r:embed="rId3">
            <a:alphaModFix/>
          </a:blip>
          <a:stretch>
            <a:fillRect/>
          </a:stretch>
        </p:blipFill>
        <p:spPr>
          <a:xfrm>
            <a:off x="241850" y="1635788"/>
            <a:ext cx="3846252" cy="18288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1"/>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future of this industry cont.</a:t>
            </a:r>
            <a:endParaRPr/>
          </a:p>
        </p:txBody>
      </p:sp>
      <p:sp>
        <p:nvSpPr>
          <p:cNvPr id="114" name="Google Shape;114;p21"/>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Possibilities</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Solar has the ability to be the dedicated source of power for all of China if  properly implemented.</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Mixed with energy storage the size of factories we, could have giga batteries for all the energy not being used </a:t>
            </a:r>
            <a:r>
              <a:rPr lang="en" sz="1200">
                <a:solidFill>
                  <a:schemeClr val="dk1"/>
                </a:solidFill>
                <a:latin typeface="Times New Roman"/>
                <a:ea typeface="Times New Roman"/>
                <a:cs typeface="Times New Roman"/>
                <a:sym typeface="Times New Roman"/>
              </a:rPr>
              <a:t>instantaneously</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b="1" lang="en" sz="1200">
                <a:solidFill>
                  <a:schemeClr val="dk1"/>
                </a:solidFill>
                <a:latin typeface="Times New Roman"/>
                <a:ea typeface="Times New Roman"/>
                <a:cs typeface="Times New Roman"/>
                <a:sym typeface="Times New Roman"/>
              </a:rPr>
              <a:t>Goals</a:t>
            </a:r>
            <a:endParaRPr b="1"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highlight>
                  <a:srgbClr val="FFFFFF"/>
                </a:highlight>
                <a:latin typeface="Times New Roman"/>
                <a:ea typeface="Times New Roman"/>
                <a:cs typeface="Times New Roman"/>
                <a:sym typeface="Times New Roman"/>
              </a:rPr>
              <a:t>The goals of the Solar Energy Technologies Office (SETO) are to develop the technologies and knowledge base needed to continue the sweeping cost reductions seen throughout the industry since 2010, to improve the ability of solar energy to integrate into the country’s electric grid, and to combine solar technologies with storage, efficiency, and other value-adding technologies that allow solar to contribute to enhanced grid reliability and resiliency.</a:t>
            </a:r>
            <a:endParaRPr sz="1200">
              <a:solidFill>
                <a:schemeClr val="dk1"/>
              </a:solidFill>
              <a:latin typeface="Times New Roman"/>
              <a:ea typeface="Times New Roman"/>
              <a:cs typeface="Times New Roman"/>
              <a:sym typeface="Times New Roman"/>
            </a:endParaRPr>
          </a:p>
        </p:txBody>
      </p:sp>
      <p:pic>
        <p:nvPicPr>
          <p:cNvPr id="115" name="Google Shape;115;p21"/>
          <p:cNvPicPr preferRelativeResize="0"/>
          <p:nvPr/>
        </p:nvPicPr>
        <p:blipFill>
          <a:blip r:embed="rId3">
            <a:alphaModFix/>
          </a:blip>
          <a:stretch>
            <a:fillRect/>
          </a:stretch>
        </p:blipFill>
        <p:spPr>
          <a:xfrm>
            <a:off x="156188" y="1599268"/>
            <a:ext cx="4017573" cy="226020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2"/>
          <p:cNvSpPr txBox="1"/>
          <p:nvPr>
            <p:ph type="title"/>
          </p:nvPr>
        </p:nvSpPr>
        <p:spPr>
          <a:xfrm>
            <a:off x="222900" y="2788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Solar Power Controversy</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solidFill>
                <a:srgbClr val="FFFFFF"/>
              </a:solidFill>
            </a:endParaRPr>
          </a:p>
        </p:txBody>
      </p:sp>
      <p:sp>
        <p:nvSpPr>
          <p:cNvPr id="121" name="Google Shape;121;p22"/>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lnSpc>
                <a:spcPct val="150000"/>
              </a:lnSpc>
              <a:spcBef>
                <a:spcPts val="0"/>
              </a:spcBef>
              <a:spcAft>
                <a:spcPts val="0"/>
              </a:spcAft>
              <a:buClr>
                <a:schemeClr val="dk1"/>
              </a:buClr>
              <a:buSzPts val="1200"/>
              <a:buFont typeface="Merriweather"/>
              <a:buChar char="❏"/>
            </a:pPr>
            <a:r>
              <a:rPr b="1" lang="en" sz="1200">
                <a:solidFill>
                  <a:schemeClr val="dk1"/>
                </a:solidFill>
                <a:latin typeface="Merriweather"/>
                <a:ea typeface="Merriweather"/>
                <a:cs typeface="Merriweather"/>
                <a:sym typeface="Merriweather"/>
              </a:rPr>
              <a:t>Cost of Installing</a:t>
            </a:r>
            <a:endParaRPr b="1" sz="1200">
              <a:solidFill>
                <a:schemeClr val="dk1"/>
              </a:solidFill>
              <a:latin typeface="Merriweather"/>
              <a:ea typeface="Merriweather"/>
              <a:cs typeface="Merriweather"/>
              <a:sym typeface="Merriweather"/>
            </a:endParaRPr>
          </a:p>
          <a:p>
            <a:pPr indent="-292100" lvl="1" marL="914400" rtl="0" algn="l">
              <a:lnSpc>
                <a:spcPct val="100000"/>
              </a:lnSpc>
              <a:spcBef>
                <a:spcPts val="0"/>
              </a:spcBef>
              <a:spcAft>
                <a:spcPts val="0"/>
              </a:spcAft>
              <a:buClr>
                <a:schemeClr val="dk1"/>
              </a:buClr>
              <a:buSzPts val="1000"/>
              <a:buFont typeface="Merriweather"/>
              <a:buChar char="❏"/>
            </a:pPr>
            <a:r>
              <a:rPr lang="en" sz="1000">
                <a:solidFill>
                  <a:schemeClr val="dk1"/>
                </a:solidFill>
                <a:latin typeface="Merriweather"/>
                <a:ea typeface="Merriweather"/>
                <a:cs typeface="Merriweather"/>
                <a:sym typeface="Merriweather"/>
              </a:rPr>
              <a:t>The cost of installing a residential or commercial solar energy system has declined rapidly in recent years</a:t>
            </a:r>
            <a:endParaRPr sz="1000">
              <a:solidFill>
                <a:schemeClr val="dk1"/>
              </a:solidFill>
              <a:latin typeface="Merriweather"/>
              <a:ea typeface="Merriweather"/>
              <a:cs typeface="Merriweather"/>
              <a:sym typeface="Merriweather"/>
            </a:endParaRPr>
          </a:p>
          <a:p>
            <a:pPr indent="-304800" lvl="0" marL="457200" rtl="0" algn="l">
              <a:lnSpc>
                <a:spcPct val="150000"/>
              </a:lnSpc>
              <a:spcBef>
                <a:spcPts val="0"/>
              </a:spcBef>
              <a:spcAft>
                <a:spcPts val="0"/>
              </a:spcAft>
              <a:buClr>
                <a:schemeClr val="dk1"/>
              </a:buClr>
              <a:buSzPts val="1200"/>
              <a:buFont typeface="Merriweather"/>
              <a:buChar char="❏"/>
            </a:pPr>
            <a:r>
              <a:rPr b="1" lang="en" sz="1200">
                <a:solidFill>
                  <a:schemeClr val="dk1"/>
                </a:solidFill>
                <a:latin typeface="Merriweather"/>
                <a:ea typeface="Merriweather"/>
                <a:cs typeface="Merriweather"/>
                <a:sym typeface="Merriweather"/>
              </a:rPr>
              <a:t>Solar Users</a:t>
            </a:r>
            <a:endParaRPr b="1" sz="1200">
              <a:solidFill>
                <a:schemeClr val="dk1"/>
              </a:solidFill>
              <a:latin typeface="Merriweather"/>
              <a:ea typeface="Merriweather"/>
              <a:cs typeface="Merriweather"/>
              <a:sym typeface="Merriweather"/>
            </a:endParaRPr>
          </a:p>
          <a:p>
            <a:pPr indent="-292100" lvl="1" marL="914400" rtl="0" algn="l">
              <a:lnSpc>
                <a:spcPct val="100000"/>
              </a:lnSpc>
              <a:spcBef>
                <a:spcPts val="0"/>
              </a:spcBef>
              <a:spcAft>
                <a:spcPts val="0"/>
              </a:spcAft>
              <a:buClr>
                <a:schemeClr val="dk1"/>
              </a:buClr>
              <a:buSzPts val="1000"/>
              <a:buFont typeface="Merriweather"/>
              <a:buChar char="❏"/>
            </a:pPr>
            <a:r>
              <a:rPr lang="en" sz="1000">
                <a:solidFill>
                  <a:schemeClr val="dk1"/>
                </a:solidFill>
                <a:latin typeface="Merriweather"/>
                <a:ea typeface="Merriweather"/>
                <a:cs typeface="Merriweather"/>
                <a:sym typeface="Merriweather"/>
              </a:rPr>
              <a:t>Solar users say the technology saves them money by allowing them to generate their own electrical power and helps protect the environment by reducing demand on conventional coal- and natural gas-burning power plants.</a:t>
            </a:r>
            <a:endParaRPr sz="1000">
              <a:solidFill>
                <a:schemeClr val="dk1"/>
              </a:solidFill>
              <a:latin typeface="Merriweather"/>
              <a:ea typeface="Merriweather"/>
              <a:cs typeface="Merriweather"/>
              <a:sym typeface="Merriweather"/>
            </a:endParaRPr>
          </a:p>
          <a:p>
            <a:pPr indent="-304800" lvl="0" marL="457200" rtl="0" algn="l">
              <a:lnSpc>
                <a:spcPct val="150000"/>
              </a:lnSpc>
              <a:spcBef>
                <a:spcPts val="0"/>
              </a:spcBef>
              <a:spcAft>
                <a:spcPts val="0"/>
              </a:spcAft>
              <a:buClr>
                <a:schemeClr val="dk1"/>
              </a:buClr>
              <a:buSzPts val="1200"/>
              <a:buFont typeface="Merriweather"/>
              <a:buChar char="❏"/>
            </a:pPr>
            <a:r>
              <a:rPr b="1" lang="en" sz="1200">
                <a:solidFill>
                  <a:schemeClr val="dk1"/>
                </a:solidFill>
                <a:latin typeface="Merriweather"/>
                <a:ea typeface="Merriweather"/>
                <a:cs typeface="Merriweather"/>
                <a:sym typeface="Merriweather"/>
              </a:rPr>
              <a:t>Solar Energy Growth</a:t>
            </a:r>
            <a:endParaRPr b="1" sz="1200">
              <a:solidFill>
                <a:schemeClr val="dk1"/>
              </a:solidFill>
              <a:latin typeface="Merriweather"/>
              <a:ea typeface="Merriweather"/>
              <a:cs typeface="Merriweather"/>
              <a:sym typeface="Merriweather"/>
            </a:endParaRPr>
          </a:p>
          <a:p>
            <a:pPr indent="-292100" lvl="1" marL="914400" rtl="0" algn="l">
              <a:lnSpc>
                <a:spcPct val="150000"/>
              </a:lnSpc>
              <a:spcBef>
                <a:spcPts val="0"/>
              </a:spcBef>
              <a:spcAft>
                <a:spcPts val="0"/>
              </a:spcAft>
              <a:buClr>
                <a:schemeClr val="dk1"/>
              </a:buClr>
              <a:buSzPts val="1000"/>
              <a:buFont typeface="Merriweather"/>
              <a:buChar char="❏"/>
            </a:pPr>
            <a:r>
              <a:rPr lang="en" sz="1000">
                <a:solidFill>
                  <a:schemeClr val="dk1"/>
                </a:solidFill>
                <a:latin typeface="Merriweather"/>
                <a:ea typeface="Merriweather"/>
                <a:cs typeface="Merriweather"/>
                <a:sym typeface="Merriweather"/>
              </a:rPr>
              <a:t>Solar energy has been growing rapidly.</a:t>
            </a:r>
            <a:endParaRPr sz="1000">
              <a:solidFill>
                <a:schemeClr val="dk1"/>
              </a:solidFill>
              <a:latin typeface="Merriweather"/>
              <a:ea typeface="Merriweather"/>
              <a:cs typeface="Merriweather"/>
              <a:sym typeface="Merriweather"/>
            </a:endParaRPr>
          </a:p>
          <a:p>
            <a:pPr indent="-304800" lvl="0" marL="457200" rtl="0" algn="l">
              <a:lnSpc>
                <a:spcPct val="150000"/>
              </a:lnSpc>
              <a:spcBef>
                <a:spcPts val="0"/>
              </a:spcBef>
              <a:spcAft>
                <a:spcPts val="0"/>
              </a:spcAft>
              <a:buClr>
                <a:schemeClr val="dk1"/>
              </a:buClr>
              <a:buSzPts val="1200"/>
              <a:buFont typeface="Merriweather"/>
              <a:buChar char="❏"/>
            </a:pPr>
            <a:r>
              <a:rPr b="1" lang="en" sz="1200">
                <a:solidFill>
                  <a:schemeClr val="dk1"/>
                </a:solidFill>
                <a:latin typeface="Merriweather"/>
                <a:ea typeface="Merriweather"/>
                <a:cs typeface="Merriweather"/>
                <a:sym typeface="Merriweather"/>
              </a:rPr>
              <a:t>Solar Power Argument</a:t>
            </a:r>
            <a:endParaRPr b="1" sz="1200">
              <a:solidFill>
                <a:schemeClr val="dk1"/>
              </a:solidFill>
              <a:latin typeface="Merriweather"/>
              <a:ea typeface="Merriweather"/>
              <a:cs typeface="Merriweather"/>
              <a:sym typeface="Merriweather"/>
            </a:endParaRPr>
          </a:p>
          <a:p>
            <a:pPr indent="-292100" lvl="1" marL="914400" rtl="0" algn="l">
              <a:lnSpc>
                <a:spcPct val="100000"/>
              </a:lnSpc>
              <a:spcBef>
                <a:spcPts val="0"/>
              </a:spcBef>
              <a:spcAft>
                <a:spcPts val="0"/>
              </a:spcAft>
              <a:buClr>
                <a:schemeClr val="dk1"/>
              </a:buClr>
              <a:buSzPts val="1000"/>
              <a:buFont typeface="Merriweather"/>
              <a:buChar char="❏"/>
            </a:pPr>
            <a:r>
              <a:rPr lang="en" sz="1000">
                <a:solidFill>
                  <a:schemeClr val="dk1"/>
                </a:solidFill>
                <a:latin typeface="Merriweather"/>
                <a:ea typeface="Merriweather"/>
                <a:cs typeface="Merriweather"/>
                <a:sym typeface="Merriweather"/>
              </a:rPr>
              <a:t>People argue that the rapid growth in solar power threatens the financial stability of the power grid and that solar users should pay to help maintain the vast system of poles, wires and transformers</a:t>
            </a:r>
            <a:endParaRPr sz="1000">
              <a:solidFill>
                <a:schemeClr val="dk1"/>
              </a:solidFill>
              <a:latin typeface="Merriweather"/>
              <a:ea typeface="Merriweather"/>
              <a:cs typeface="Merriweather"/>
              <a:sym typeface="Merriweather"/>
            </a:endParaRPr>
          </a:p>
          <a:p>
            <a:pPr indent="0" lvl="0" marL="0" rtl="0" algn="l">
              <a:spcBef>
                <a:spcPts val="1600"/>
              </a:spcBef>
              <a:spcAft>
                <a:spcPts val="1600"/>
              </a:spcAft>
              <a:buNone/>
            </a:pPr>
            <a:r>
              <a:t/>
            </a:r>
            <a:endParaRPr sz="900">
              <a:solidFill>
                <a:srgbClr val="000000"/>
              </a:solidFill>
              <a:latin typeface="Arial"/>
              <a:ea typeface="Arial"/>
              <a:cs typeface="Arial"/>
              <a:sym typeface="Arial"/>
            </a:endParaRPr>
          </a:p>
        </p:txBody>
      </p:sp>
      <p:pic>
        <p:nvPicPr>
          <p:cNvPr id="122" name="Google Shape;122;p22"/>
          <p:cNvPicPr preferRelativeResize="0"/>
          <p:nvPr/>
        </p:nvPicPr>
        <p:blipFill>
          <a:blip r:embed="rId3">
            <a:alphaModFix/>
          </a:blip>
          <a:stretch>
            <a:fillRect/>
          </a:stretch>
        </p:blipFill>
        <p:spPr>
          <a:xfrm>
            <a:off x="845750" y="1474963"/>
            <a:ext cx="2638425" cy="3419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3"/>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Viewpoint 1</a:t>
            </a:r>
            <a:endParaRPr/>
          </a:p>
        </p:txBody>
      </p:sp>
      <p:sp>
        <p:nvSpPr>
          <p:cNvPr id="128" name="Google Shape;128;p23"/>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solidFill>
                  <a:schemeClr val="dk1"/>
                </a:solidFill>
                <a:latin typeface="Times New Roman"/>
                <a:ea typeface="Times New Roman"/>
                <a:cs typeface="Times New Roman"/>
                <a:sym typeface="Times New Roman"/>
              </a:rPr>
              <a:t>Solar energy saves money</a:t>
            </a:r>
            <a:endParaRPr>
              <a:solidFill>
                <a:schemeClr val="dk1"/>
              </a:solidFill>
              <a:latin typeface="Times New Roman"/>
              <a:ea typeface="Times New Roman"/>
              <a:cs typeface="Times New Roman"/>
              <a:sym typeface="Times New Roman"/>
            </a:endParaRPr>
          </a:p>
          <a:p>
            <a:pPr indent="-311150" lvl="0" marL="457200" rtl="0" algn="l">
              <a:spcBef>
                <a:spcPts val="160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The main costs associated with solar power are for installation and physically maintaining the structures</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The cost to install solar panels is decreasing as technology improves</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One-time costs cannot be changed by a company after some amount of months/years</a:t>
            </a:r>
            <a:endParaRPr>
              <a:solidFill>
                <a:schemeClr val="dk1"/>
              </a:solidFill>
              <a:latin typeface="Times New Roman"/>
              <a:ea typeface="Times New Roman"/>
              <a:cs typeface="Times New Roman"/>
              <a:sym typeface="Times New Roman"/>
            </a:endParaRPr>
          </a:p>
          <a:p>
            <a:pPr indent="0" lvl="0" marL="0" rtl="0" algn="l">
              <a:spcBef>
                <a:spcPts val="1600"/>
              </a:spcBef>
              <a:spcAft>
                <a:spcPts val="0"/>
              </a:spcAft>
              <a:buNone/>
            </a:pPr>
            <a:r>
              <a:rPr b="1" lang="en">
                <a:solidFill>
                  <a:schemeClr val="dk1"/>
                </a:solidFill>
                <a:latin typeface="Times New Roman"/>
                <a:ea typeface="Times New Roman"/>
                <a:cs typeface="Times New Roman"/>
                <a:sym typeface="Times New Roman"/>
              </a:rPr>
              <a:t>Solar Power Saves Money at Home</a:t>
            </a:r>
            <a:endParaRPr b="1">
              <a:solidFill>
                <a:schemeClr val="dk1"/>
              </a:solidFill>
              <a:latin typeface="Times New Roman"/>
              <a:ea typeface="Times New Roman"/>
              <a:cs typeface="Times New Roman"/>
              <a:sym typeface="Times New Roman"/>
            </a:endParaRPr>
          </a:p>
          <a:p>
            <a:pPr indent="-311150" lvl="0" marL="457200" rtl="0" algn="l">
              <a:spcBef>
                <a:spcPts val="160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Saves money by reducing your electricity bill by cutting down the amount of energy you use</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Solar panels give you the ability to save money by creating a natural source of energy that has the ability to power your home and heat your pool.</a:t>
            </a:r>
            <a:endParaRPr>
              <a:solidFill>
                <a:schemeClr val="dk1"/>
              </a:solidFill>
              <a:latin typeface="Times New Roman"/>
              <a:ea typeface="Times New Roman"/>
              <a:cs typeface="Times New Roman"/>
              <a:sym typeface="Times New Roman"/>
            </a:endParaRPr>
          </a:p>
          <a:p>
            <a:pPr indent="-311150" lvl="0" marL="457200" rtl="0" algn="l">
              <a:lnSpc>
                <a:spcPct val="100000"/>
              </a:lnSpc>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Solar panels are long-lasting and require </a:t>
            </a:r>
            <a:r>
              <a:rPr lang="en">
                <a:solidFill>
                  <a:schemeClr val="dk1"/>
                </a:solidFill>
                <a:latin typeface="Times New Roman"/>
                <a:ea typeface="Times New Roman"/>
                <a:cs typeface="Times New Roman"/>
                <a:sym typeface="Times New Roman"/>
              </a:rPr>
              <a:t>little upkeep</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4"/>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Solar Power Estimates by State</a:t>
            </a:r>
            <a:endParaRPr/>
          </a:p>
        </p:txBody>
      </p:sp>
      <p:graphicFrame>
        <p:nvGraphicFramePr>
          <p:cNvPr id="134" name="Google Shape;134;p24"/>
          <p:cNvGraphicFramePr/>
          <p:nvPr/>
        </p:nvGraphicFramePr>
        <p:xfrm>
          <a:off x="1458300" y="1314800"/>
          <a:ext cx="3000000" cy="3000000"/>
        </p:xfrm>
        <a:graphic>
          <a:graphicData uri="http://schemas.openxmlformats.org/drawingml/2006/table">
            <a:tbl>
              <a:tblPr>
                <a:noFill/>
                <a:tableStyleId>{6F9D9B1A-D844-455A-99F2-A853C73C8341}</a:tableStyleId>
              </a:tblPr>
              <a:tblGrid>
                <a:gridCol w="1066800"/>
                <a:gridCol w="1695450"/>
                <a:gridCol w="2065625"/>
                <a:gridCol w="887125"/>
              </a:tblGrid>
              <a:tr h="661850">
                <a:tc>
                  <a:txBody>
                    <a:bodyPr/>
                    <a:lstStyle/>
                    <a:p>
                      <a:pPr indent="0" lvl="0" marL="0" rtl="0" algn="ctr">
                        <a:lnSpc>
                          <a:spcPct val="218182"/>
                        </a:lnSpc>
                        <a:spcBef>
                          <a:spcPts val="0"/>
                        </a:spcBef>
                        <a:spcAft>
                          <a:spcPts val="0"/>
                        </a:spcAft>
                        <a:buNone/>
                      </a:pPr>
                      <a:r>
                        <a:rPr b="1" lang="en" sz="1050">
                          <a:solidFill>
                            <a:srgbClr val="636363"/>
                          </a:solidFill>
                          <a:highlight>
                            <a:srgbClr val="FFFFFF"/>
                          </a:highlight>
                        </a:rPr>
                        <a:t>STATE</a:t>
                      </a:r>
                      <a:endParaRPr b="1" sz="1050">
                        <a:solidFill>
                          <a:srgbClr val="636363"/>
                        </a:solidFill>
                        <a:highlight>
                          <a:srgbClr val="FFFFFF"/>
                        </a:highlight>
                      </a:endParaRPr>
                    </a:p>
                  </a:txBody>
                  <a:tcPr marT="76200" marB="76200" marR="190500" marL="190500" anchor="ctr">
                    <a:lnB cap="flat" cmpd="sng" w="9525">
                      <a:solidFill>
                        <a:srgbClr val="DDDDDD"/>
                      </a:solidFill>
                      <a:prstDash val="solid"/>
                      <a:round/>
                      <a:headEnd len="sm" w="sm" type="none"/>
                      <a:tailEnd len="sm" w="sm" type="none"/>
                    </a:lnB>
                    <a:solidFill>
                      <a:srgbClr val="D9EDF7"/>
                    </a:solidFill>
                  </a:tcPr>
                </a:tc>
                <a:tc>
                  <a:txBody>
                    <a:bodyPr/>
                    <a:lstStyle/>
                    <a:p>
                      <a:pPr indent="0" lvl="0" marL="0" rtl="0" algn="ctr">
                        <a:lnSpc>
                          <a:spcPct val="218182"/>
                        </a:lnSpc>
                        <a:spcBef>
                          <a:spcPts val="0"/>
                        </a:spcBef>
                        <a:spcAft>
                          <a:spcPts val="0"/>
                        </a:spcAft>
                        <a:buNone/>
                      </a:pPr>
                      <a:r>
                        <a:rPr b="1" lang="en" sz="1050">
                          <a:solidFill>
                            <a:srgbClr val="636363"/>
                          </a:solidFill>
                          <a:highlight>
                            <a:srgbClr val="FFFFFF"/>
                          </a:highlight>
                        </a:rPr>
                        <a:t>AVERAGE PRICE (6 KW SOLAR SYSTEM)</a:t>
                      </a:r>
                      <a:endParaRPr b="1" sz="1050">
                        <a:solidFill>
                          <a:srgbClr val="636363"/>
                        </a:solidFill>
                        <a:highlight>
                          <a:srgbClr val="FFFFFF"/>
                        </a:highlight>
                      </a:endParaRPr>
                    </a:p>
                  </a:txBody>
                  <a:tcPr marT="76200" marB="76200" marR="190500" marL="76200" anchor="ctr">
                    <a:lnB cap="flat" cmpd="sng" w="9525">
                      <a:solidFill>
                        <a:srgbClr val="DDDDDD"/>
                      </a:solidFill>
                      <a:prstDash val="solid"/>
                      <a:round/>
                      <a:headEnd len="sm" w="sm" type="none"/>
                      <a:tailEnd len="sm" w="sm" type="none"/>
                    </a:lnB>
                    <a:solidFill>
                      <a:srgbClr val="D9EDF7"/>
                    </a:solidFill>
                  </a:tcPr>
                </a:tc>
                <a:tc>
                  <a:txBody>
                    <a:bodyPr/>
                    <a:lstStyle/>
                    <a:p>
                      <a:pPr indent="0" lvl="0" marL="0" rtl="0" algn="ctr">
                        <a:lnSpc>
                          <a:spcPct val="218182"/>
                        </a:lnSpc>
                        <a:spcBef>
                          <a:spcPts val="0"/>
                        </a:spcBef>
                        <a:spcAft>
                          <a:spcPts val="0"/>
                        </a:spcAft>
                        <a:buNone/>
                      </a:pPr>
                      <a:r>
                        <a:rPr b="1" lang="en" sz="1050">
                          <a:solidFill>
                            <a:srgbClr val="636363"/>
                          </a:solidFill>
                          <a:highlight>
                            <a:srgbClr val="FFFFFF"/>
                          </a:highlight>
                        </a:rPr>
                        <a:t>AVERAGE ELECTRICITY RATE PER STATE ($/KWH)</a:t>
                      </a:r>
                      <a:endParaRPr b="1" sz="1050">
                        <a:solidFill>
                          <a:srgbClr val="636363"/>
                        </a:solidFill>
                        <a:highlight>
                          <a:srgbClr val="FFFFFF"/>
                        </a:highlight>
                      </a:endParaRPr>
                    </a:p>
                  </a:txBody>
                  <a:tcPr marT="76200" marB="76200" marR="190500" marL="76200" anchor="ctr">
                    <a:lnB cap="flat" cmpd="sng" w="9525">
                      <a:solidFill>
                        <a:srgbClr val="DDDDDD"/>
                      </a:solidFill>
                      <a:prstDash val="solid"/>
                      <a:round/>
                      <a:headEnd len="sm" w="sm" type="none"/>
                      <a:tailEnd len="sm" w="sm" type="none"/>
                    </a:lnB>
                    <a:solidFill>
                      <a:srgbClr val="D9EDF7"/>
                    </a:solidFill>
                  </a:tcPr>
                </a:tc>
                <a:tc>
                  <a:txBody>
                    <a:bodyPr/>
                    <a:lstStyle/>
                    <a:p>
                      <a:pPr indent="0" lvl="0" marL="0" rtl="0" algn="ctr">
                        <a:lnSpc>
                          <a:spcPct val="218182"/>
                        </a:lnSpc>
                        <a:spcBef>
                          <a:spcPts val="0"/>
                        </a:spcBef>
                        <a:spcAft>
                          <a:spcPts val="0"/>
                        </a:spcAft>
                        <a:buNone/>
                      </a:pPr>
                      <a:r>
                        <a:rPr b="1" lang="en" sz="1050">
                          <a:solidFill>
                            <a:srgbClr val="636363"/>
                          </a:solidFill>
                          <a:highlight>
                            <a:srgbClr val="FFFFFF"/>
                          </a:highlight>
                        </a:rPr>
                        <a:t>20-YEAR SAVINGS</a:t>
                      </a:r>
                      <a:endParaRPr b="1" sz="1050">
                        <a:solidFill>
                          <a:srgbClr val="636363"/>
                        </a:solidFill>
                        <a:highlight>
                          <a:srgbClr val="FFFFFF"/>
                        </a:highlight>
                      </a:endParaRPr>
                    </a:p>
                  </a:txBody>
                  <a:tcPr marT="76200" marB="76200" marR="190500" marL="76200" anchor="ctr">
                    <a:lnB cap="flat" cmpd="sng" w="9525">
                      <a:solidFill>
                        <a:srgbClr val="DDDDDD"/>
                      </a:solidFill>
                      <a:prstDash val="solid"/>
                      <a:round/>
                      <a:headEnd len="sm" w="sm" type="none"/>
                      <a:tailEnd len="sm" w="sm" type="none"/>
                    </a:lnB>
                    <a:solidFill>
                      <a:srgbClr val="D9EDF7"/>
                    </a:solidFill>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3">
                            <a:extLst>
                              <a:ext uri="{A12FA001-AC4F-418D-AE19-62706E023703}">
                                <ahyp:hlinkClr val="tx"/>
                              </a:ext>
                            </a:extLst>
                          </a:hlinkClick>
                        </a:rPr>
                        <a:t>Arizona</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$11,100</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$0.1278</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$21,572</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4">
                            <a:extLst>
                              <a:ext uri="{A12FA001-AC4F-418D-AE19-62706E023703}">
                                <ahyp:hlinkClr val="tx"/>
                              </a:ext>
                            </a:extLst>
                          </a:hlinkClick>
                        </a:rPr>
                        <a:t>California</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$13,054</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$0.2047</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$39,277</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5">
                            <a:extLst>
                              <a:ext uri="{A12FA001-AC4F-418D-AE19-62706E023703}">
                                <ahyp:hlinkClr val="tx"/>
                              </a:ext>
                            </a:extLst>
                          </a:hlinkClick>
                        </a:rPr>
                        <a:t>Colorado</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$13,852</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$0.1213</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$17,157</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6">
                            <a:extLst>
                              <a:ext uri="{A12FA001-AC4F-418D-AE19-62706E023703}">
                                <ahyp:hlinkClr val="tx"/>
                              </a:ext>
                            </a:extLst>
                          </a:hlinkClick>
                        </a:rPr>
                        <a:t>Florida</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$11,944</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$0.1171</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$17,993</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617725">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7">
                            <a:extLst>
                              <a:ext uri="{A12FA001-AC4F-418D-AE19-62706E023703}">
                                <ahyp:hlinkClr val="tx"/>
                              </a:ext>
                            </a:extLst>
                          </a:hlinkClick>
                        </a:rPr>
                        <a:t>Massachusetts</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$13,764</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$0.2324</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$45,648</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8">
                            <a:extLst>
                              <a:ext uri="{A12FA001-AC4F-418D-AE19-62706E023703}">
                                <ahyp:hlinkClr val="tx"/>
                              </a:ext>
                            </a:extLst>
                          </a:hlinkClick>
                        </a:rPr>
                        <a:t>Maryland</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$13,187</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$0.1322</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$20,610</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9">
                            <a:extLst>
                              <a:ext uri="{A12FA001-AC4F-418D-AE19-62706E023703}">
                                <ahyp:hlinkClr val="tx"/>
                              </a:ext>
                            </a:extLst>
                          </a:hlinkClick>
                        </a:rPr>
                        <a:t>New Jersey</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$12,388</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$0.1593</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$28,337</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10">
                            <a:extLst>
                              <a:ext uri="{A12FA001-AC4F-418D-AE19-62706E023703}">
                                <ahyp:hlinkClr val="tx"/>
                              </a:ext>
                            </a:extLst>
                          </a:hlinkClick>
                        </a:rPr>
                        <a:t>New York</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$13,720</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$0.1733</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$30,584</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11">
                            <a:extLst>
                              <a:ext uri="{A12FA001-AC4F-418D-AE19-62706E023703}">
                                <ahyp:hlinkClr val="tx"/>
                              </a:ext>
                            </a:extLst>
                          </a:hlinkClick>
                        </a:rPr>
                        <a:t>Texas</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$12,476</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$0.1230</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$18,968</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367700">
                <a:tc>
                  <a:txBody>
                    <a:bodyPr/>
                    <a:lstStyle/>
                    <a:p>
                      <a:pPr indent="0" lvl="0" marL="0" rtl="0" algn="l">
                        <a:lnSpc>
                          <a:spcPct val="200000"/>
                        </a:lnSpc>
                        <a:spcBef>
                          <a:spcPts val="0"/>
                        </a:spcBef>
                        <a:spcAft>
                          <a:spcPts val="0"/>
                        </a:spcAft>
                        <a:buNone/>
                      </a:pPr>
                      <a:r>
                        <a:rPr lang="en" sz="1050">
                          <a:solidFill>
                            <a:srgbClr val="CA6F20"/>
                          </a:solidFill>
                          <a:highlight>
                            <a:srgbClr val="FFFFFF"/>
                          </a:highlight>
                          <a:uFill>
                            <a:noFill/>
                          </a:uFill>
                          <a:hlinkClick r:id="rId12">
                            <a:extLst>
                              <a:ext uri="{A12FA001-AC4F-418D-AE19-62706E023703}">
                                <ahyp:hlinkClr val="tx"/>
                              </a:ext>
                            </a:extLst>
                          </a:hlinkClick>
                        </a:rPr>
                        <a:t>Washington</a:t>
                      </a:r>
                      <a:endParaRPr sz="1050">
                        <a:solidFill>
                          <a:srgbClr val="CA6F20"/>
                        </a:solidFill>
                        <a:highlight>
                          <a:srgbClr val="FFFFFF"/>
                        </a:highlight>
                      </a:endParaRPr>
                    </a:p>
                  </a:txBody>
                  <a:tcPr marT="76200" marB="76200" marR="76200" marL="190500">
                    <a:lnT cap="flat" cmpd="sng" w="9525">
                      <a:solidFill>
                        <a:srgbClr val="DDDDDD"/>
                      </a:solidFill>
                      <a:prstDash val="solid"/>
                      <a:round/>
                      <a:headEnd len="sm" w="sm" type="none"/>
                      <a:tailEnd len="sm" w="sm" type="none"/>
                    </a:lnT>
                    <a:solidFill>
                      <a:srgbClr val="F3F3F3"/>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$11,899</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solidFill>
                      <a:srgbClr val="F3F3F3"/>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$0.0967</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solidFill>
                      <a:srgbClr val="F3F3F3"/>
                    </a:solidFill>
                  </a:tcPr>
                </a:tc>
                <a:tc>
                  <a:txBody>
                    <a:bodyPr/>
                    <a:lstStyle/>
                    <a:p>
                      <a:pPr indent="0" lvl="0" marL="0" rtl="0" algn="ctr">
                        <a:lnSpc>
                          <a:spcPct val="200000"/>
                        </a:lnSpc>
                        <a:spcBef>
                          <a:spcPts val="0"/>
                        </a:spcBef>
                        <a:spcAft>
                          <a:spcPts val="0"/>
                        </a:spcAft>
                        <a:buNone/>
                      </a:pPr>
                      <a:r>
                        <a:rPr lang="en" sz="1050">
                          <a:solidFill>
                            <a:srgbClr val="757575"/>
                          </a:solidFill>
                          <a:highlight>
                            <a:srgbClr val="FFFFFF"/>
                          </a:highlight>
                        </a:rPr>
                        <a:t>$12,822</a:t>
                      </a:r>
                      <a:endParaRPr sz="1050">
                        <a:solidFill>
                          <a:srgbClr val="757575"/>
                        </a:solidFill>
                        <a:highlight>
                          <a:srgbClr val="FFFFFF"/>
                        </a:highlight>
                      </a:endParaRPr>
                    </a:p>
                  </a:txBody>
                  <a:tcPr marT="76200" marB="76200" marR="76200" marL="76200">
                    <a:lnT cap="flat" cmpd="sng" w="9525">
                      <a:solidFill>
                        <a:srgbClr val="DDDDDD"/>
                      </a:solidFill>
                      <a:prstDash val="solid"/>
                      <a:round/>
                      <a:headEnd len="sm" w="sm" type="none"/>
                      <a:tailEnd len="sm" w="sm" type="none"/>
                    </a:lnT>
                    <a:solidFill>
                      <a:srgbClr val="F3F3F3"/>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5"/>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Viewpoint 2</a:t>
            </a:r>
            <a:endParaRPr/>
          </a:p>
        </p:txBody>
      </p:sp>
      <p:sp>
        <p:nvSpPr>
          <p:cNvPr id="140" name="Google Shape;140;p25"/>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solidFill>
                  <a:schemeClr val="dk1"/>
                </a:solidFill>
                <a:latin typeface="Times New Roman"/>
                <a:ea typeface="Times New Roman"/>
                <a:cs typeface="Times New Roman"/>
                <a:sym typeface="Times New Roman"/>
              </a:rPr>
              <a:t>Solar power costs more in the long run</a:t>
            </a:r>
            <a:endParaRPr>
              <a:solidFill>
                <a:schemeClr val="dk1"/>
              </a:solidFill>
              <a:latin typeface="Times New Roman"/>
              <a:ea typeface="Times New Roman"/>
              <a:cs typeface="Times New Roman"/>
              <a:sym typeface="Times New Roman"/>
            </a:endParaRPr>
          </a:p>
          <a:p>
            <a:pPr indent="-311150" lvl="0" marL="457200" rtl="0" algn="l">
              <a:spcBef>
                <a:spcPts val="160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Installing solar panels is still very expensive</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Power is not guaranteed all the time, so backup sources of power may be needed in addition to solar, which raises costs</a:t>
            </a:r>
            <a:endParaRPr>
              <a:solidFill>
                <a:schemeClr val="dk1"/>
              </a:solidFill>
              <a:latin typeface="Times New Roman"/>
              <a:ea typeface="Times New Roman"/>
              <a:cs typeface="Times New Roman"/>
              <a:sym typeface="Times New Roman"/>
            </a:endParaRPr>
          </a:p>
          <a:p>
            <a:pPr indent="-311150" lvl="0" marL="457200" rtl="0" algn="l">
              <a:spcBef>
                <a:spcPts val="0"/>
              </a:spcBef>
              <a:spcAft>
                <a:spcPts val="0"/>
              </a:spcAft>
              <a:buClr>
                <a:schemeClr val="dk1"/>
              </a:buClr>
              <a:buSzPts val="1300"/>
              <a:buFont typeface="Times New Roman"/>
              <a:buChar char="❏"/>
            </a:pPr>
            <a:r>
              <a:rPr lang="en">
                <a:solidFill>
                  <a:schemeClr val="dk1"/>
                </a:solidFill>
                <a:latin typeface="Times New Roman"/>
                <a:ea typeface="Times New Roman"/>
                <a:cs typeface="Times New Roman"/>
                <a:sym typeface="Times New Roman"/>
              </a:rPr>
              <a:t>Widespread solar use can threaten the current power grid and its financial stability</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6"/>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Solar Energy System Costs</a:t>
            </a:r>
            <a:endParaRPr/>
          </a:p>
        </p:txBody>
      </p:sp>
      <p:pic>
        <p:nvPicPr>
          <p:cNvPr id="146" name="Google Shape;146;p26"/>
          <p:cNvPicPr preferRelativeResize="0"/>
          <p:nvPr/>
        </p:nvPicPr>
        <p:blipFill>
          <a:blip r:embed="rId3">
            <a:alphaModFix/>
          </a:blip>
          <a:stretch>
            <a:fillRect/>
          </a:stretch>
        </p:blipFill>
        <p:spPr>
          <a:xfrm>
            <a:off x="1852425" y="1304975"/>
            <a:ext cx="4991378" cy="38385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7"/>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Solar Power Costs Vs. Politics</a:t>
            </a:r>
            <a:endParaRPr/>
          </a:p>
        </p:txBody>
      </p:sp>
      <p:sp>
        <p:nvSpPr>
          <p:cNvPr id="152" name="Google Shape;152;p27"/>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Clr>
                <a:schemeClr val="dk1"/>
              </a:buClr>
              <a:buSzPts val="1300"/>
              <a:buFont typeface="Merriweather"/>
              <a:buChar char="❏"/>
            </a:pPr>
            <a:r>
              <a:rPr lang="en" sz="1350">
                <a:solidFill>
                  <a:schemeClr val="dk1"/>
                </a:solidFill>
                <a:highlight>
                  <a:srgbClr val="FFFFFF"/>
                </a:highlight>
                <a:latin typeface="Merriweather"/>
                <a:ea typeface="Merriweather"/>
                <a:cs typeface="Merriweather"/>
                <a:sym typeface="Merriweather"/>
              </a:rPr>
              <a:t>Solar power is set to make huge strides due  to its cost competitiveness, even without the stimulus that has been promised by Joe Biden.</a:t>
            </a:r>
            <a:endParaRPr sz="1350">
              <a:solidFill>
                <a:schemeClr val="dk1"/>
              </a:solidFill>
              <a:highlight>
                <a:srgbClr val="FFFFFF"/>
              </a:highlight>
              <a:latin typeface="Merriweather"/>
              <a:ea typeface="Merriweather"/>
              <a:cs typeface="Merriweather"/>
              <a:sym typeface="Merriweather"/>
            </a:endParaRPr>
          </a:p>
          <a:p>
            <a:pPr indent="-314325" lvl="0" marL="457200" rtl="0" algn="l">
              <a:spcBef>
                <a:spcPts val="0"/>
              </a:spcBef>
              <a:spcAft>
                <a:spcPts val="0"/>
              </a:spcAft>
              <a:buClr>
                <a:schemeClr val="dk1"/>
              </a:buClr>
              <a:buSzPts val="1350"/>
              <a:buFont typeface="Merriweather"/>
              <a:buChar char="❏"/>
            </a:pPr>
            <a:r>
              <a:rPr lang="en" sz="1350">
                <a:solidFill>
                  <a:schemeClr val="dk1"/>
                </a:solidFill>
                <a:highlight>
                  <a:srgbClr val="FFFFFF"/>
                </a:highlight>
                <a:latin typeface="Merriweather"/>
                <a:ea typeface="Merriweather"/>
                <a:cs typeface="Merriweather"/>
                <a:sym typeface="Merriweather"/>
              </a:rPr>
              <a:t>If President Trump is somehow re-</a:t>
            </a:r>
            <a:r>
              <a:rPr lang="en" sz="1350">
                <a:solidFill>
                  <a:schemeClr val="dk1"/>
                </a:solidFill>
                <a:highlight>
                  <a:srgbClr val="FFFFFF"/>
                </a:highlight>
                <a:latin typeface="Merriweather"/>
                <a:ea typeface="Merriweather"/>
                <a:cs typeface="Merriweather"/>
                <a:sym typeface="Merriweather"/>
              </a:rPr>
              <a:t>elected</a:t>
            </a:r>
            <a:r>
              <a:rPr lang="en" sz="1350">
                <a:solidFill>
                  <a:schemeClr val="dk1"/>
                </a:solidFill>
                <a:highlight>
                  <a:srgbClr val="FFFFFF"/>
                </a:highlight>
                <a:latin typeface="Merriweather"/>
                <a:ea typeface="Merriweather"/>
                <a:cs typeface="Merriweather"/>
                <a:sym typeface="Merriweather"/>
              </a:rPr>
              <a:t> he is expected to continue with the reduction of the main support for the solar power, the investment tax credit, which is set to fall progressively from 30 per cent on new solar projects up until 2019 to 10 per cent by 2023.</a:t>
            </a:r>
            <a:endParaRPr sz="1350">
              <a:solidFill>
                <a:schemeClr val="dk1"/>
              </a:solidFill>
              <a:highlight>
                <a:srgbClr val="FFFFFF"/>
              </a:highlight>
              <a:latin typeface="Merriweather"/>
              <a:ea typeface="Merriweather"/>
              <a:cs typeface="Merriweather"/>
              <a:sym typeface="Merriweather"/>
            </a:endParaRPr>
          </a:p>
          <a:p>
            <a:pPr indent="-314325" lvl="1" marL="914400" rtl="0" algn="l">
              <a:spcBef>
                <a:spcPts val="0"/>
              </a:spcBef>
              <a:spcAft>
                <a:spcPts val="0"/>
              </a:spcAft>
              <a:buClr>
                <a:schemeClr val="dk1"/>
              </a:buClr>
              <a:buSzPts val="1350"/>
              <a:buFont typeface="Merriweather"/>
              <a:buChar char="❏"/>
            </a:pPr>
            <a:r>
              <a:rPr lang="en" sz="1350">
                <a:solidFill>
                  <a:schemeClr val="dk1"/>
                </a:solidFill>
                <a:highlight>
                  <a:srgbClr val="FFFFFF"/>
                </a:highlight>
                <a:latin typeface="Merriweather"/>
                <a:ea typeface="Merriweather"/>
                <a:cs typeface="Merriweather"/>
                <a:sym typeface="Merriweather"/>
              </a:rPr>
              <a:t>Solar power has such a low cost of energy, many people believe we will be see ageing US plants continue to be replaced by solar, wind and g</a:t>
            </a:r>
            <a:r>
              <a:rPr lang="en" sz="1350">
                <a:solidFill>
                  <a:schemeClr val="dk1"/>
                </a:solidFill>
                <a:highlight>
                  <a:srgbClr val="FFFFFF"/>
                </a:highlight>
                <a:latin typeface="Merriweather"/>
                <a:ea typeface="Merriweather"/>
                <a:cs typeface="Merriweather"/>
                <a:sym typeface="Merriweather"/>
              </a:rPr>
              <a:t>as</a:t>
            </a:r>
            <a:endParaRPr sz="1350">
              <a:solidFill>
                <a:schemeClr val="dk1"/>
              </a:solidFill>
              <a:highlight>
                <a:srgbClr val="FFFFFF"/>
              </a:highlight>
              <a:latin typeface="Merriweather"/>
              <a:ea typeface="Merriweather"/>
              <a:cs typeface="Merriweather"/>
              <a:sym typeface="Merriweathe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8"/>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Conclusion</a:t>
            </a:r>
            <a:endParaRPr/>
          </a:p>
        </p:txBody>
      </p:sp>
      <p:sp>
        <p:nvSpPr>
          <p:cNvPr id="158" name="Google Shape;158;p28"/>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Solar panels and solar panel systems will save you money and bring a return on your investment in no time.</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Rising property values, lowered utility costs and the federal tax credit all ease the upfront costs of installing solar panels. </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Since the price of energy isn’t dropping, investing in solar energy is the smart move to save money, with the added bonus of shrinking your carbon footprint! </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highlight>
                  <a:srgbClr val="FFFFFF"/>
                </a:highlight>
                <a:latin typeface="Times New Roman"/>
                <a:ea typeface="Times New Roman"/>
                <a:cs typeface="Times New Roman"/>
                <a:sym typeface="Times New Roman"/>
              </a:rPr>
              <a:t>The sun is a powerful source that can help our planet by giving us clean, reusable energy to power our world. </a:t>
            </a:r>
            <a:endParaRPr sz="1200">
              <a:solidFill>
                <a:schemeClr val="dk1"/>
              </a:solidFill>
              <a:highlight>
                <a:srgbClr val="FFFFFF"/>
              </a:highlight>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highlight>
                  <a:srgbClr val="FFFFFF"/>
                </a:highlight>
                <a:latin typeface="Times New Roman"/>
                <a:ea typeface="Times New Roman"/>
                <a:cs typeface="Times New Roman"/>
                <a:sym typeface="Times New Roman"/>
              </a:rPr>
              <a:t>The use of this energy is free, does not create pollution, and if used wisely can help us become less dependent on other more costly and damaging forms of power.</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9"/>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References</a:t>
            </a:r>
            <a:endParaRPr/>
          </a:p>
        </p:txBody>
      </p:sp>
      <p:sp>
        <p:nvSpPr>
          <p:cNvPr id="164" name="Google Shape;164;p29"/>
          <p:cNvSpPr txBox="1"/>
          <p:nvPr>
            <p:ph idx="4294967295" type="body"/>
          </p:nvPr>
        </p:nvSpPr>
        <p:spPr>
          <a:xfrm>
            <a:off x="290475" y="1383725"/>
            <a:ext cx="8520600" cy="3215700"/>
          </a:xfrm>
          <a:prstGeom prst="rect">
            <a:avLst/>
          </a:prstGeom>
        </p:spPr>
        <p:txBody>
          <a:bodyPr anchorCtr="0" anchor="t" bIns="91425" lIns="91425" spcFirstLastPara="1" rIns="91425" wrap="square" tIns="91425">
            <a:noAutofit/>
          </a:bodyPr>
          <a:lstStyle/>
          <a:p>
            <a:pPr indent="-311150" lvl="0" marL="457200" rtl="0" algn="l">
              <a:lnSpc>
                <a:spcPct val="115000"/>
              </a:lnSpc>
              <a:spcBef>
                <a:spcPts val="0"/>
              </a:spcBef>
              <a:spcAft>
                <a:spcPts val="0"/>
              </a:spcAft>
              <a:buClr>
                <a:srgbClr val="000000"/>
              </a:buClr>
              <a:buSzPts val="1300"/>
              <a:buFont typeface="Times New Roman"/>
              <a:buChar char="❏"/>
            </a:pPr>
            <a:r>
              <a:rPr lang="en">
                <a:solidFill>
                  <a:srgbClr val="000000"/>
                </a:solidFill>
                <a:latin typeface="Times New Roman"/>
                <a:ea typeface="Times New Roman"/>
                <a:cs typeface="Times New Roman"/>
                <a:sym typeface="Times New Roman"/>
              </a:rPr>
              <a:t>National Renewable Energy Laboratory. </a:t>
            </a:r>
            <a:r>
              <a:rPr i="1" lang="en">
                <a:solidFill>
                  <a:srgbClr val="000000"/>
                </a:solidFill>
                <a:latin typeface="Times New Roman"/>
                <a:ea typeface="Times New Roman"/>
                <a:cs typeface="Times New Roman"/>
                <a:sym typeface="Times New Roman"/>
              </a:rPr>
              <a:t>Solar Energy Basics</a:t>
            </a:r>
            <a:r>
              <a:rPr lang="en">
                <a:solidFill>
                  <a:srgbClr val="000000"/>
                </a:solidFill>
                <a:latin typeface="Times New Roman"/>
                <a:ea typeface="Times New Roman"/>
                <a:cs typeface="Times New Roman"/>
                <a:sym typeface="Times New Roman"/>
              </a:rPr>
              <a:t>. https://www.nrel.gov/research/re-solar.html. Accessed 13 Nov. 2020.</a:t>
            </a:r>
            <a:endParaRPr>
              <a:solidFill>
                <a:srgbClr val="000000"/>
              </a:solidFill>
              <a:latin typeface="Times New Roman"/>
              <a:ea typeface="Times New Roman"/>
              <a:cs typeface="Times New Roman"/>
              <a:sym typeface="Times New Roman"/>
            </a:endParaRPr>
          </a:p>
          <a:p>
            <a:pPr indent="-311150" lvl="0" marL="457200" rtl="0" algn="l">
              <a:lnSpc>
                <a:spcPct val="115000"/>
              </a:lnSpc>
              <a:spcBef>
                <a:spcPts val="0"/>
              </a:spcBef>
              <a:spcAft>
                <a:spcPts val="0"/>
              </a:spcAft>
              <a:buClr>
                <a:srgbClr val="000000"/>
              </a:buClr>
              <a:buSzPts val="1300"/>
              <a:buFont typeface="Times New Roman"/>
              <a:buChar char="❏"/>
            </a:pPr>
            <a:r>
              <a:rPr lang="en">
                <a:solidFill>
                  <a:srgbClr val="000000"/>
                </a:solidFill>
                <a:latin typeface="Times New Roman"/>
                <a:ea typeface="Times New Roman"/>
                <a:cs typeface="Times New Roman"/>
                <a:sym typeface="Times New Roman"/>
              </a:rPr>
              <a:t>U.S. Energy Information Department, “Solar Explained - U.S. Energy Information Administration (EIA).” </a:t>
            </a:r>
            <a:r>
              <a:rPr lang="en" u="sng">
                <a:solidFill>
                  <a:srgbClr val="000000"/>
                </a:solidFill>
                <a:latin typeface="Times New Roman"/>
                <a:ea typeface="Times New Roman"/>
                <a:cs typeface="Times New Roman"/>
                <a:sym typeface="Times New Roman"/>
                <a:hlinkClick r:id="rId3">
                  <a:extLst>
                    <a:ext uri="{A12FA001-AC4F-418D-AE19-62706E023703}">
                      <ahyp:hlinkClr val="tx"/>
                    </a:ext>
                  </a:extLst>
                </a:hlinkClick>
              </a:rPr>
              <a:t>https://www.eia.gov/energyexplained/solar/</a:t>
            </a:r>
            <a:r>
              <a:rPr lang="en">
                <a:solidFill>
                  <a:srgbClr val="000000"/>
                </a:solidFill>
                <a:latin typeface="Times New Roman"/>
                <a:ea typeface="Times New Roman"/>
                <a:cs typeface="Times New Roman"/>
                <a:sym typeface="Times New Roman"/>
              </a:rPr>
              <a:t>. Accessed 13 Nov. 2020.</a:t>
            </a:r>
            <a:endParaRPr>
              <a:solidFill>
                <a:srgbClr val="000000"/>
              </a:solidFill>
              <a:latin typeface="Times New Roman"/>
              <a:ea typeface="Times New Roman"/>
              <a:cs typeface="Times New Roman"/>
              <a:sym typeface="Times New Roman"/>
            </a:endParaRPr>
          </a:p>
          <a:p>
            <a:pPr indent="-311150" lvl="0" marL="457200" rtl="0" algn="l">
              <a:lnSpc>
                <a:spcPct val="115000"/>
              </a:lnSpc>
              <a:spcBef>
                <a:spcPts val="0"/>
              </a:spcBef>
              <a:spcAft>
                <a:spcPts val="0"/>
              </a:spcAft>
              <a:buClr>
                <a:srgbClr val="000000"/>
              </a:buClr>
              <a:buSzPts val="1300"/>
              <a:buFont typeface="Times New Roman"/>
              <a:buChar char="❏"/>
            </a:pPr>
            <a:r>
              <a:rPr lang="en">
                <a:solidFill>
                  <a:srgbClr val="000000"/>
                </a:solidFill>
                <a:latin typeface="Times New Roman"/>
                <a:ea typeface="Times New Roman"/>
                <a:cs typeface="Times New Roman"/>
                <a:sym typeface="Times New Roman"/>
              </a:rPr>
              <a:t>“Solar Power Information and Facts.” </a:t>
            </a:r>
            <a:r>
              <a:rPr i="1" lang="en">
                <a:solidFill>
                  <a:srgbClr val="000000"/>
                </a:solidFill>
                <a:latin typeface="Times New Roman"/>
                <a:ea typeface="Times New Roman"/>
                <a:cs typeface="Times New Roman"/>
                <a:sym typeface="Times New Roman"/>
              </a:rPr>
              <a:t>National Geographic.</a:t>
            </a:r>
            <a:r>
              <a:rPr lang="en">
                <a:solidFill>
                  <a:srgbClr val="000000"/>
                </a:solidFill>
                <a:latin typeface="Times New Roman"/>
                <a:ea typeface="Times New Roman"/>
                <a:cs typeface="Times New Roman"/>
                <a:sym typeface="Times New Roman"/>
              </a:rPr>
              <a:t> </a:t>
            </a:r>
            <a:r>
              <a:rPr lang="en" u="sng">
                <a:solidFill>
                  <a:srgbClr val="000000"/>
                </a:solidFill>
                <a:latin typeface="Times New Roman"/>
                <a:ea typeface="Times New Roman"/>
                <a:cs typeface="Times New Roman"/>
                <a:sym typeface="Times New Roman"/>
                <a:hlinkClick r:id="rId4">
                  <a:extLst>
                    <a:ext uri="{A12FA001-AC4F-418D-AE19-62706E023703}">
                      <ahyp:hlinkClr val="tx"/>
                    </a:ext>
                  </a:extLst>
                </a:hlinkClick>
              </a:rPr>
              <a:t>https://www.nationalgeographic.com/environment/global-warming/solar-power/</a:t>
            </a:r>
            <a:r>
              <a:rPr lang="en">
                <a:solidFill>
                  <a:srgbClr val="000000"/>
                </a:solidFill>
                <a:latin typeface="Times New Roman"/>
                <a:ea typeface="Times New Roman"/>
                <a:cs typeface="Times New Roman"/>
                <a:sym typeface="Times New Roman"/>
              </a:rPr>
              <a:t>. Accessed 13 Nov. 2020.</a:t>
            </a:r>
            <a:endParaRPr>
              <a:solidFill>
                <a:srgbClr val="000000"/>
              </a:solidFill>
              <a:latin typeface="Times New Roman"/>
              <a:ea typeface="Times New Roman"/>
              <a:cs typeface="Times New Roman"/>
              <a:sym typeface="Times New Roman"/>
            </a:endParaRPr>
          </a:p>
          <a:p>
            <a:pPr indent="-311150" lvl="0" marL="457200" rtl="0" algn="l">
              <a:lnSpc>
                <a:spcPct val="115000"/>
              </a:lnSpc>
              <a:spcBef>
                <a:spcPts val="0"/>
              </a:spcBef>
              <a:spcAft>
                <a:spcPts val="0"/>
              </a:spcAft>
              <a:buClr>
                <a:srgbClr val="000000"/>
              </a:buClr>
              <a:buSzPts val="1300"/>
              <a:buFont typeface="Times New Roman"/>
              <a:buChar char="❏"/>
            </a:pPr>
            <a:r>
              <a:rPr lang="en">
                <a:solidFill>
                  <a:srgbClr val="000000"/>
                </a:solidFill>
                <a:latin typeface="Times New Roman"/>
                <a:ea typeface="Times New Roman"/>
                <a:cs typeface="Times New Roman"/>
                <a:sym typeface="Times New Roman"/>
              </a:rPr>
              <a:t>U.S. Department of Energy, “The History of Solar.” </a:t>
            </a:r>
            <a:endParaRPr>
              <a:solidFill>
                <a:srgbClr val="000000"/>
              </a:solidFill>
              <a:latin typeface="Times New Roman"/>
              <a:ea typeface="Times New Roman"/>
              <a:cs typeface="Times New Roman"/>
              <a:sym typeface="Times New Roman"/>
            </a:endParaRPr>
          </a:p>
          <a:p>
            <a:pPr indent="-311150" lvl="0" marL="457200" rtl="0" algn="l">
              <a:lnSpc>
                <a:spcPct val="115000"/>
              </a:lnSpc>
              <a:spcBef>
                <a:spcPts val="0"/>
              </a:spcBef>
              <a:spcAft>
                <a:spcPts val="0"/>
              </a:spcAft>
              <a:buClr>
                <a:srgbClr val="000000"/>
              </a:buClr>
              <a:buSzPts val="1300"/>
              <a:buFont typeface="Times New Roman"/>
              <a:buChar char="❏"/>
            </a:pPr>
            <a:r>
              <a:rPr lang="en" u="sng">
                <a:solidFill>
                  <a:srgbClr val="000000"/>
                </a:solidFill>
                <a:latin typeface="Times New Roman"/>
                <a:ea typeface="Times New Roman"/>
                <a:cs typeface="Times New Roman"/>
                <a:sym typeface="Times New Roman"/>
                <a:hlinkClick r:id="rId5">
                  <a:extLst>
                    <a:ext uri="{A12FA001-AC4F-418D-AE19-62706E023703}">
                      <ahyp:hlinkClr val="tx"/>
                    </a:ext>
                  </a:extLst>
                </a:hlinkClick>
              </a:rPr>
              <a:t>https://www1.eere.energy.gov/solar/pdfs/solar_timeline.pdf</a:t>
            </a:r>
            <a:r>
              <a:rPr lang="en">
                <a:solidFill>
                  <a:srgbClr val="000000"/>
                </a:solidFill>
                <a:latin typeface="Times New Roman"/>
                <a:ea typeface="Times New Roman"/>
                <a:cs typeface="Times New Roman"/>
                <a:sym typeface="Times New Roman"/>
              </a:rPr>
              <a:t>. Accessed 13 Nov. 2020.</a:t>
            </a:r>
            <a:endParaRPr sz="14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0"/>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References</a:t>
            </a:r>
            <a:endParaRPr/>
          </a:p>
        </p:txBody>
      </p:sp>
      <p:sp>
        <p:nvSpPr>
          <p:cNvPr id="170" name="Google Shape;170;p30"/>
          <p:cNvSpPr txBox="1"/>
          <p:nvPr>
            <p:ph idx="4294967295" type="body"/>
          </p:nvPr>
        </p:nvSpPr>
        <p:spPr>
          <a:xfrm>
            <a:off x="311725" y="1439125"/>
            <a:ext cx="8520600" cy="4075200"/>
          </a:xfrm>
          <a:prstGeom prst="rect">
            <a:avLst/>
          </a:prstGeom>
        </p:spPr>
        <p:txBody>
          <a:bodyPr anchorCtr="0" anchor="t" bIns="91425" lIns="91425" spcFirstLastPara="1" rIns="91425" wrap="square" tIns="91425">
            <a:noAutofit/>
          </a:bodyPr>
          <a:lstStyle/>
          <a:p>
            <a:pPr indent="-298450" lvl="0" marL="914400" rtl="0" algn="l">
              <a:spcBef>
                <a:spcPts val="1200"/>
              </a:spcBef>
              <a:spcAft>
                <a:spcPts val="0"/>
              </a:spcAft>
              <a:buSzPts val="1100"/>
              <a:buFont typeface="Arial"/>
              <a:buChar char="❏"/>
            </a:pPr>
            <a:r>
              <a:rPr lang="en" sz="1100">
                <a:latin typeface="Arial"/>
                <a:ea typeface="Arial"/>
                <a:cs typeface="Arial"/>
                <a:sym typeface="Arial"/>
              </a:rPr>
              <a:t>“Do Solar Panels Save Money?” </a:t>
            </a:r>
            <a:r>
              <a:rPr i="1" lang="en" sz="1100">
                <a:latin typeface="Arial"/>
                <a:ea typeface="Arial"/>
                <a:cs typeface="Arial"/>
                <a:sym typeface="Arial"/>
              </a:rPr>
              <a:t>UMA Solar</a:t>
            </a:r>
            <a:r>
              <a:rPr lang="en" sz="1100">
                <a:latin typeface="Arial"/>
                <a:ea typeface="Arial"/>
                <a:cs typeface="Arial"/>
                <a:sym typeface="Arial"/>
              </a:rPr>
              <a:t>, 21 Apr. 2020, www.umasolar.com/blog/do-solar-panels-save-money/.</a:t>
            </a:r>
            <a:endParaRPr sz="1100">
              <a:latin typeface="Arial"/>
              <a:ea typeface="Arial"/>
              <a:cs typeface="Arial"/>
              <a:sym typeface="Arial"/>
            </a:endParaRPr>
          </a:p>
          <a:p>
            <a:pPr indent="-298450" lvl="0" marL="914400" rtl="0" algn="l">
              <a:spcBef>
                <a:spcPts val="0"/>
              </a:spcBef>
              <a:spcAft>
                <a:spcPts val="0"/>
              </a:spcAft>
              <a:buSzPts val="1100"/>
              <a:buFont typeface="Arial"/>
              <a:buChar char="❏"/>
            </a:pPr>
            <a:r>
              <a:rPr lang="en" sz="1100">
                <a:latin typeface="Arial"/>
                <a:ea typeface="Arial"/>
                <a:cs typeface="Arial"/>
                <a:sym typeface="Arial"/>
              </a:rPr>
              <a:t>Fellows, University of Houston Energy. “The Solar Net Metering Controversy: Who Pays For Energy Subsidies?” </a:t>
            </a:r>
            <a:r>
              <a:rPr i="1" lang="en" sz="1100">
                <a:latin typeface="Arial"/>
                <a:ea typeface="Arial"/>
                <a:cs typeface="Arial"/>
                <a:sym typeface="Arial"/>
              </a:rPr>
              <a:t>Forbes</a:t>
            </a:r>
            <a:r>
              <a:rPr lang="en" sz="1100">
                <a:latin typeface="Arial"/>
                <a:ea typeface="Arial"/>
                <a:cs typeface="Arial"/>
                <a:sym typeface="Arial"/>
              </a:rPr>
              <a:t>, Forbes Magazine, 16 Mar. 2016, www.forbes.com/sites/uhenergy/2016/03/16/the-solar-net-metering-controversy-who-pays-for-energy-subsidies/?sh=25923ce66fd2.</a:t>
            </a:r>
            <a:endParaRPr sz="1100">
              <a:latin typeface="Arial"/>
              <a:ea typeface="Arial"/>
              <a:cs typeface="Arial"/>
              <a:sym typeface="Arial"/>
            </a:endParaRPr>
          </a:p>
          <a:p>
            <a:pPr indent="-298450" lvl="0" marL="914400" rtl="0" algn="l">
              <a:spcBef>
                <a:spcPts val="0"/>
              </a:spcBef>
              <a:spcAft>
                <a:spcPts val="0"/>
              </a:spcAft>
              <a:buSzPts val="1100"/>
              <a:buFont typeface="Arial"/>
              <a:buChar char="❏"/>
            </a:pPr>
            <a:r>
              <a:rPr lang="en" sz="1100">
                <a:latin typeface="Arial"/>
                <a:ea typeface="Arial"/>
                <a:cs typeface="Arial"/>
                <a:sym typeface="Arial"/>
              </a:rPr>
              <a:t>Macdonald-Smith, Angela. “Costs Predicted to Overcome Politics for US Solar Power.” </a:t>
            </a:r>
            <a:r>
              <a:rPr i="1" lang="en" sz="1100">
                <a:latin typeface="Arial"/>
                <a:ea typeface="Arial"/>
                <a:cs typeface="Arial"/>
                <a:sym typeface="Arial"/>
              </a:rPr>
              <a:t>Australian Financial Review</a:t>
            </a:r>
            <a:r>
              <a:rPr lang="en" sz="1100">
                <a:latin typeface="Arial"/>
                <a:ea typeface="Arial"/>
                <a:cs typeface="Arial"/>
                <a:sym typeface="Arial"/>
              </a:rPr>
              <a:t>, 4 Nov. 2020, www.afr.com/companies/energy/costs-predicted-to-overcome-politics-for-us-solar-power-20201104-p56bcg.</a:t>
            </a:r>
            <a:endParaRPr sz="1100">
              <a:latin typeface="Arial"/>
              <a:ea typeface="Arial"/>
              <a:cs typeface="Arial"/>
              <a:sym typeface="Arial"/>
            </a:endParaRPr>
          </a:p>
          <a:p>
            <a:pPr indent="-298450" lvl="0" marL="914400" rtl="0" algn="l">
              <a:spcBef>
                <a:spcPts val="0"/>
              </a:spcBef>
              <a:spcAft>
                <a:spcPts val="0"/>
              </a:spcAft>
              <a:buSzPts val="1100"/>
              <a:buFont typeface="Arial"/>
              <a:buChar char="❏"/>
            </a:pPr>
            <a:r>
              <a:rPr lang="en" sz="1100">
                <a:latin typeface="Arial"/>
                <a:ea typeface="Arial"/>
                <a:cs typeface="Arial"/>
                <a:sym typeface="Arial"/>
              </a:rPr>
              <a:t>Merchant, Emma Foehringer. “Trump Moves to Increase Solar Import Tariffs, Kill Bifacial Exemption.” </a:t>
            </a:r>
            <a:r>
              <a:rPr i="1" lang="en" sz="1100">
                <a:latin typeface="Arial"/>
                <a:ea typeface="Arial"/>
                <a:cs typeface="Arial"/>
                <a:sym typeface="Arial"/>
              </a:rPr>
              <a:t>Greentech Media</a:t>
            </a:r>
            <a:r>
              <a:rPr lang="en" sz="1100">
                <a:latin typeface="Arial"/>
                <a:ea typeface="Arial"/>
                <a:cs typeface="Arial"/>
                <a:sym typeface="Arial"/>
              </a:rPr>
              <a:t>, Greentech Media, 20 Oct. 2020, www.greentechmedia.com/articles/read/presidential-proclamation-to-increase-extend-section-201-tariffs.</a:t>
            </a:r>
            <a:endParaRPr sz="1100">
              <a:latin typeface="Arial"/>
              <a:ea typeface="Arial"/>
              <a:cs typeface="Arial"/>
              <a:sym typeface="Arial"/>
            </a:endParaRPr>
          </a:p>
          <a:p>
            <a:pPr indent="-298450" lvl="0" marL="914400" rtl="0" algn="l">
              <a:spcBef>
                <a:spcPts val="0"/>
              </a:spcBef>
              <a:spcAft>
                <a:spcPts val="0"/>
              </a:spcAft>
              <a:buSzPts val="1100"/>
              <a:buFont typeface="Arial"/>
              <a:buChar char="❏"/>
            </a:pPr>
            <a:r>
              <a:rPr lang="en" sz="1100">
                <a:latin typeface="Arial"/>
                <a:ea typeface="Arial"/>
                <a:cs typeface="Arial"/>
                <a:sym typeface="Arial"/>
              </a:rPr>
              <a:t>Sepco. “Solar Power Advantages and Disadvantages.” </a:t>
            </a:r>
            <a:r>
              <a:rPr i="1" lang="en" sz="1100">
                <a:latin typeface="Arial"/>
                <a:ea typeface="Arial"/>
                <a:cs typeface="Arial"/>
                <a:sym typeface="Arial"/>
              </a:rPr>
              <a:t>Commercial Solar Powered LED Lighting</a:t>
            </a:r>
            <a:r>
              <a:rPr lang="en" sz="1100">
                <a:latin typeface="Arial"/>
                <a:ea typeface="Arial"/>
                <a:cs typeface="Arial"/>
                <a:sym typeface="Arial"/>
              </a:rPr>
              <a:t>, www.sepco-solarlighting.com/blog/bid/115086/solar-power-advantages-and-disadvantages. </a:t>
            </a:r>
            <a:endParaRPr sz="1100">
              <a:latin typeface="Arial"/>
              <a:ea typeface="Arial"/>
              <a:cs typeface="Arial"/>
              <a:sym typeface="Arial"/>
            </a:endParaRPr>
          </a:p>
          <a:p>
            <a:pPr indent="0" lvl="0" marL="914400" rtl="0" algn="l">
              <a:lnSpc>
                <a:spcPct val="150000"/>
              </a:lnSpc>
              <a:spcBef>
                <a:spcPts val="1200"/>
              </a:spcBef>
              <a:spcAft>
                <a:spcPts val="0"/>
              </a:spcAft>
              <a:buNone/>
            </a:pPr>
            <a:r>
              <a:t/>
            </a:r>
            <a:endParaRPr sz="1100">
              <a:solidFill>
                <a:srgbClr val="000000"/>
              </a:solidFill>
              <a:latin typeface="Arial"/>
              <a:ea typeface="Arial"/>
              <a:cs typeface="Arial"/>
              <a:sym typeface="Arial"/>
            </a:endParaRPr>
          </a:p>
          <a:p>
            <a:pPr indent="0" lvl="0" marL="457200" rtl="0" algn="l">
              <a:spcBef>
                <a:spcPts val="1200"/>
              </a:spcBef>
              <a:spcAft>
                <a:spcPts val="0"/>
              </a:spcAft>
              <a:buNone/>
            </a:pPr>
            <a:r>
              <a:t/>
            </a:r>
            <a:endParaRPr sz="1100">
              <a:solidFill>
                <a:srgbClr val="000000"/>
              </a:solidFill>
              <a:latin typeface="Arial"/>
              <a:ea typeface="Arial"/>
              <a:cs typeface="Arial"/>
              <a:sym typeface="Arial"/>
            </a:endParaRPr>
          </a:p>
          <a:p>
            <a:pPr indent="0" lvl="0" marL="457200" rtl="0" algn="l">
              <a:spcBef>
                <a:spcPts val="1200"/>
              </a:spcBef>
              <a:spcAft>
                <a:spcPts val="0"/>
              </a:spcAft>
              <a:buNone/>
            </a:pPr>
            <a:r>
              <a:t/>
            </a:r>
            <a:endParaRPr sz="1100">
              <a:solidFill>
                <a:srgbClr val="000000"/>
              </a:solidFill>
              <a:latin typeface="Arial"/>
              <a:ea typeface="Arial"/>
              <a:cs typeface="Arial"/>
              <a:sym typeface="Arial"/>
            </a:endParaRPr>
          </a:p>
          <a:p>
            <a:pPr indent="0" lvl="0" marL="0" rtl="0" algn="l">
              <a:spcBef>
                <a:spcPts val="1200"/>
              </a:spcBef>
              <a:spcAft>
                <a:spcPts val="1600"/>
              </a:spcAft>
              <a:buNone/>
            </a:pPr>
            <a:r>
              <a:t/>
            </a:r>
            <a:endParaRPr>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Paradigm">
  <a:themeElements>
    <a:clrScheme name="Paradigm">
      <a:dk1>
        <a:srgbClr val="31394D"/>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