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1"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Lato" panose="020F0502020204030203" pitchFamily="34" charset="0"/>
      <p:regular r:id="rId15"/>
      <p:bold r:id="rId16"/>
      <p:italic r:id="rId17"/>
      <p:boldItalic r:id="rId18"/>
    </p:embeddedFont>
    <p:embeddedFont>
      <p:font typeface="Merriweather" pitchFamily="2" charset="77"/>
      <p:regular r:id="rId19"/>
      <p:bold r:id="rId20"/>
      <p:italic r:id="rId21"/>
      <p:boldItalic r:id="rId22"/>
    </p:embeddedFont>
    <p:embeddedFont>
      <p:font typeface="Roboto" panose="02000000000000000000" pitchFamily="2"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p:cViewPr varScale="1">
        <p:scale>
          <a:sx n="142" d="100"/>
          <a:sy n="142" d="100"/>
        </p:scale>
        <p:origin x="760" y="17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1f88252dc4_0_1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1f88252dc4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1f88252dc4_0_2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1f88252dc4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10710a62a60_0_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10710a62a60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10710a62a60_0_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10710a62a60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10710a62a60_0_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10710a62a60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10710a62a60_0_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10710a62a60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10710a62a60_0_1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10710a62a60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10710a62a60_0_1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10710a62a60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10710a62a60_0_1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10710a62a60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10710a62a60_0_1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10710a62a60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10710a62a60_0_1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10710a62a60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2"/>
          <p:cNvSpPr txBox="1">
            <a:spLocks noGrp="1"/>
          </p:cNvSpPr>
          <p:nvPr>
            <p:ph type="ctr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2" name="Google Shape;12;p2"/>
          <p:cNvSpPr txBox="1">
            <a:spLocks noGrp="1"/>
          </p:cNvSpPr>
          <p:nvPr>
            <p:ph type="subTitle" idx="1"/>
          </p:nvPr>
        </p:nvSpPr>
        <p:spPr>
          <a:xfrm>
            <a:off x="311700" y="1878560"/>
            <a:ext cx="4242600" cy="7383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14"/>
        <p:cNvGrpSpPr/>
        <p:nvPr/>
      </p:nvGrpSpPr>
      <p:grpSpPr>
        <a:xfrm>
          <a:off x="0" y="0"/>
          <a:ext cx="0" cy="0"/>
          <a:chOff x="0" y="0"/>
          <a:chExt cx="0" cy="0"/>
        </a:xfrm>
      </p:grpSpPr>
      <p:sp>
        <p:nvSpPr>
          <p:cNvPr id="15" name="Google Shape;15;p3"/>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17" name="Google Shape;17;p3"/>
          <p:cNvSpPr txBox="1">
            <a:spLocks noGrp="1"/>
          </p:cNvSpPr>
          <p:nvPr>
            <p:ph type="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23" name="Google Shape;23;p4"/>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4" name="Google Shape;24;p4"/>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25" name="Google Shape;25;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5"/>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9" name="Google Shape;29;p5"/>
          <p:cNvSpPr txBox="1">
            <a:spLocks noGrp="1"/>
          </p:cNvSpPr>
          <p:nvPr>
            <p:ph type="body" idx="1"/>
          </p:nvPr>
        </p:nvSpPr>
        <p:spPr>
          <a:xfrm>
            <a:off x="3117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5"/>
          <p:cNvSpPr txBox="1">
            <a:spLocks noGrp="1"/>
          </p:cNvSpPr>
          <p:nvPr>
            <p:ph type="body" idx="2"/>
          </p:nvPr>
        </p:nvSpPr>
        <p:spPr>
          <a:xfrm>
            <a:off x="48324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txBox="1">
            <a:spLocks noGrp="1"/>
          </p:cNvSpPr>
          <p:nvPr>
            <p:ph type="title"/>
          </p:nvPr>
        </p:nvSpPr>
        <p:spPr>
          <a:xfrm>
            <a:off x="311725" y="500925"/>
            <a:ext cx="3127500" cy="18291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9" name="Google Shape;39;p7"/>
          <p:cNvSpPr txBox="1">
            <a:spLocks noGrp="1"/>
          </p:cNvSpPr>
          <p:nvPr>
            <p:ph type="body" idx="1"/>
          </p:nvPr>
        </p:nvSpPr>
        <p:spPr>
          <a:xfrm>
            <a:off x="311700" y="2390650"/>
            <a:ext cx="3127500" cy="229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311675" y="798600"/>
            <a:ext cx="6247800" cy="3546300"/>
          </a:xfrm>
          <a:prstGeom prst="rect">
            <a:avLst/>
          </a:prstGeom>
        </p:spPr>
        <p:txBody>
          <a:bodyPr spcFirstLastPara="1" wrap="square" lIns="91425" tIns="91425" rIns="91425" bIns="91425" anchor="ctr"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43" name="Google Shape;43;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9"/>
          <p:cNvSpPr txBox="1">
            <a:spLocks noGrp="1"/>
          </p:cNvSpPr>
          <p:nvPr>
            <p:ph type="title"/>
          </p:nvPr>
        </p:nvSpPr>
        <p:spPr>
          <a:xfrm>
            <a:off x="311300" y="500925"/>
            <a:ext cx="3704400" cy="2049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47" name="Google Shape;47;p9"/>
          <p:cNvSpPr txBox="1">
            <a:spLocks noGrp="1"/>
          </p:cNvSpPr>
          <p:nvPr>
            <p:ph type="subTitle" idx="1"/>
          </p:nvPr>
        </p:nvSpPr>
        <p:spPr>
          <a:xfrm>
            <a:off x="304800" y="2626725"/>
            <a:ext cx="3704400" cy="9267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48" name="Google Shape;48;p9"/>
          <p:cNvSpPr txBox="1">
            <a:spLocks noGrp="1"/>
          </p:cNvSpPr>
          <p:nvPr>
            <p:ph type="body" idx="2"/>
          </p:nvPr>
        </p:nvSpPr>
        <p:spPr>
          <a:xfrm>
            <a:off x="4879025" y="500925"/>
            <a:ext cx="3954000" cy="4111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49" name="Google Shape;49;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10"/>
          <p:cNvSpPr txBox="1">
            <a:spLocks noGrp="1"/>
          </p:cNvSpPr>
          <p:nvPr>
            <p:ph type="body" idx="1"/>
          </p:nvPr>
        </p:nvSpPr>
        <p:spPr>
          <a:xfrm>
            <a:off x="311700" y="4521400"/>
            <a:ext cx="7979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3" name="Google Shape;5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4"/>
        <p:cNvGrpSpPr/>
        <p:nvPr/>
      </p:nvGrpSpPr>
      <p:grpSpPr>
        <a:xfrm>
          <a:off x="0" y="0"/>
          <a:ext cx="0" cy="0"/>
          <a:chOff x="0" y="0"/>
          <a:chExt cx="0" cy="0"/>
        </a:xfrm>
      </p:grpSpPr>
      <p:sp>
        <p:nvSpPr>
          <p:cNvPr id="55" name="Google Shape;55;p11"/>
          <p:cNvSpPr txBox="1">
            <a:spLocks noGrp="1"/>
          </p:cNvSpPr>
          <p:nvPr>
            <p:ph type="title" hasCustomPrompt="1"/>
          </p:nvPr>
        </p:nvSpPr>
        <p:spPr>
          <a:xfrm>
            <a:off x="311750" y="831175"/>
            <a:ext cx="5334900" cy="12447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a:spLocks noGrp="1"/>
          </p:cNvSpPr>
          <p:nvPr>
            <p:ph type="body" idx="1"/>
          </p:nvPr>
        </p:nvSpPr>
        <p:spPr>
          <a:xfrm>
            <a:off x="311700" y="2121425"/>
            <a:ext cx="5334900" cy="942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57" name="Google Shape;5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_alt1">
  <p:cSld name="SECTION_HEADER_2">
    <p:bg>
      <p:bgPr>
        <a:solidFill>
          <a:srgbClr val="434343"/>
        </a:solidFill>
        <a:effectLst/>
      </p:bgPr>
    </p:bg>
    <p:spTree>
      <p:nvGrpSpPr>
        <p:cNvPr id="1" name="Shape 60"/>
        <p:cNvGrpSpPr/>
        <p:nvPr/>
      </p:nvGrpSpPr>
      <p:grpSpPr>
        <a:xfrm>
          <a:off x="0" y="0"/>
          <a:ext cx="0" cy="0"/>
          <a:chOff x="0" y="0"/>
          <a:chExt cx="0" cy="0"/>
        </a:xfrm>
      </p:grpSpPr>
      <p:grpSp>
        <p:nvGrpSpPr>
          <p:cNvPr id="61" name="Google Shape;61;p13"/>
          <p:cNvGrpSpPr/>
          <p:nvPr/>
        </p:nvGrpSpPr>
        <p:grpSpPr>
          <a:xfrm>
            <a:off x="830392" y="1191256"/>
            <a:ext cx="745763" cy="45826"/>
            <a:chOff x="4580561" y="2589004"/>
            <a:chExt cx="1064464" cy="25200"/>
          </a:xfrm>
        </p:grpSpPr>
        <p:sp>
          <p:nvSpPr>
            <p:cNvPr id="62" name="Google Shape;62;p13"/>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13"/>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4" name="Google Shape;64;p13"/>
          <p:cNvSpPr txBox="1">
            <a:spLocks noGrp="1"/>
          </p:cNvSpPr>
          <p:nvPr>
            <p:ph type="title"/>
          </p:nvPr>
        </p:nvSpPr>
        <p:spPr>
          <a:xfrm>
            <a:off x="729450" y="1322450"/>
            <a:ext cx="7688400" cy="15186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65" name="Google Shape;65;p13"/>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
        <p:nvSpPr>
          <p:cNvPr id="66" name="Google Shape;66;p13">
            <a:hlinkClick r:id="" action="ppaction://noaction"/>
          </p:cNvPr>
          <p:cNvSpPr/>
          <p:nvPr/>
        </p:nvSpPr>
        <p:spPr>
          <a:xfrm>
            <a:off x="8280450" y="0"/>
            <a:ext cx="863400" cy="4542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7" name="Google Shape;67;p13">
            <a:hlinkClick r:id="" action="ppaction://noaction"/>
          </p:cNvPr>
          <p:cNvCxnSpPr/>
          <p:nvPr/>
        </p:nvCxnSpPr>
        <p:spPr>
          <a:xfrm>
            <a:off x="8598817" y="216350"/>
            <a:ext cx="216300" cy="0"/>
          </a:xfrm>
          <a:prstGeom prst="straightConnector1">
            <a:avLst/>
          </a:prstGeom>
          <a:noFill/>
          <a:ln w="9525" cap="flat" cmpd="sng">
            <a:solidFill>
              <a:schemeClr val="lt2"/>
            </a:solidFill>
            <a:prstDash val="solid"/>
            <a:round/>
            <a:headEnd type="none" w="med" len="med"/>
            <a:tailEnd type="none" w="med" len="med"/>
          </a:ln>
        </p:spPr>
      </p:cxnSp>
      <p:cxnSp>
        <p:nvCxnSpPr>
          <p:cNvPr id="68" name="Google Shape;68;p13">
            <a:hlinkClick r:id="" action="ppaction://noaction"/>
          </p:cNvPr>
          <p:cNvCxnSpPr/>
          <p:nvPr/>
        </p:nvCxnSpPr>
        <p:spPr>
          <a:xfrm>
            <a:off x="8598817" y="250138"/>
            <a:ext cx="216300" cy="0"/>
          </a:xfrm>
          <a:prstGeom prst="straightConnector1">
            <a:avLst/>
          </a:prstGeom>
          <a:noFill/>
          <a:ln w="9525" cap="flat" cmpd="sng">
            <a:solidFill>
              <a:schemeClr val="lt2"/>
            </a:solidFill>
            <a:prstDash val="solid"/>
            <a:round/>
            <a:headEnd type="none" w="med" len="med"/>
            <a:tailEnd type="none" w="med" len="med"/>
          </a:ln>
        </p:spPr>
      </p:cxnSp>
      <p:cxnSp>
        <p:nvCxnSpPr>
          <p:cNvPr id="69" name="Google Shape;69;p13">
            <a:hlinkClick r:id="" action="ppaction://noaction"/>
          </p:cNvPr>
          <p:cNvCxnSpPr/>
          <p:nvPr/>
        </p:nvCxnSpPr>
        <p:spPr>
          <a:xfrm>
            <a:off x="8598817" y="283925"/>
            <a:ext cx="216300" cy="0"/>
          </a:xfrm>
          <a:prstGeom prst="straightConnector1">
            <a:avLst/>
          </a:prstGeom>
          <a:noFill/>
          <a:ln w="9525" cap="flat" cmpd="sng">
            <a:solidFill>
              <a:schemeClr val="lt2"/>
            </a:solidFill>
            <a:prstDash val="solid"/>
            <a:round/>
            <a:headEnd type="none" w="med" len="med"/>
            <a:tailEnd type="none" w="med" len="med"/>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_alt1">
  <p:cSld name="TITLE_1">
    <p:bg>
      <p:bgPr>
        <a:solidFill>
          <a:schemeClr val="lt2"/>
        </a:solidFill>
        <a:effectLst/>
      </p:bgPr>
    </p:bg>
    <p:spTree>
      <p:nvGrpSpPr>
        <p:cNvPr id="1" name="Shape 70"/>
        <p:cNvGrpSpPr/>
        <p:nvPr/>
      </p:nvGrpSpPr>
      <p:grpSpPr>
        <a:xfrm>
          <a:off x="0" y="0"/>
          <a:ext cx="0" cy="0"/>
          <a:chOff x="0" y="0"/>
          <a:chExt cx="0" cy="0"/>
        </a:xfrm>
      </p:grpSpPr>
      <p:pic>
        <p:nvPicPr>
          <p:cNvPr id="71" name="Google Shape;71;p14" descr="shutterstock_429987889_edited.jpg"/>
          <p:cNvPicPr preferRelativeResize="0"/>
          <p:nvPr/>
        </p:nvPicPr>
        <p:blipFill rotWithShape="1">
          <a:blip r:embed="rId2">
            <a:alphaModFix/>
          </a:blip>
          <a:srcRect t="21799" b="23591"/>
          <a:stretch/>
        </p:blipFill>
        <p:spPr>
          <a:xfrm>
            <a:off x="0" y="487825"/>
            <a:ext cx="9144000" cy="4655676"/>
          </a:xfrm>
          <a:prstGeom prst="rect">
            <a:avLst/>
          </a:prstGeom>
          <a:noFill/>
          <a:ln>
            <a:noFill/>
          </a:ln>
        </p:spPr>
      </p:pic>
      <p:sp>
        <p:nvSpPr>
          <p:cNvPr id="72" name="Google Shape;72;p14"/>
          <p:cNvSpPr/>
          <p:nvPr/>
        </p:nvSpPr>
        <p:spPr>
          <a:xfrm>
            <a:off x="0" y="0"/>
            <a:ext cx="9144000" cy="487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 name="Google Shape;73;p14"/>
          <p:cNvGrpSpPr/>
          <p:nvPr/>
        </p:nvGrpSpPr>
        <p:grpSpPr>
          <a:xfrm>
            <a:off x="830392" y="1191256"/>
            <a:ext cx="745763" cy="45826"/>
            <a:chOff x="4580561" y="2589004"/>
            <a:chExt cx="1064464" cy="25200"/>
          </a:xfrm>
        </p:grpSpPr>
        <p:sp>
          <p:nvSpPr>
            <p:cNvPr id="74" name="Google Shape;74;p1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p14"/>
          <p:cNvSpPr txBox="1">
            <a:spLocks noGrp="1"/>
          </p:cNvSpPr>
          <p:nvPr>
            <p:ph type="ctrTitle"/>
          </p:nvPr>
        </p:nvSpPr>
        <p:spPr>
          <a:xfrm>
            <a:off x="729450" y="1322450"/>
            <a:ext cx="7688100" cy="1664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dk2"/>
              </a:buClr>
              <a:buSzPts val="4200"/>
              <a:buNone/>
              <a:defRPr sz="4200">
                <a:solidFill>
                  <a:schemeClr val="dk2"/>
                </a:solidFill>
              </a:defRPr>
            </a:lvl1pPr>
            <a:lvl2pPr lvl="1" rtl="0">
              <a:spcBef>
                <a:spcPts val="0"/>
              </a:spcBef>
              <a:spcAft>
                <a:spcPts val="0"/>
              </a:spcAft>
              <a:buClr>
                <a:schemeClr val="dk2"/>
              </a:buClr>
              <a:buSzPts val="4200"/>
              <a:buNone/>
              <a:defRPr sz="4200">
                <a:solidFill>
                  <a:schemeClr val="dk2"/>
                </a:solidFill>
              </a:defRPr>
            </a:lvl2pPr>
            <a:lvl3pPr lvl="2" rtl="0">
              <a:spcBef>
                <a:spcPts val="0"/>
              </a:spcBef>
              <a:spcAft>
                <a:spcPts val="0"/>
              </a:spcAft>
              <a:buClr>
                <a:schemeClr val="dk2"/>
              </a:buClr>
              <a:buSzPts val="4200"/>
              <a:buNone/>
              <a:defRPr sz="4200">
                <a:solidFill>
                  <a:schemeClr val="dk2"/>
                </a:solidFill>
              </a:defRPr>
            </a:lvl3pPr>
            <a:lvl4pPr lvl="3" rtl="0">
              <a:spcBef>
                <a:spcPts val="0"/>
              </a:spcBef>
              <a:spcAft>
                <a:spcPts val="0"/>
              </a:spcAft>
              <a:buClr>
                <a:schemeClr val="dk2"/>
              </a:buClr>
              <a:buSzPts val="4200"/>
              <a:buNone/>
              <a:defRPr sz="4200">
                <a:solidFill>
                  <a:schemeClr val="dk2"/>
                </a:solidFill>
              </a:defRPr>
            </a:lvl4pPr>
            <a:lvl5pPr lvl="4" rtl="0">
              <a:spcBef>
                <a:spcPts val="0"/>
              </a:spcBef>
              <a:spcAft>
                <a:spcPts val="0"/>
              </a:spcAft>
              <a:buClr>
                <a:schemeClr val="dk2"/>
              </a:buClr>
              <a:buSzPts val="4200"/>
              <a:buNone/>
              <a:defRPr sz="4200">
                <a:solidFill>
                  <a:schemeClr val="dk2"/>
                </a:solidFill>
              </a:defRPr>
            </a:lvl5pPr>
            <a:lvl6pPr lvl="5" rtl="0">
              <a:spcBef>
                <a:spcPts val="0"/>
              </a:spcBef>
              <a:spcAft>
                <a:spcPts val="0"/>
              </a:spcAft>
              <a:buClr>
                <a:schemeClr val="dk2"/>
              </a:buClr>
              <a:buSzPts val="4200"/>
              <a:buNone/>
              <a:defRPr sz="4200">
                <a:solidFill>
                  <a:schemeClr val="dk2"/>
                </a:solidFill>
              </a:defRPr>
            </a:lvl6pPr>
            <a:lvl7pPr lvl="6" rtl="0">
              <a:spcBef>
                <a:spcPts val="0"/>
              </a:spcBef>
              <a:spcAft>
                <a:spcPts val="0"/>
              </a:spcAft>
              <a:buClr>
                <a:schemeClr val="dk2"/>
              </a:buClr>
              <a:buSzPts val="4200"/>
              <a:buNone/>
              <a:defRPr sz="4200">
                <a:solidFill>
                  <a:schemeClr val="dk2"/>
                </a:solidFill>
              </a:defRPr>
            </a:lvl7pPr>
            <a:lvl8pPr lvl="7" rtl="0">
              <a:spcBef>
                <a:spcPts val="0"/>
              </a:spcBef>
              <a:spcAft>
                <a:spcPts val="0"/>
              </a:spcAft>
              <a:buClr>
                <a:schemeClr val="dk2"/>
              </a:buClr>
              <a:buSzPts val="4200"/>
              <a:buNone/>
              <a:defRPr sz="4200">
                <a:solidFill>
                  <a:schemeClr val="dk2"/>
                </a:solidFill>
              </a:defRPr>
            </a:lvl8pPr>
            <a:lvl9pPr lvl="8" rtl="0">
              <a:spcBef>
                <a:spcPts val="0"/>
              </a:spcBef>
              <a:spcAft>
                <a:spcPts val="0"/>
              </a:spcAft>
              <a:buClr>
                <a:schemeClr val="dk2"/>
              </a:buClr>
              <a:buSzPts val="4200"/>
              <a:buNone/>
              <a:defRPr sz="4200">
                <a:solidFill>
                  <a:schemeClr val="dk2"/>
                </a:solidFill>
              </a:defRPr>
            </a:lvl9pPr>
          </a:lstStyle>
          <a:p>
            <a:endParaRPr/>
          </a:p>
        </p:txBody>
      </p:sp>
      <p:sp>
        <p:nvSpPr>
          <p:cNvPr id="77" name="Google Shape;77;p14"/>
          <p:cNvSpPr txBox="1">
            <a:spLocks noGrp="1"/>
          </p:cNvSpPr>
          <p:nvPr>
            <p:ph type="subTitle" idx="1"/>
          </p:nvPr>
        </p:nvSpPr>
        <p:spPr>
          <a:xfrm>
            <a:off x="729627" y="3172900"/>
            <a:ext cx="7688100" cy="5412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78" name="Google Shape;78;p14"/>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
        <p:nvSpPr>
          <p:cNvPr id="79" name="Google Shape;79;p14">
            <a:hlinkClick r:id="" action="ppaction://noaction"/>
          </p:cNvPr>
          <p:cNvSpPr/>
          <p:nvPr/>
        </p:nvSpPr>
        <p:spPr>
          <a:xfrm>
            <a:off x="8280450" y="0"/>
            <a:ext cx="863400" cy="4542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0" name="Google Shape;80;p14">
            <a:hlinkClick r:id="" action="ppaction://noaction"/>
          </p:cNvPr>
          <p:cNvCxnSpPr/>
          <p:nvPr/>
        </p:nvCxnSpPr>
        <p:spPr>
          <a:xfrm>
            <a:off x="8598817" y="216350"/>
            <a:ext cx="216300" cy="0"/>
          </a:xfrm>
          <a:prstGeom prst="straightConnector1">
            <a:avLst/>
          </a:prstGeom>
          <a:noFill/>
          <a:ln w="9525" cap="flat" cmpd="sng">
            <a:solidFill>
              <a:srgbClr val="B7B7B7"/>
            </a:solidFill>
            <a:prstDash val="solid"/>
            <a:round/>
            <a:headEnd type="none" w="med" len="med"/>
            <a:tailEnd type="none" w="med" len="med"/>
          </a:ln>
        </p:spPr>
      </p:cxnSp>
      <p:cxnSp>
        <p:nvCxnSpPr>
          <p:cNvPr id="81" name="Google Shape;81;p14">
            <a:hlinkClick r:id="" action="ppaction://noaction"/>
          </p:cNvPr>
          <p:cNvCxnSpPr/>
          <p:nvPr/>
        </p:nvCxnSpPr>
        <p:spPr>
          <a:xfrm>
            <a:off x="8598817" y="250138"/>
            <a:ext cx="216300" cy="0"/>
          </a:xfrm>
          <a:prstGeom prst="straightConnector1">
            <a:avLst/>
          </a:prstGeom>
          <a:noFill/>
          <a:ln w="9525" cap="flat" cmpd="sng">
            <a:solidFill>
              <a:srgbClr val="B7B7B7"/>
            </a:solidFill>
            <a:prstDash val="solid"/>
            <a:round/>
            <a:headEnd type="none" w="med" len="med"/>
            <a:tailEnd type="none" w="med" len="med"/>
          </a:ln>
        </p:spPr>
      </p:cxnSp>
      <p:cxnSp>
        <p:nvCxnSpPr>
          <p:cNvPr id="82" name="Google Shape;82;p14">
            <a:hlinkClick r:id="" action="ppaction://noaction"/>
          </p:cNvPr>
          <p:cNvCxnSpPr/>
          <p:nvPr/>
        </p:nvCxnSpPr>
        <p:spPr>
          <a:xfrm>
            <a:off x="8598817" y="283925"/>
            <a:ext cx="216300" cy="0"/>
          </a:xfrm>
          <a:prstGeom prst="straightConnector1">
            <a:avLst/>
          </a:prstGeom>
          <a:noFill/>
          <a:ln w="9525" cap="flat" cmpd="sng">
            <a:solidFill>
              <a:srgbClr val="B7B7B7"/>
            </a:solidFill>
            <a:prstDash val="solid"/>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marL="914400" lvl="1"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marL="1371600" lvl="2"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marL="1828800" lvl="3"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marL="2286000" lvl="4"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marL="2743200" lvl="5"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marL="3200400" lvl="6"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marL="3657600" lvl="7"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marL="4114800" lvl="8"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bf.org/issues/offshore-drilling/index.html"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5"/>
          <p:cNvSpPr txBox="1">
            <a:spLocks noGrp="1"/>
          </p:cNvSpPr>
          <p:nvPr>
            <p:ph type="ctrTitle"/>
          </p:nvPr>
        </p:nvSpPr>
        <p:spPr>
          <a:xfrm>
            <a:off x="1232400" y="1338786"/>
            <a:ext cx="6679200" cy="16647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sz="2200" b="0" dirty="0">
                <a:solidFill>
                  <a:srgbClr val="000000"/>
                </a:solidFill>
                <a:latin typeface="Lato"/>
                <a:ea typeface="Lato"/>
                <a:cs typeface="Lato"/>
                <a:sym typeface="Lato"/>
              </a:rPr>
              <a:t>Is Offshore Drilling for Oil and Gas too Risky?</a:t>
            </a:r>
            <a:endParaRPr sz="2200" b="0" dirty="0">
              <a:solidFill>
                <a:srgbClr val="000000"/>
              </a:solidFill>
              <a:latin typeface="Lato"/>
              <a:ea typeface="Lato"/>
              <a:cs typeface="Lato"/>
              <a:sym typeface="Lato"/>
            </a:endParaRPr>
          </a:p>
          <a:p>
            <a:pPr marL="0" lvl="0" indent="0" algn="ctr" rtl="0">
              <a:spcBef>
                <a:spcPts val="0"/>
              </a:spcBef>
              <a:spcAft>
                <a:spcPts val="0"/>
              </a:spcAft>
              <a:buNone/>
            </a:pPr>
            <a:endParaRPr sz="2200" b="0" dirty="0">
              <a:solidFill>
                <a:srgbClr val="000000"/>
              </a:solidFill>
              <a:latin typeface="Lato"/>
              <a:ea typeface="Lato"/>
              <a:cs typeface="Lato"/>
              <a:sym typeface="Lato"/>
            </a:endParaRPr>
          </a:p>
        </p:txBody>
      </p:sp>
      <p:sp>
        <p:nvSpPr>
          <p:cNvPr id="88" name="Google Shape;88;p15"/>
          <p:cNvSpPr txBox="1">
            <a:spLocks noGrp="1"/>
          </p:cNvSpPr>
          <p:nvPr>
            <p:ph type="subTitle" idx="1"/>
          </p:nvPr>
        </p:nvSpPr>
        <p:spPr>
          <a:xfrm>
            <a:off x="2126550" y="2301150"/>
            <a:ext cx="4890900" cy="541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1400" b="1" dirty="0">
                <a:solidFill>
                  <a:srgbClr val="000000"/>
                </a:solidFill>
              </a:rPr>
              <a:t>By: Genesis </a:t>
            </a:r>
            <a:r>
              <a:rPr lang="en-GB" sz="1400" b="1" dirty="0" err="1">
                <a:solidFill>
                  <a:srgbClr val="000000"/>
                </a:solidFill>
              </a:rPr>
              <a:t>Belliard</a:t>
            </a:r>
            <a:r>
              <a:rPr lang="en-GB" sz="1400" b="1" dirty="0">
                <a:solidFill>
                  <a:srgbClr val="000000"/>
                </a:solidFill>
              </a:rPr>
              <a:t> &amp; Peyton Schuck</a:t>
            </a:r>
            <a:endParaRPr sz="1400" b="1" dirty="0">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6"/>
          <p:cNvSpPr txBox="1">
            <a:spLocks noGrp="1"/>
          </p:cNvSpPr>
          <p:nvPr>
            <p:ph type="title"/>
          </p:nvPr>
        </p:nvSpPr>
        <p:spPr>
          <a:xfrm>
            <a:off x="267275" y="1267475"/>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Overview: What is Offshore Drilling?</a:t>
            </a:r>
            <a:endParaRPr/>
          </a:p>
        </p:txBody>
      </p:sp>
      <p:sp>
        <p:nvSpPr>
          <p:cNvPr id="94" name="Google Shape;94;p16"/>
          <p:cNvSpPr txBox="1">
            <a:spLocks noGrp="1"/>
          </p:cNvSpPr>
          <p:nvPr>
            <p:ph type="body" idx="1"/>
          </p:nvPr>
        </p:nvSpPr>
        <p:spPr>
          <a:xfrm>
            <a:off x="4701025" y="88425"/>
            <a:ext cx="4307700" cy="4351800"/>
          </a:xfrm>
          <a:prstGeom prst="rect">
            <a:avLst/>
          </a:prstGeom>
        </p:spPr>
        <p:txBody>
          <a:bodyPr spcFirstLastPara="1" wrap="square" lIns="91425" tIns="91425" rIns="91425" bIns="91425" anchor="ctr" anchorCtr="0">
            <a:normAutofit/>
          </a:bodyPr>
          <a:lstStyle/>
          <a:p>
            <a:pPr marL="457200" lvl="0" indent="-323850" algn="l" rtl="0">
              <a:lnSpc>
                <a:spcPct val="20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Offshore Drilling is the use of fixed or floating platforms to extract oil and natural gas reserves from under the ocean.</a:t>
            </a:r>
            <a:endParaRPr sz="1500">
              <a:solidFill>
                <a:srgbClr val="000000"/>
              </a:solidFill>
              <a:latin typeface="Times New Roman"/>
              <a:ea typeface="Times New Roman"/>
              <a:cs typeface="Times New Roman"/>
              <a:sym typeface="Times New Roman"/>
            </a:endParaRPr>
          </a:p>
          <a:p>
            <a:pPr marL="457200" lvl="0" indent="-323850" algn="l" rtl="0">
              <a:lnSpc>
                <a:spcPct val="20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Over 12,000 oil rigs located all over the world</a:t>
            </a:r>
            <a:endParaRPr sz="1500">
              <a:solidFill>
                <a:srgbClr val="000000"/>
              </a:solidFill>
              <a:latin typeface="Times New Roman"/>
              <a:ea typeface="Times New Roman"/>
              <a:cs typeface="Times New Roman"/>
              <a:sym typeface="Times New Roman"/>
            </a:endParaRPr>
          </a:p>
          <a:p>
            <a:pPr marL="457200" lvl="0" indent="-323850" algn="l" rtl="0">
              <a:lnSpc>
                <a:spcPct val="20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Different types of Offshore Drilling include</a:t>
            </a:r>
            <a:endParaRPr sz="1500">
              <a:solidFill>
                <a:srgbClr val="000000"/>
              </a:solidFill>
              <a:latin typeface="Times New Roman"/>
              <a:ea typeface="Times New Roman"/>
              <a:cs typeface="Times New Roman"/>
              <a:sym typeface="Times New Roman"/>
            </a:endParaRPr>
          </a:p>
          <a:p>
            <a:pPr marL="914400" lvl="1" indent="-323850" algn="l" rtl="0">
              <a:lnSpc>
                <a:spcPct val="20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Barges</a:t>
            </a:r>
            <a:endParaRPr sz="1500">
              <a:solidFill>
                <a:srgbClr val="000000"/>
              </a:solidFill>
              <a:latin typeface="Times New Roman"/>
              <a:ea typeface="Times New Roman"/>
              <a:cs typeface="Times New Roman"/>
              <a:sym typeface="Times New Roman"/>
            </a:endParaRPr>
          </a:p>
          <a:p>
            <a:pPr marL="914400" lvl="1" indent="-323850" algn="l" rtl="0">
              <a:lnSpc>
                <a:spcPct val="20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Jack up Rigs</a:t>
            </a:r>
            <a:endParaRPr sz="1500">
              <a:solidFill>
                <a:srgbClr val="000000"/>
              </a:solidFill>
              <a:latin typeface="Times New Roman"/>
              <a:ea typeface="Times New Roman"/>
              <a:cs typeface="Times New Roman"/>
              <a:sym typeface="Times New Roman"/>
            </a:endParaRPr>
          </a:p>
          <a:p>
            <a:pPr marL="914400" lvl="1" indent="-323850" algn="l" rtl="0">
              <a:lnSpc>
                <a:spcPct val="20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Drill Ships</a:t>
            </a:r>
            <a:endParaRPr sz="1500">
              <a:solidFill>
                <a:srgbClr val="000000"/>
              </a:solidFill>
              <a:latin typeface="Times New Roman"/>
              <a:ea typeface="Times New Roman"/>
              <a:cs typeface="Times New Roman"/>
              <a:sym typeface="Times New Roman"/>
            </a:endParaRPr>
          </a:p>
        </p:txBody>
      </p:sp>
      <p:pic>
        <p:nvPicPr>
          <p:cNvPr id="95" name="Google Shape;95;p16"/>
          <p:cNvPicPr preferRelativeResize="0"/>
          <p:nvPr/>
        </p:nvPicPr>
        <p:blipFill>
          <a:blip r:embed="rId3">
            <a:alphaModFix/>
          </a:blip>
          <a:stretch>
            <a:fillRect/>
          </a:stretch>
        </p:blipFill>
        <p:spPr>
          <a:xfrm>
            <a:off x="7207050" y="2824925"/>
            <a:ext cx="1589750" cy="2119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7"/>
          <p:cNvSpPr txBox="1">
            <a:spLocks noGrp="1"/>
          </p:cNvSpPr>
          <p:nvPr>
            <p:ph type="title"/>
          </p:nvPr>
        </p:nvSpPr>
        <p:spPr>
          <a:xfrm>
            <a:off x="258425" y="1362400"/>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Problems to solve</a:t>
            </a:r>
            <a:endParaRPr/>
          </a:p>
        </p:txBody>
      </p:sp>
      <p:sp>
        <p:nvSpPr>
          <p:cNvPr id="101" name="Google Shape;101;p17"/>
          <p:cNvSpPr txBox="1">
            <a:spLocks noGrp="1"/>
          </p:cNvSpPr>
          <p:nvPr>
            <p:ph type="body" idx="1"/>
          </p:nvPr>
        </p:nvSpPr>
        <p:spPr>
          <a:xfrm>
            <a:off x="4821925" y="693100"/>
            <a:ext cx="4080900" cy="3847500"/>
          </a:xfrm>
          <a:prstGeom prst="rect">
            <a:avLst/>
          </a:prstGeom>
        </p:spPr>
        <p:txBody>
          <a:bodyPr spcFirstLastPara="1" wrap="square" lIns="91425" tIns="91425" rIns="91425" bIns="91425" anchor="ctr" anchorCtr="0">
            <a:normAutofit/>
          </a:bodyPr>
          <a:lstStyle/>
          <a:p>
            <a:pPr marL="457200" lvl="0" indent="-323850" algn="l" rtl="0">
              <a:lnSpc>
                <a:spcPct val="200000"/>
              </a:lnSpc>
              <a:spcBef>
                <a:spcPts val="0"/>
              </a:spcBef>
              <a:spcAft>
                <a:spcPts val="0"/>
              </a:spcAft>
              <a:buClr>
                <a:srgbClr val="000000"/>
              </a:buClr>
              <a:buSzPts val="1500"/>
              <a:buChar char="●"/>
            </a:pPr>
            <a:r>
              <a:rPr lang="en-GB" sz="1500">
                <a:solidFill>
                  <a:srgbClr val="000000"/>
                </a:solidFill>
              </a:rPr>
              <a:t>Some people believe that Offshore drilling for Oil and Natural gas is too risky</a:t>
            </a:r>
            <a:endParaRPr sz="1500">
              <a:solidFill>
                <a:srgbClr val="000000"/>
              </a:solidFill>
            </a:endParaRPr>
          </a:p>
          <a:p>
            <a:pPr marL="457200" lvl="0" indent="-323850" algn="l" rtl="0">
              <a:lnSpc>
                <a:spcPct val="200000"/>
              </a:lnSpc>
              <a:spcBef>
                <a:spcPts val="0"/>
              </a:spcBef>
              <a:spcAft>
                <a:spcPts val="0"/>
              </a:spcAft>
              <a:buClr>
                <a:srgbClr val="000000"/>
              </a:buClr>
              <a:buSzPts val="1500"/>
              <a:buChar char="●"/>
            </a:pPr>
            <a:r>
              <a:rPr lang="en-GB" sz="1500">
                <a:solidFill>
                  <a:srgbClr val="000000"/>
                </a:solidFill>
              </a:rPr>
              <a:t>Others believe that Offshore drilling for oil and natural gas is not to risky. </a:t>
            </a:r>
            <a:endParaRPr sz="1500">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8"/>
          <p:cNvSpPr txBox="1">
            <a:spLocks noGrp="1"/>
          </p:cNvSpPr>
          <p:nvPr>
            <p:ph type="title"/>
          </p:nvPr>
        </p:nvSpPr>
        <p:spPr>
          <a:xfrm>
            <a:off x="311725" y="1317300"/>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Why it is too Risky:</a:t>
            </a:r>
            <a:endParaRPr/>
          </a:p>
          <a:p>
            <a:pPr marL="0" lvl="0" indent="0" algn="l" rtl="0">
              <a:spcBef>
                <a:spcPts val="0"/>
              </a:spcBef>
              <a:spcAft>
                <a:spcPts val="0"/>
              </a:spcAft>
              <a:buNone/>
            </a:pPr>
            <a:r>
              <a:rPr lang="en-GB"/>
              <a:t>Work Environment</a:t>
            </a:r>
            <a:endParaRPr/>
          </a:p>
        </p:txBody>
      </p:sp>
      <p:sp>
        <p:nvSpPr>
          <p:cNvPr id="107" name="Google Shape;107;p18"/>
          <p:cNvSpPr txBox="1">
            <a:spLocks noGrp="1"/>
          </p:cNvSpPr>
          <p:nvPr>
            <p:ph type="body" idx="1"/>
          </p:nvPr>
        </p:nvSpPr>
        <p:spPr>
          <a:xfrm>
            <a:off x="4572000" y="-272400"/>
            <a:ext cx="4166400" cy="4098600"/>
          </a:xfrm>
          <a:prstGeom prst="rect">
            <a:avLst/>
          </a:prstGeom>
        </p:spPr>
        <p:txBody>
          <a:bodyPr spcFirstLastPara="1" wrap="square" lIns="91425" tIns="91425" rIns="91425" bIns="91425" anchor="ctr" anchorCtr="0">
            <a:normAutofit/>
          </a:bodyPr>
          <a:lstStyle/>
          <a:p>
            <a:pPr marL="457200" lvl="0" indent="-323850" algn="l" rtl="0">
              <a:lnSpc>
                <a:spcPct val="150000"/>
              </a:lnSpc>
              <a:spcBef>
                <a:spcPts val="0"/>
              </a:spcBef>
              <a:spcAft>
                <a:spcPts val="0"/>
              </a:spcAft>
              <a:buClr>
                <a:srgbClr val="000000"/>
              </a:buClr>
              <a:buSzPts val="1500"/>
              <a:buChar char="●"/>
            </a:pPr>
            <a:r>
              <a:rPr lang="en-GB" sz="1400">
                <a:solidFill>
                  <a:srgbClr val="000000"/>
                </a:solidFill>
              </a:rPr>
              <a:t>Offshore Drilling on oil rigs is a very dangerous job</a:t>
            </a:r>
            <a:endParaRPr sz="1400">
              <a:solidFill>
                <a:srgbClr val="000000"/>
              </a:solidFill>
            </a:endParaRPr>
          </a:p>
          <a:p>
            <a:pPr marL="457200" lvl="0" indent="-317500" algn="l" rtl="0">
              <a:lnSpc>
                <a:spcPct val="150000"/>
              </a:lnSpc>
              <a:spcBef>
                <a:spcPts val="0"/>
              </a:spcBef>
              <a:spcAft>
                <a:spcPts val="0"/>
              </a:spcAft>
              <a:buClr>
                <a:srgbClr val="000000"/>
              </a:buClr>
              <a:buSzPts val="1400"/>
              <a:buChar char="●"/>
            </a:pPr>
            <a:r>
              <a:rPr lang="en-GB" sz="1400">
                <a:solidFill>
                  <a:srgbClr val="000000"/>
                </a:solidFill>
              </a:rPr>
              <a:t>Between 2008 and 2017, 1,566 employee deaths from working on Oil Rigs</a:t>
            </a:r>
            <a:endParaRPr sz="1400">
              <a:solidFill>
                <a:srgbClr val="000000"/>
              </a:solidFill>
            </a:endParaRPr>
          </a:p>
          <a:p>
            <a:pPr marL="457200" lvl="0" indent="-317500" algn="l" rtl="0">
              <a:lnSpc>
                <a:spcPct val="150000"/>
              </a:lnSpc>
              <a:spcBef>
                <a:spcPts val="0"/>
              </a:spcBef>
              <a:spcAft>
                <a:spcPts val="0"/>
              </a:spcAft>
              <a:buClr>
                <a:srgbClr val="000000"/>
              </a:buClr>
              <a:buSzPts val="1400"/>
              <a:buChar char="●"/>
            </a:pPr>
            <a:r>
              <a:rPr lang="en-GB" sz="1400">
                <a:solidFill>
                  <a:srgbClr val="000000"/>
                </a:solidFill>
              </a:rPr>
              <a:t>Over 10,000 safety violations handed out by OSHA from 2008 to 2018.</a:t>
            </a:r>
            <a:endParaRPr sz="1400">
              <a:solidFill>
                <a:srgbClr val="000000"/>
              </a:solidFill>
            </a:endParaRPr>
          </a:p>
          <a:p>
            <a:pPr marL="914400" lvl="1" indent="-317500" algn="l" rtl="0">
              <a:lnSpc>
                <a:spcPct val="150000"/>
              </a:lnSpc>
              <a:spcBef>
                <a:spcPts val="0"/>
              </a:spcBef>
              <a:spcAft>
                <a:spcPts val="0"/>
              </a:spcAft>
              <a:buClr>
                <a:srgbClr val="000000"/>
              </a:buClr>
              <a:buSzPts val="1400"/>
              <a:buChar char="○"/>
            </a:pPr>
            <a:r>
              <a:rPr lang="en-GB" sz="1400">
                <a:solidFill>
                  <a:srgbClr val="000000"/>
                </a:solidFill>
              </a:rPr>
              <a:t>64% being considered “serious” that could lead to serious injury or death</a:t>
            </a:r>
            <a:endParaRPr sz="1400">
              <a:solidFill>
                <a:srgbClr val="000000"/>
              </a:solidFill>
            </a:endParaRPr>
          </a:p>
        </p:txBody>
      </p:sp>
      <p:pic>
        <p:nvPicPr>
          <p:cNvPr id="108" name="Google Shape;108;p18"/>
          <p:cNvPicPr preferRelativeResize="0"/>
          <p:nvPr/>
        </p:nvPicPr>
        <p:blipFill>
          <a:blip r:embed="rId3">
            <a:alphaModFix/>
          </a:blip>
          <a:stretch>
            <a:fillRect/>
          </a:stretch>
        </p:blipFill>
        <p:spPr>
          <a:xfrm>
            <a:off x="5409300" y="3215775"/>
            <a:ext cx="2491800" cy="1661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9"/>
          <p:cNvSpPr txBox="1">
            <a:spLocks noGrp="1"/>
          </p:cNvSpPr>
          <p:nvPr>
            <p:ph type="title"/>
          </p:nvPr>
        </p:nvSpPr>
        <p:spPr>
          <a:xfrm>
            <a:off x="311725" y="1317300"/>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Why it is too Risky:</a:t>
            </a:r>
            <a:endParaRPr/>
          </a:p>
          <a:p>
            <a:pPr marL="0" lvl="0" indent="0" algn="ctr" rtl="0">
              <a:spcBef>
                <a:spcPts val="0"/>
              </a:spcBef>
              <a:spcAft>
                <a:spcPts val="0"/>
              </a:spcAft>
              <a:buNone/>
            </a:pPr>
            <a:r>
              <a:rPr lang="en-GB"/>
              <a:t>Oil Spills</a:t>
            </a:r>
            <a:endParaRPr/>
          </a:p>
        </p:txBody>
      </p:sp>
      <p:sp>
        <p:nvSpPr>
          <p:cNvPr id="114" name="Google Shape;114;p19"/>
          <p:cNvSpPr txBox="1">
            <a:spLocks noGrp="1"/>
          </p:cNvSpPr>
          <p:nvPr>
            <p:ph type="body" idx="1"/>
          </p:nvPr>
        </p:nvSpPr>
        <p:spPr>
          <a:xfrm>
            <a:off x="4671325" y="801300"/>
            <a:ext cx="4166400" cy="3540900"/>
          </a:xfrm>
          <a:prstGeom prst="rect">
            <a:avLst/>
          </a:prstGeom>
        </p:spPr>
        <p:txBody>
          <a:bodyPr spcFirstLastPara="1" wrap="square" lIns="91425" tIns="91425" rIns="91425" bIns="91425" anchor="ctr" anchorCtr="0">
            <a:normAutofit/>
          </a:bodyPr>
          <a:lstStyle/>
          <a:p>
            <a:pPr marL="457200" lvl="0" indent="-323850" algn="l" rtl="0">
              <a:lnSpc>
                <a:spcPct val="150000"/>
              </a:lnSpc>
              <a:spcBef>
                <a:spcPts val="0"/>
              </a:spcBef>
              <a:spcAft>
                <a:spcPts val="0"/>
              </a:spcAft>
              <a:buClr>
                <a:srgbClr val="000000"/>
              </a:buClr>
              <a:buSzPts val="1500"/>
              <a:buChar char="●"/>
            </a:pPr>
            <a:r>
              <a:rPr lang="en-GB" sz="1500">
                <a:solidFill>
                  <a:srgbClr val="000000"/>
                </a:solidFill>
              </a:rPr>
              <a:t>Problems on an oil rig can result in an oil spill, where oil is released into a body of water</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Can cause many problems for marine life, wildlife, the surrounding environment and economy</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Very costly to clean up</a:t>
            </a:r>
            <a:endParaRPr sz="1500">
              <a:solidFill>
                <a:srgbClr val="0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0"/>
          <p:cNvSpPr txBox="1">
            <a:spLocks noGrp="1"/>
          </p:cNvSpPr>
          <p:nvPr>
            <p:ph type="title"/>
          </p:nvPr>
        </p:nvSpPr>
        <p:spPr>
          <a:xfrm>
            <a:off x="258425" y="1317300"/>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Deepwater Horizon Incident</a:t>
            </a:r>
            <a:endParaRPr/>
          </a:p>
        </p:txBody>
      </p:sp>
      <p:sp>
        <p:nvSpPr>
          <p:cNvPr id="120" name="Google Shape;120;p20"/>
          <p:cNvSpPr txBox="1">
            <a:spLocks noGrp="1"/>
          </p:cNvSpPr>
          <p:nvPr>
            <p:ph type="body" idx="1"/>
          </p:nvPr>
        </p:nvSpPr>
        <p:spPr>
          <a:xfrm>
            <a:off x="4644675" y="500925"/>
            <a:ext cx="4166400" cy="4098600"/>
          </a:xfrm>
          <a:prstGeom prst="rect">
            <a:avLst/>
          </a:prstGeom>
        </p:spPr>
        <p:txBody>
          <a:bodyPr spcFirstLastPara="1" wrap="square" lIns="91425" tIns="91425" rIns="91425" bIns="91425" anchor="ctr" anchorCtr="0">
            <a:normAutofit/>
          </a:bodyPr>
          <a:lstStyle/>
          <a:p>
            <a:pPr marL="457200" lvl="0" indent="-323850" algn="l" rtl="0">
              <a:lnSpc>
                <a:spcPct val="150000"/>
              </a:lnSpc>
              <a:spcBef>
                <a:spcPts val="0"/>
              </a:spcBef>
              <a:spcAft>
                <a:spcPts val="0"/>
              </a:spcAft>
              <a:buClr>
                <a:srgbClr val="000000"/>
              </a:buClr>
              <a:buSzPts val="1500"/>
              <a:buChar char="●"/>
            </a:pPr>
            <a:r>
              <a:rPr lang="en-GB" sz="1500">
                <a:solidFill>
                  <a:srgbClr val="000000"/>
                </a:solidFill>
              </a:rPr>
              <a:t>Occurred on April 20th, 2010 in the Gulf of Mexico, off the coast of Louisiana</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Deepwater Horizon oil rig exploded killing 11 and released 205.8 million gallons of oil were released into the Gulf.</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Spill affected wildlife, marine life, and especially the fishing industry.</a:t>
            </a:r>
            <a:endParaRPr sz="1500">
              <a:solidFill>
                <a:srgbClr val="000000"/>
              </a:solidFill>
            </a:endParaRPr>
          </a:p>
        </p:txBody>
      </p:sp>
      <p:pic>
        <p:nvPicPr>
          <p:cNvPr id="121" name="Google Shape;121;p20"/>
          <p:cNvPicPr preferRelativeResize="0"/>
          <p:nvPr/>
        </p:nvPicPr>
        <p:blipFill>
          <a:blip r:embed="rId3">
            <a:alphaModFix/>
          </a:blip>
          <a:stretch>
            <a:fillRect/>
          </a:stretch>
        </p:blipFill>
        <p:spPr>
          <a:xfrm>
            <a:off x="568926" y="156550"/>
            <a:ext cx="3085501" cy="1735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1"/>
          <p:cNvSpPr txBox="1">
            <a:spLocks noGrp="1"/>
          </p:cNvSpPr>
          <p:nvPr>
            <p:ph type="title"/>
          </p:nvPr>
        </p:nvSpPr>
        <p:spPr>
          <a:xfrm>
            <a:off x="311725" y="1295775"/>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Deepwater Horizon Incident Stats</a:t>
            </a:r>
            <a:endParaRPr/>
          </a:p>
        </p:txBody>
      </p:sp>
      <p:sp>
        <p:nvSpPr>
          <p:cNvPr id="127" name="Google Shape;127;p21"/>
          <p:cNvSpPr txBox="1">
            <a:spLocks noGrp="1"/>
          </p:cNvSpPr>
          <p:nvPr>
            <p:ph type="body" idx="1"/>
          </p:nvPr>
        </p:nvSpPr>
        <p:spPr>
          <a:xfrm>
            <a:off x="4367675" y="226875"/>
            <a:ext cx="4166400" cy="3577800"/>
          </a:xfrm>
          <a:prstGeom prst="rect">
            <a:avLst/>
          </a:prstGeom>
        </p:spPr>
        <p:txBody>
          <a:bodyPr spcFirstLastPara="1" wrap="square" lIns="91425" tIns="91425" rIns="91425" bIns="91425" anchor="t" anchorCtr="0">
            <a:normAutofit/>
          </a:bodyPr>
          <a:lstStyle/>
          <a:p>
            <a:pPr marL="457200" lvl="0" indent="-323850" algn="l" rtl="0">
              <a:lnSpc>
                <a:spcPct val="150000"/>
              </a:lnSpc>
              <a:spcBef>
                <a:spcPts val="0"/>
              </a:spcBef>
              <a:spcAft>
                <a:spcPts val="0"/>
              </a:spcAft>
              <a:buClr>
                <a:srgbClr val="000000"/>
              </a:buClr>
              <a:buSzPts val="1500"/>
              <a:buChar char="●"/>
            </a:pPr>
            <a:r>
              <a:rPr lang="en-GB" sz="1500">
                <a:solidFill>
                  <a:srgbClr val="000000"/>
                </a:solidFill>
              </a:rPr>
              <a:t>Over $61 billion dollars were spent on the Deepwater Horizon incident</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Wildlife and Marine life harmed or killed</a:t>
            </a:r>
            <a:endParaRPr sz="1500">
              <a:solidFill>
                <a:srgbClr val="000000"/>
              </a:solidFill>
            </a:endParaRPr>
          </a:p>
          <a:p>
            <a:pPr marL="914400" lvl="1" indent="-323850" algn="l" rtl="0">
              <a:lnSpc>
                <a:spcPct val="150000"/>
              </a:lnSpc>
              <a:spcBef>
                <a:spcPts val="0"/>
              </a:spcBef>
              <a:spcAft>
                <a:spcPts val="0"/>
              </a:spcAft>
              <a:buClr>
                <a:srgbClr val="000000"/>
              </a:buClr>
              <a:buSzPts val="1500"/>
              <a:buChar char="○"/>
            </a:pPr>
            <a:r>
              <a:rPr lang="en-GB" sz="1500">
                <a:solidFill>
                  <a:srgbClr val="000000"/>
                </a:solidFill>
              </a:rPr>
              <a:t>82,000 birds </a:t>
            </a:r>
            <a:endParaRPr sz="1500">
              <a:solidFill>
                <a:srgbClr val="000000"/>
              </a:solidFill>
            </a:endParaRPr>
          </a:p>
          <a:p>
            <a:pPr marL="914400" lvl="1" indent="-323850" algn="l" rtl="0">
              <a:lnSpc>
                <a:spcPct val="150000"/>
              </a:lnSpc>
              <a:spcBef>
                <a:spcPts val="0"/>
              </a:spcBef>
              <a:spcAft>
                <a:spcPts val="0"/>
              </a:spcAft>
              <a:buClr>
                <a:srgbClr val="000000"/>
              </a:buClr>
              <a:buSzPts val="1500"/>
              <a:buChar char="○"/>
            </a:pPr>
            <a:r>
              <a:rPr lang="en-GB" sz="1500">
                <a:solidFill>
                  <a:srgbClr val="000000"/>
                </a:solidFill>
              </a:rPr>
              <a:t>25,900 mammals</a:t>
            </a:r>
            <a:endParaRPr sz="1500">
              <a:solidFill>
                <a:srgbClr val="000000"/>
              </a:solidFill>
            </a:endParaRPr>
          </a:p>
          <a:p>
            <a:pPr marL="914400" lvl="1" indent="-323850" algn="l" rtl="0">
              <a:lnSpc>
                <a:spcPct val="150000"/>
              </a:lnSpc>
              <a:spcBef>
                <a:spcPts val="0"/>
              </a:spcBef>
              <a:spcAft>
                <a:spcPts val="0"/>
              </a:spcAft>
              <a:buClr>
                <a:srgbClr val="000000"/>
              </a:buClr>
              <a:buSzPts val="1500"/>
              <a:buChar char="○"/>
            </a:pPr>
            <a:r>
              <a:rPr lang="en-GB" sz="1500">
                <a:solidFill>
                  <a:srgbClr val="000000"/>
                </a:solidFill>
              </a:rPr>
              <a:t>Traces of spill still being found in animals today</a:t>
            </a:r>
            <a:endParaRPr sz="1500">
              <a:solidFill>
                <a:srgbClr val="000000"/>
              </a:solidFill>
            </a:endParaRPr>
          </a:p>
        </p:txBody>
      </p:sp>
      <p:pic>
        <p:nvPicPr>
          <p:cNvPr id="128" name="Google Shape;128;p21"/>
          <p:cNvPicPr preferRelativeResize="0"/>
          <p:nvPr/>
        </p:nvPicPr>
        <p:blipFill>
          <a:blip r:embed="rId3">
            <a:alphaModFix/>
          </a:blip>
          <a:stretch>
            <a:fillRect/>
          </a:stretch>
        </p:blipFill>
        <p:spPr>
          <a:xfrm>
            <a:off x="6725126" y="2727200"/>
            <a:ext cx="2338924" cy="233634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2"/>
          <p:cNvSpPr txBox="1">
            <a:spLocks noGrp="1"/>
          </p:cNvSpPr>
          <p:nvPr>
            <p:ph type="title"/>
          </p:nvPr>
        </p:nvSpPr>
        <p:spPr>
          <a:xfrm>
            <a:off x="293975" y="1295775"/>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Deepwater Horizon </a:t>
            </a:r>
            <a:endParaRPr/>
          </a:p>
          <a:p>
            <a:pPr marL="0" lvl="0" indent="0" algn="ctr" rtl="0">
              <a:spcBef>
                <a:spcPts val="0"/>
              </a:spcBef>
              <a:spcAft>
                <a:spcPts val="0"/>
              </a:spcAft>
              <a:buNone/>
            </a:pPr>
            <a:r>
              <a:rPr lang="en-GB"/>
              <a:t>	Pictures</a:t>
            </a:r>
            <a:endParaRPr/>
          </a:p>
        </p:txBody>
      </p:sp>
      <p:pic>
        <p:nvPicPr>
          <p:cNvPr id="134" name="Google Shape;134;p22"/>
          <p:cNvPicPr preferRelativeResize="0"/>
          <p:nvPr/>
        </p:nvPicPr>
        <p:blipFill>
          <a:blip r:embed="rId3">
            <a:alphaModFix/>
          </a:blip>
          <a:stretch>
            <a:fillRect/>
          </a:stretch>
        </p:blipFill>
        <p:spPr>
          <a:xfrm>
            <a:off x="4321650" y="0"/>
            <a:ext cx="2524549" cy="1892175"/>
          </a:xfrm>
          <a:prstGeom prst="rect">
            <a:avLst/>
          </a:prstGeom>
          <a:noFill/>
          <a:ln>
            <a:noFill/>
          </a:ln>
        </p:spPr>
      </p:pic>
      <p:pic>
        <p:nvPicPr>
          <p:cNvPr id="135" name="Google Shape;135;p22"/>
          <p:cNvPicPr preferRelativeResize="0"/>
          <p:nvPr/>
        </p:nvPicPr>
        <p:blipFill>
          <a:blip r:embed="rId4">
            <a:alphaModFix/>
          </a:blip>
          <a:stretch>
            <a:fillRect/>
          </a:stretch>
        </p:blipFill>
        <p:spPr>
          <a:xfrm>
            <a:off x="4321650" y="1892175"/>
            <a:ext cx="3113124" cy="2072275"/>
          </a:xfrm>
          <a:prstGeom prst="rect">
            <a:avLst/>
          </a:prstGeom>
          <a:noFill/>
          <a:ln>
            <a:noFill/>
          </a:ln>
        </p:spPr>
      </p:pic>
      <p:pic>
        <p:nvPicPr>
          <p:cNvPr id="136" name="Google Shape;136;p22"/>
          <p:cNvPicPr preferRelativeResize="0"/>
          <p:nvPr/>
        </p:nvPicPr>
        <p:blipFill>
          <a:blip r:embed="rId5">
            <a:alphaModFix/>
          </a:blip>
          <a:stretch>
            <a:fillRect/>
          </a:stretch>
        </p:blipFill>
        <p:spPr>
          <a:xfrm>
            <a:off x="6846200" y="0"/>
            <a:ext cx="2297800" cy="1892175"/>
          </a:xfrm>
          <a:prstGeom prst="rect">
            <a:avLst/>
          </a:prstGeom>
          <a:noFill/>
          <a:ln>
            <a:noFill/>
          </a:ln>
        </p:spPr>
      </p:pic>
      <p:pic>
        <p:nvPicPr>
          <p:cNvPr id="137" name="Google Shape;137;p22"/>
          <p:cNvPicPr preferRelativeResize="0"/>
          <p:nvPr/>
        </p:nvPicPr>
        <p:blipFill>
          <a:blip r:embed="rId6">
            <a:alphaModFix/>
          </a:blip>
          <a:stretch>
            <a:fillRect/>
          </a:stretch>
        </p:blipFill>
        <p:spPr>
          <a:xfrm>
            <a:off x="4321650" y="3659975"/>
            <a:ext cx="4822350" cy="1483525"/>
          </a:xfrm>
          <a:prstGeom prst="rect">
            <a:avLst/>
          </a:prstGeom>
          <a:noFill/>
          <a:ln>
            <a:noFill/>
          </a:ln>
        </p:spPr>
      </p:pic>
      <p:pic>
        <p:nvPicPr>
          <p:cNvPr id="138" name="Google Shape;138;p22"/>
          <p:cNvPicPr preferRelativeResize="0"/>
          <p:nvPr/>
        </p:nvPicPr>
        <p:blipFill>
          <a:blip r:embed="rId7">
            <a:alphaModFix/>
          </a:blip>
          <a:stretch>
            <a:fillRect/>
          </a:stretch>
        </p:blipFill>
        <p:spPr>
          <a:xfrm>
            <a:off x="7434775" y="1892175"/>
            <a:ext cx="1709225" cy="17678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3"/>
          <p:cNvSpPr txBox="1">
            <a:spLocks noGrp="1"/>
          </p:cNvSpPr>
          <p:nvPr>
            <p:ph type="title"/>
          </p:nvPr>
        </p:nvSpPr>
        <p:spPr>
          <a:xfrm>
            <a:off x="-62175" y="1157375"/>
            <a:ext cx="44238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Why it is not too Risky:</a:t>
            </a:r>
            <a:endParaRPr/>
          </a:p>
          <a:p>
            <a:pPr marL="0" lvl="0" indent="0" algn="ctr" rtl="0">
              <a:spcBef>
                <a:spcPts val="0"/>
              </a:spcBef>
              <a:spcAft>
                <a:spcPts val="0"/>
              </a:spcAft>
              <a:buNone/>
            </a:pPr>
            <a:r>
              <a:rPr lang="en-GB"/>
              <a:t>Economic Benefits</a:t>
            </a:r>
            <a:endParaRPr/>
          </a:p>
          <a:p>
            <a:pPr marL="0" lvl="0" indent="0" algn="ctr" rtl="0">
              <a:spcBef>
                <a:spcPts val="0"/>
              </a:spcBef>
              <a:spcAft>
                <a:spcPts val="0"/>
              </a:spcAft>
              <a:buNone/>
            </a:pPr>
            <a:endParaRPr/>
          </a:p>
        </p:txBody>
      </p:sp>
      <p:sp>
        <p:nvSpPr>
          <p:cNvPr id="144" name="Google Shape;144;p23"/>
          <p:cNvSpPr txBox="1">
            <a:spLocks noGrp="1"/>
          </p:cNvSpPr>
          <p:nvPr>
            <p:ph type="body" idx="1"/>
          </p:nvPr>
        </p:nvSpPr>
        <p:spPr>
          <a:xfrm>
            <a:off x="4644675" y="500925"/>
            <a:ext cx="4166400" cy="4098600"/>
          </a:xfrm>
          <a:prstGeom prst="rect">
            <a:avLst/>
          </a:prstGeom>
        </p:spPr>
        <p:txBody>
          <a:bodyPr spcFirstLastPara="1" wrap="square" lIns="91425" tIns="91425" rIns="91425" bIns="91425" anchor="ctr" anchorCtr="0">
            <a:normAutofit/>
          </a:bodyPr>
          <a:lstStyle/>
          <a:p>
            <a:pPr marL="457200" lvl="0" indent="-323850" algn="l" rtl="0">
              <a:lnSpc>
                <a:spcPct val="150000"/>
              </a:lnSpc>
              <a:spcBef>
                <a:spcPts val="0"/>
              </a:spcBef>
              <a:spcAft>
                <a:spcPts val="0"/>
              </a:spcAft>
              <a:buClr>
                <a:srgbClr val="000000"/>
              </a:buClr>
              <a:buSzPts val="1500"/>
              <a:buChar char="●"/>
            </a:pPr>
            <a:r>
              <a:rPr lang="en-GB" sz="1500">
                <a:solidFill>
                  <a:srgbClr val="000000"/>
                </a:solidFill>
              </a:rPr>
              <a:t>Offshore drilling is critical to the oil and natural gas industry.</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Abundant supply can lower the prices of oil based products</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Gulf Region is the 2nd most important oil production region in the U.S.</a:t>
            </a:r>
            <a:endParaRPr sz="1500">
              <a:solidFill>
                <a:srgbClr val="000000"/>
              </a:solidFill>
            </a:endParaRPr>
          </a:p>
          <a:p>
            <a:pPr marL="914400" lvl="1" indent="-323850" algn="l" rtl="0">
              <a:lnSpc>
                <a:spcPct val="150000"/>
              </a:lnSpc>
              <a:spcBef>
                <a:spcPts val="0"/>
              </a:spcBef>
              <a:spcAft>
                <a:spcPts val="0"/>
              </a:spcAft>
              <a:buClr>
                <a:srgbClr val="000000"/>
              </a:buClr>
              <a:buSzPts val="1500"/>
              <a:buChar char="○"/>
            </a:pPr>
            <a:r>
              <a:rPr lang="en-GB" sz="1500">
                <a:solidFill>
                  <a:srgbClr val="000000"/>
                </a:solidFill>
              </a:rPr>
              <a:t>Record production of 2 million barrels of oil a day</a:t>
            </a:r>
            <a:endParaRPr sz="1500">
              <a:solidFill>
                <a:srgbClr val="000000"/>
              </a:solidFill>
            </a:endParaRPr>
          </a:p>
        </p:txBody>
      </p:sp>
      <p:pic>
        <p:nvPicPr>
          <p:cNvPr id="145" name="Google Shape;145;p23"/>
          <p:cNvPicPr preferRelativeResize="0"/>
          <p:nvPr/>
        </p:nvPicPr>
        <p:blipFill rotWithShape="1">
          <a:blip r:embed="rId3">
            <a:alphaModFix/>
          </a:blip>
          <a:srcRect l="6218" r="6445"/>
          <a:stretch/>
        </p:blipFill>
        <p:spPr>
          <a:xfrm>
            <a:off x="532425" y="2904875"/>
            <a:ext cx="3394025" cy="20383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4"/>
          <p:cNvSpPr txBox="1">
            <a:spLocks noGrp="1"/>
          </p:cNvSpPr>
          <p:nvPr>
            <p:ph type="title"/>
          </p:nvPr>
        </p:nvSpPr>
        <p:spPr>
          <a:xfrm>
            <a:off x="71050" y="1317300"/>
            <a:ext cx="4228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Why it is not too Risky:</a:t>
            </a:r>
            <a:endParaRPr/>
          </a:p>
          <a:p>
            <a:pPr marL="0" lvl="0" indent="0" algn="ctr" rtl="0">
              <a:spcBef>
                <a:spcPts val="0"/>
              </a:spcBef>
              <a:spcAft>
                <a:spcPts val="0"/>
              </a:spcAft>
              <a:buNone/>
            </a:pPr>
            <a:r>
              <a:rPr lang="en-GB"/>
              <a:t>Job Creation</a:t>
            </a:r>
            <a:endParaRPr/>
          </a:p>
        </p:txBody>
      </p:sp>
      <p:sp>
        <p:nvSpPr>
          <p:cNvPr id="151" name="Google Shape;151;p24"/>
          <p:cNvSpPr txBox="1">
            <a:spLocks noGrp="1"/>
          </p:cNvSpPr>
          <p:nvPr>
            <p:ph type="body" idx="1"/>
          </p:nvPr>
        </p:nvSpPr>
        <p:spPr>
          <a:xfrm>
            <a:off x="4572000" y="488600"/>
            <a:ext cx="4166400" cy="2194200"/>
          </a:xfrm>
          <a:prstGeom prst="rect">
            <a:avLst/>
          </a:prstGeom>
        </p:spPr>
        <p:txBody>
          <a:bodyPr spcFirstLastPara="1" wrap="square" lIns="91425" tIns="91425" rIns="91425" bIns="91425" anchor="ctr" anchorCtr="0">
            <a:normAutofit/>
          </a:bodyPr>
          <a:lstStyle/>
          <a:p>
            <a:pPr marL="457200" lvl="0" indent="-323850" algn="l" rtl="0">
              <a:lnSpc>
                <a:spcPct val="150000"/>
              </a:lnSpc>
              <a:spcBef>
                <a:spcPts val="0"/>
              </a:spcBef>
              <a:spcAft>
                <a:spcPts val="0"/>
              </a:spcAft>
              <a:buClr>
                <a:srgbClr val="000000"/>
              </a:buClr>
              <a:buSzPts val="1500"/>
              <a:buChar char="●"/>
            </a:pPr>
            <a:r>
              <a:rPr lang="en-GB" sz="1500">
                <a:solidFill>
                  <a:srgbClr val="000000"/>
                </a:solidFill>
              </a:rPr>
              <a:t>Each Oil rig has about 60 full time workers, with over 12,000 rigs worldwide</a:t>
            </a:r>
            <a:br>
              <a:rPr lang="en-GB" sz="1500">
                <a:solidFill>
                  <a:srgbClr val="000000"/>
                </a:solidFill>
              </a:rPr>
            </a:br>
            <a:endParaRPr sz="1500">
              <a:solidFill>
                <a:srgbClr val="000000"/>
              </a:solidFill>
            </a:endParaRPr>
          </a:p>
          <a:p>
            <a:pPr marL="457200" lvl="0" indent="-323850" algn="l" rtl="0">
              <a:lnSpc>
                <a:spcPct val="150000"/>
              </a:lnSpc>
              <a:spcBef>
                <a:spcPts val="0"/>
              </a:spcBef>
              <a:spcAft>
                <a:spcPts val="0"/>
              </a:spcAft>
              <a:buClr>
                <a:srgbClr val="000000"/>
              </a:buClr>
              <a:buSzPts val="1500"/>
              <a:buChar char="●"/>
            </a:pPr>
            <a:r>
              <a:rPr lang="en-GB" sz="1500">
                <a:solidFill>
                  <a:srgbClr val="000000"/>
                </a:solidFill>
              </a:rPr>
              <a:t>Results in over 720,000 jobs </a:t>
            </a:r>
            <a:br>
              <a:rPr lang="en-GB" sz="1500">
                <a:solidFill>
                  <a:srgbClr val="000000"/>
                </a:solidFill>
              </a:rPr>
            </a:br>
            <a:endParaRPr sz="1500">
              <a:solidFill>
                <a:srgbClr val="000000"/>
              </a:solidFill>
            </a:endParaRPr>
          </a:p>
        </p:txBody>
      </p:sp>
      <p:pic>
        <p:nvPicPr>
          <p:cNvPr id="152" name="Google Shape;152;p24"/>
          <p:cNvPicPr preferRelativeResize="0"/>
          <p:nvPr/>
        </p:nvPicPr>
        <p:blipFill>
          <a:blip r:embed="rId3">
            <a:alphaModFix/>
          </a:blip>
          <a:stretch>
            <a:fillRect/>
          </a:stretch>
        </p:blipFill>
        <p:spPr>
          <a:xfrm>
            <a:off x="5230750" y="3002593"/>
            <a:ext cx="2848900" cy="18978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5"/>
          <p:cNvSpPr txBox="1">
            <a:spLocks noGrp="1"/>
          </p:cNvSpPr>
          <p:nvPr>
            <p:ph type="title"/>
          </p:nvPr>
        </p:nvSpPr>
        <p:spPr>
          <a:xfrm>
            <a:off x="249550" y="1317300"/>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Conclusion</a:t>
            </a:r>
            <a:endParaRPr/>
          </a:p>
        </p:txBody>
      </p:sp>
      <p:sp>
        <p:nvSpPr>
          <p:cNvPr id="158" name="Google Shape;158;p25"/>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a:bodyPr>
          <a:lstStyle/>
          <a:p>
            <a:pPr marL="0" lvl="0" indent="0" algn="l" rtl="0">
              <a:lnSpc>
                <a:spcPct val="200000"/>
              </a:lnSpc>
              <a:spcBef>
                <a:spcPts val="0"/>
              </a:spcBef>
              <a:spcAft>
                <a:spcPts val="0"/>
              </a:spcAft>
              <a:buNone/>
            </a:pPr>
            <a:r>
              <a:rPr lang="en-GB" sz="1500">
                <a:solidFill>
                  <a:srgbClr val="000000"/>
                </a:solidFill>
                <a:latin typeface="Times New Roman"/>
                <a:ea typeface="Times New Roman"/>
                <a:cs typeface="Times New Roman"/>
                <a:sym typeface="Times New Roman"/>
              </a:rPr>
              <a:t>Offshore drilling for oil and natural gas has provides a lot of jobs and oil and natural gas to the world, and is important economically. Offshore drilling is very important to the energy sector and if offshore drilling doesn’t happen then the world would be lacking these resources causing prices to rise. But with offshore drilling happening, the work is dangerous and there is the possibility of disaster that causes issues in many different ways.</a:t>
            </a:r>
            <a:endParaRPr sz="1400">
              <a:solidFill>
                <a:srgbClr val="00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6"/>
          <p:cNvSpPr txBox="1">
            <a:spLocks noGrp="1"/>
          </p:cNvSpPr>
          <p:nvPr>
            <p:ph type="title"/>
          </p:nvPr>
        </p:nvSpPr>
        <p:spPr>
          <a:xfrm>
            <a:off x="231775" y="1295775"/>
            <a:ext cx="3706500" cy="25089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Work Cited</a:t>
            </a:r>
            <a:endParaRPr/>
          </a:p>
        </p:txBody>
      </p:sp>
      <p:sp>
        <p:nvSpPr>
          <p:cNvPr id="164" name="Google Shape;164;p26"/>
          <p:cNvSpPr txBox="1">
            <a:spLocks noGrp="1"/>
          </p:cNvSpPr>
          <p:nvPr>
            <p:ph type="body" idx="1"/>
          </p:nvPr>
        </p:nvSpPr>
        <p:spPr>
          <a:xfrm>
            <a:off x="4440350" y="88800"/>
            <a:ext cx="4166400" cy="4965900"/>
          </a:xfrm>
          <a:prstGeom prst="rect">
            <a:avLst/>
          </a:prstGeom>
        </p:spPr>
        <p:txBody>
          <a:bodyPr spcFirstLastPara="1" wrap="square" lIns="91425" tIns="91425" rIns="91425" bIns="91425" anchor="ctr" anchorCtr="0">
            <a:normAutofit fontScale="55000"/>
          </a:bodyPr>
          <a:lstStyle/>
          <a:p>
            <a:pPr marL="457200" lvl="0" indent="-457200" algn="l" rtl="0">
              <a:lnSpc>
                <a:spcPct val="200000"/>
              </a:lnSpc>
              <a:spcBef>
                <a:spcPts val="0"/>
              </a:spcBef>
              <a:spcAft>
                <a:spcPts val="0"/>
              </a:spcAft>
              <a:buNone/>
            </a:pPr>
            <a:r>
              <a:rPr lang="en-GB" sz="1200">
                <a:solidFill>
                  <a:srgbClr val="000000"/>
                </a:solidFill>
                <a:latin typeface="Times New Roman"/>
                <a:ea typeface="Times New Roman"/>
                <a:cs typeface="Times New Roman"/>
                <a:sym typeface="Times New Roman"/>
              </a:rPr>
              <a:t>Bomey, N. (2016, July 14). </a:t>
            </a:r>
            <a:r>
              <a:rPr lang="en-GB" sz="1200" i="1">
                <a:solidFill>
                  <a:srgbClr val="000000"/>
                </a:solidFill>
                <a:latin typeface="Times New Roman"/>
                <a:ea typeface="Times New Roman"/>
                <a:cs typeface="Times New Roman"/>
                <a:sym typeface="Times New Roman"/>
              </a:rPr>
              <a:t>BP’s Deepwater Horizon costs total $62B</a:t>
            </a:r>
            <a:r>
              <a:rPr lang="en-GB" sz="1200">
                <a:solidFill>
                  <a:srgbClr val="000000"/>
                </a:solidFill>
                <a:latin typeface="Times New Roman"/>
                <a:ea typeface="Times New Roman"/>
                <a:cs typeface="Times New Roman"/>
                <a:sym typeface="Times New Roman"/>
              </a:rPr>
              <a:t>. USA TODAY. Retrieved December 1, 2021, from https://eu.usatoday.com/story/money/2016/07/14/bp-deepwater-horizon-costs/87087056/</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i="1">
                <a:solidFill>
                  <a:srgbClr val="000000"/>
                </a:solidFill>
                <a:latin typeface="Times New Roman"/>
                <a:ea typeface="Times New Roman"/>
                <a:cs typeface="Times New Roman"/>
                <a:sym typeface="Times New Roman"/>
              </a:rPr>
              <a:t>A Deadly Toll</a:t>
            </a:r>
            <a:r>
              <a:rPr lang="en-GB" sz="1200">
                <a:solidFill>
                  <a:srgbClr val="000000"/>
                </a:solidFill>
                <a:latin typeface="Times New Roman"/>
                <a:ea typeface="Times New Roman"/>
                <a:cs typeface="Times New Roman"/>
                <a:sym typeface="Times New Roman"/>
              </a:rPr>
              <a:t>. (n.d.). Biological Diversity. Retrieved December 1, 2021, from https://www.biologicaldiversity.org/programs/public_lands/energy/dirty_energy_development/oil_and_gas/gulf_oil_spill/a_deadly_toll.html</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i="1">
                <a:solidFill>
                  <a:srgbClr val="000000"/>
                </a:solidFill>
                <a:latin typeface="Times New Roman"/>
                <a:ea typeface="Times New Roman"/>
                <a:cs typeface="Times New Roman"/>
                <a:sym typeface="Times New Roman"/>
              </a:rPr>
              <a:t>Do People Die on Oil Rigs? | Wrongful Death</a:t>
            </a:r>
            <a:r>
              <a:rPr lang="en-GB" sz="1200">
                <a:solidFill>
                  <a:srgbClr val="000000"/>
                </a:solidFill>
                <a:latin typeface="Times New Roman"/>
                <a:ea typeface="Times New Roman"/>
                <a:cs typeface="Times New Roman"/>
                <a:sym typeface="Times New Roman"/>
              </a:rPr>
              <a:t>. (2021, September 17). Loncar Lyon Jenkins. Retrieved December 9, 2021, from https://loncarlyonjenkins.com/faqs/do-people-die-on-oil-rigs/</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a:solidFill>
                  <a:srgbClr val="000000"/>
                </a:solidFill>
                <a:latin typeface="Times New Roman"/>
                <a:ea typeface="Times New Roman"/>
                <a:cs typeface="Times New Roman"/>
                <a:sym typeface="Times New Roman"/>
              </a:rPr>
              <a:t>Friedman, L. (2020, April 21). </a:t>
            </a:r>
            <a:r>
              <a:rPr lang="en-GB" sz="1200" i="1">
                <a:solidFill>
                  <a:srgbClr val="000000"/>
                </a:solidFill>
                <a:latin typeface="Times New Roman"/>
                <a:ea typeface="Times New Roman"/>
                <a:cs typeface="Times New Roman"/>
                <a:sym typeface="Times New Roman"/>
              </a:rPr>
              <a:t>Deepwater Horizon Ten Years On</a:t>
            </a:r>
            <a:r>
              <a:rPr lang="en-GB" sz="1200">
                <a:solidFill>
                  <a:srgbClr val="000000"/>
                </a:solidFill>
                <a:latin typeface="Times New Roman"/>
                <a:ea typeface="Times New Roman"/>
                <a:cs typeface="Times New Roman"/>
                <a:sym typeface="Times New Roman"/>
              </a:rPr>
              <a:t>. The New York Times. Retrieved November 30, 2021, from https://www.nytimes.com/2020/04/19/climate/deepwater-horizon-anniversary.html</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a:solidFill>
                  <a:srgbClr val="000000"/>
                </a:solidFill>
                <a:latin typeface="Times New Roman"/>
                <a:ea typeface="Times New Roman"/>
                <a:cs typeface="Times New Roman"/>
                <a:sym typeface="Times New Roman"/>
              </a:rPr>
              <a:t>Gaille, L. (2018, May 1). </a:t>
            </a:r>
            <a:r>
              <a:rPr lang="en-GB" sz="1200" i="1">
                <a:solidFill>
                  <a:srgbClr val="000000"/>
                </a:solidFill>
                <a:latin typeface="Times New Roman"/>
                <a:ea typeface="Times New Roman"/>
                <a:cs typeface="Times New Roman"/>
                <a:sym typeface="Times New Roman"/>
              </a:rPr>
              <a:t>14 Offshore Drilling Pros and Cons</a:t>
            </a:r>
            <a:r>
              <a:rPr lang="en-GB" sz="1200">
                <a:solidFill>
                  <a:srgbClr val="000000"/>
                </a:solidFill>
                <a:latin typeface="Times New Roman"/>
                <a:ea typeface="Times New Roman"/>
                <a:cs typeface="Times New Roman"/>
                <a:sym typeface="Times New Roman"/>
              </a:rPr>
              <a:t>. Vittana. Retrieved December 1, 2021, from https://vittana.org/14-offshore-drilling-pros-and-cons</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a:solidFill>
                  <a:srgbClr val="000000"/>
                </a:solidFill>
                <a:latin typeface="Times New Roman"/>
                <a:ea typeface="Times New Roman"/>
                <a:cs typeface="Times New Roman"/>
                <a:sym typeface="Times New Roman"/>
              </a:rPr>
              <a:t>Gerretsen, I. (2021, January 26). </a:t>
            </a:r>
            <a:r>
              <a:rPr lang="en-GB" sz="1200" i="1">
                <a:solidFill>
                  <a:srgbClr val="000000"/>
                </a:solidFill>
                <a:latin typeface="Times New Roman"/>
                <a:ea typeface="Times New Roman"/>
                <a:cs typeface="Times New Roman"/>
                <a:sym typeface="Times New Roman"/>
              </a:rPr>
              <a:t>The new use for abandoned oil rigs</a:t>
            </a:r>
            <a:r>
              <a:rPr lang="en-GB" sz="1200">
                <a:solidFill>
                  <a:srgbClr val="000000"/>
                </a:solidFill>
                <a:latin typeface="Times New Roman"/>
                <a:ea typeface="Times New Roman"/>
                <a:cs typeface="Times New Roman"/>
                <a:sym typeface="Times New Roman"/>
              </a:rPr>
              <a:t>. BBC Future. Retrieved December 1, 2021, from https://www.bbc.com/future/article/20210126-the-richest-human-made-marine-habitats-in-the-world</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i="1">
                <a:solidFill>
                  <a:srgbClr val="000000"/>
                </a:solidFill>
                <a:latin typeface="Times New Roman"/>
                <a:ea typeface="Times New Roman"/>
                <a:cs typeface="Times New Roman"/>
                <a:sym typeface="Times New Roman"/>
              </a:rPr>
              <a:t>Offshore Drilling</a:t>
            </a:r>
            <a:r>
              <a:rPr lang="en-GB" sz="1200">
                <a:solidFill>
                  <a:srgbClr val="000000"/>
                </a:solidFill>
                <a:latin typeface="Times New Roman"/>
                <a:ea typeface="Times New Roman"/>
                <a:cs typeface="Times New Roman"/>
                <a:sym typeface="Times New Roman"/>
              </a:rPr>
              <a:t>. (2018). Chesapeake Bay Foundation. Retrieved November 29, 2021, from </a:t>
            </a:r>
            <a:r>
              <a:rPr lang="en-GB" sz="1200" u="sng">
                <a:solidFill>
                  <a:srgbClr val="1155CC"/>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https://www.cbf.org/issues/offshore-drilling/index.html</a:t>
            </a:r>
            <a:endParaRPr sz="1200">
              <a:solidFill>
                <a:srgbClr val="000000"/>
              </a:solidFill>
              <a:latin typeface="Times New Roman"/>
              <a:ea typeface="Times New Roman"/>
              <a:cs typeface="Times New Roman"/>
              <a:sym typeface="Times New Roman"/>
            </a:endParaRPr>
          </a:p>
          <a:p>
            <a:pPr marL="457200" lvl="0" indent="-457200" algn="l" rtl="0">
              <a:lnSpc>
                <a:spcPct val="200000"/>
              </a:lnSpc>
              <a:spcBef>
                <a:spcPts val="0"/>
              </a:spcBef>
              <a:spcAft>
                <a:spcPts val="0"/>
              </a:spcAft>
              <a:buNone/>
            </a:pPr>
            <a:r>
              <a:rPr lang="en-GB" sz="1200">
                <a:solidFill>
                  <a:srgbClr val="000000"/>
                </a:solidFill>
                <a:latin typeface="Times New Roman"/>
                <a:ea typeface="Times New Roman"/>
                <a:cs typeface="Times New Roman"/>
                <a:sym typeface="Times New Roman"/>
              </a:rPr>
              <a:t>Skogdalen, J. E., Utne, I. B., &amp; Vinnem, J. E. (2011, April 22). </a:t>
            </a:r>
            <a:r>
              <a:rPr lang="en-GB" sz="1200" i="1">
                <a:solidFill>
                  <a:srgbClr val="000000"/>
                </a:solidFill>
                <a:latin typeface="Times New Roman"/>
                <a:ea typeface="Times New Roman"/>
                <a:cs typeface="Times New Roman"/>
                <a:sym typeface="Times New Roman"/>
              </a:rPr>
              <a:t>Developing safety indicators for preventing offshore oil and gas deepwater drilling blowouts</a:t>
            </a:r>
            <a:r>
              <a:rPr lang="en-GB" sz="1200">
                <a:solidFill>
                  <a:srgbClr val="000000"/>
                </a:solidFill>
                <a:latin typeface="Times New Roman"/>
                <a:ea typeface="Times New Roman"/>
                <a:cs typeface="Times New Roman"/>
                <a:sym typeface="Times New Roman"/>
              </a:rPr>
              <a:t>. Safety Science. Retrieved December 3, 2021, from https://www.sciencedirect.com/science/article/pii/S0925753511000828?casa_token=woSkMm0InpAAAAAA%3ApIu2Yagmp7Eo-fIBCf5Z6JHCmNXCZ7XEBhB4s1h97hucnbfqGKZzoVOqaJzmEu00TxewjhXr_K0. </a:t>
            </a:r>
            <a:endParaRPr/>
          </a:p>
        </p:txBody>
      </p:sp>
    </p:spTree>
  </p:cSld>
  <p:clrMapOvr>
    <a:masterClrMapping/>
  </p:clrMapOvr>
</p:sld>
</file>

<file path=ppt/theme/theme1.xml><?xml version="1.0" encoding="utf-8"?>
<a:theme xmlns:a="http://schemas.openxmlformats.org/drawingml/2006/main" name="Paradigm">
  <a:themeElements>
    <a:clrScheme name="Paradigm">
      <a:dk1>
        <a:srgbClr val="294281"/>
      </a:dk1>
      <a:lt1>
        <a:srgbClr val="FFFFFF"/>
      </a:lt1>
      <a:dk2>
        <a:srgbClr val="666666"/>
      </a:dk2>
      <a:lt2>
        <a:srgbClr val="626B73"/>
      </a:lt2>
      <a:accent1>
        <a:srgbClr val="002F4A"/>
      </a:accent1>
      <a:accent2>
        <a:srgbClr val="B7B7B7"/>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845</Words>
  <Application>Microsoft Macintosh PowerPoint</Application>
  <PresentationFormat>On-screen Show (16:9)</PresentationFormat>
  <Paragraphs>56</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Roboto</vt:lpstr>
      <vt:lpstr>Times New Roman</vt:lpstr>
      <vt:lpstr>Lato</vt:lpstr>
      <vt:lpstr>Arial</vt:lpstr>
      <vt:lpstr>Merriweather</vt:lpstr>
      <vt:lpstr>Paradigm</vt:lpstr>
      <vt:lpstr>Is Offshore Drilling for Oil and Gas too Risky? </vt:lpstr>
      <vt:lpstr>Overview: What is Offshore Drilling?</vt:lpstr>
      <vt:lpstr>Problems to solve</vt:lpstr>
      <vt:lpstr>Why it is too Risky: Work Environment</vt:lpstr>
      <vt:lpstr>Why it is too Risky: Oil Spills</vt:lpstr>
      <vt:lpstr>Deepwater Horizon Incident</vt:lpstr>
      <vt:lpstr>Deepwater Horizon Incident Stats</vt:lpstr>
      <vt:lpstr>Deepwater Horizon   Pictures</vt:lpstr>
      <vt:lpstr>Why it is not too Risky: Economic Benefits </vt:lpstr>
      <vt:lpstr>Why it is not too Risky: Job Creation</vt:lpstr>
      <vt:lpstr>Conclusion</vt:lpstr>
      <vt:lpstr>Work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 Offshore Drilling for Oil and Gas too Risky? </dc:title>
  <cp:lastModifiedBy>Peyton Schuck</cp:lastModifiedBy>
  <cp:revision>1</cp:revision>
  <dcterms:modified xsi:type="dcterms:W3CDTF">2021-12-10T23:05:21Z</dcterms:modified>
</cp:coreProperties>
</file>