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slide" Target="slides/slide20.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a2bb7fb113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a2bb7fb113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ac0c9cb426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ac0c9cb426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a2bb7fb113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a2bb7fb113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ac0c9cb426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ac0c9cb426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ac0c9cb426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ac0c9cb426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ac0c9cb426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ac0c9cb426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ac0c9cb426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ac0c9cb426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a2bb7fb113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a2bb7fb113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a2bb7fb113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a2bb7fb113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a2bb7fb113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a2bb7fb113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a2bb7fb113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a2bb7fb113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a2bb7fb113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a2bb7fb113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a2bb7fb113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a2bb7fb113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a2bb7fb113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a2bb7fb113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a2bb7fb113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a2bb7fb113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ac0c9cb426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ac0c9cb426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ac0c9cb426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ac0c9cb426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a2bb7fb113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a2bb7fb113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a2bb7fb113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a2bb7fb113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dk1"/>
              </a:buClr>
              <a:buSzPts val="1800"/>
              <a:buChar char="●"/>
              <a:defRPr>
                <a:solidFill>
                  <a:schemeClr val="dk1"/>
                </a:solidFill>
              </a:defRPr>
            </a:lvl1pPr>
            <a:lvl2pPr indent="-317500" lvl="1" marL="914400">
              <a:spcBef>
                <a:spcPts val="1600"/>
              </a:spcBef>
              <a:spcAft>
                <a:spcPts val="0"/>
              </a:spcAft>
              <a:buClr>
                <a:schemeClr val="dk1"/>
              </a:buClr>
              <a:buSzPts val="1400"/>
              <a:buChar char="○"/>
              <a:defRPr>
                <a:solidFill>
                  <a:schemeClr val="dk1"/>
                </a:solidFill>
              </a:defRPr>
            </a:lvl2pPr>
            <a:lvl3pPr indent="-317500" lvl="2" marL="1371600">
              <a:spcBef>
                <a:spcPts val="1600"/>
              </a:spcBef>
              <a:spcAft>
                <a:spcPts val="0"/>
              </a:spcAft>
              <a:buClr>
                <a:schemeClr val="dk1"/>
              </a:buClr>
              <a:buSzPts val="1400"/>
              <a:buChar char="■"/>
              <a:defRPr>
                <a:solidFill>
                  <a:schemeClr val="dk1"/>
                </a:solidFill>
              </a:defRPr>
            </a:lvl3pPr>
            <a:lvl4pPr indent="-317500" lvl="3" marL="1828800">
              <a:spcBef>
                <a:spcPts val="1600"/>
              </a:spcBef>
              <a:spcAft>
                <a:spcPts val="0"/>
              </a:spcAft>
              <a:buClr>
                <a:schemeClr val="dk1"/>
              </a:buClr>
              <a:buSzPts val="1400"/>
              <a:buChar char="●"/>
              <a:defRPr>
                <a:solidFill>
                  <a:schemeClr val="dk1"/>
                </a:solidFill>
              </a:defRPr>
            </a:lvl4pPr>
            <a:lvl5pPr indent="-317500" lvl="4" marL="2286000">
              <a:spcBef>
                <a:spcPts val="1600"/>
              </a:spcBef>
              <a:spcAft>
                <a:spcPts val="0"/>
              </a:spcAft>
              <a:buClr>
                <a:schemeClr val="dk1"/>
              </a:buClr>
              <a:buSzPts val="1400"/>
              <a:buChar char="○"/>
              <a:defRPr>
                <a:solidFill>
                  <a:schemeClr val="dk1"/>
                </a:solidFill>
              </a:defRPr>
            </a:lvl5pPr>
            <a:lvl6pPr indent="-317500" lvl="5" marL="2743200">
              <a:spcBef>
                <a:spcPts val="1600"/>
              </a:spcBef>
              <a:spcAft>
                <a:spcPts val="0"/>
              </a:spcAft>
              <a:buClr>
                <a:schemeClr val="dk1"/>
              </a:buClr>
              <a:buSzPts val="1400"/>
              <a:buChar char="■"/>
              <a:defRPr>
                <a:solidFill>
                  <a:schemeClr val="dk1"/>
                </a:solidFill>
              </a:defRPr>
            </a:lvl6pPr>
            <a:lvl7pPr indent="-317500" lvl="6" marL="3200400">
              <a:spcBef>
                <a:spcPts val="1600"/>
              </a:spcBef>
              <a:spcAft>
                <a:spcPts val="0"/>
              </a:spcAft>
              <a:buClr>
                <a:schemeClr val="dk1"/>
              </a:buClr>
              <a:buSzPts val="1400"/>
              <a:buChar char="●"/>
              <a:defRPr>
                <a:solidFill>
                  <a:schemeClr val="dk1"/>
                </a:solidFill>
              </a:defRPr>
            </a:lvl7pPr>
            <a:lvl8pPr indent="-317500" lvl="7" marL="3657600">
              <a:spcBef>
                <a:spcPts val="1600"/>
              </a:spcBef>
              <a:spcAft>
                <a:spcPts val="0"/>
              </a:spcAft>
              <a:buClr>
                <a:schemeClr val="dk1"/>
              </a:buClr>
              <a:buSzPts val="1400"/>
              <a:buChar char="○"/>
              <a:defRPr>
                <a:solidFill>
                  <a:schemeClr val="dk1"/>
                </a:solidFill>
              </a:defRPr>
            </a:lvl8pPr>
            <a:lvl9pPr indent="-317500" lvl="8" marL="4114800">
              <a:spcBef>
                <a:spcPts val="1600"/>
              </a:spcBef>
              <a:spcAft>
                <a:spcPts val="1600"/>
              </a:spcAft>
              <a:buClr>
                <a:schemeClr val="dk1"/>
              </a:buClr>
              <a:buSzPts val="1400"/>
              <a:buChar char="■"/>
              <a:defRPr>
                <a:solidFill>
                  <a:schemeClr val="dk1"/>
                </a:solidFill>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lt2"/>
              </a:buClr>
              <a:buSzPts val="1800"/>
              <a:buChar char="●"/>
              <a:defRPr sz="1800">
                <a:solidFill>
                  <a:schemeClr val="lt2"/>
                </a:solidFill>
              </a:defRPr>
            </a:lvl1pPr>
            <a:lvl2pPr indent="-317500" lvl="1" marL="914400">
              <a:lnSpc>
                <a:spcPct val="115000"/>
              </a:lnSpc>
              <a:spcBef>
                <a:spcPts val="1600"/>
              </a:spcBef>
              <a:spcAft>
                <a:spcPts val="0"/>
              </a:spcAft>
              <a:buClr>
                <a:schemeClr val="lt2"/>
              </a:buClr>
              <a:buSzPts val="1400"/>
              <a:buChar char="○"/>
              <a:defRPr>
                <a:solidFill>
                  <a:schemeClr val="lt2"/>
                </a:solidFill>
              </a:defRPr>
            </a:lvl2pPr>
            <a:lvl3pPr indent="-317500" lvl="2" marL="1371600">
              <a:lnSpc>
                <a:spcPct val="115000"/>
              </a:lnSpc>
              <a:spcBef>
                <a:spcPts val="1600"/>
              </a:spcBef>
              <a:spcAft>
                <a:spcPts val="0"/>
              </a:spcAft>
              <a:buClr>
                <a:schemeClr val="lt2"/>
              </a:buClr>
              <a:buSzPts val="1400"/>
              <a:buChar char="■"/>
              <a:defRPr>
                <a:solidFill>
                  <a:schemeClr val="lt2"/>
                </a:solidFill>
              </a:defRPr>
            </a:lvl3pPr>
            <a:lvl4pPr indent="-317500" lvl="3" marL="1828800">
              <a:lnSpc>
                <a:spcPct val="115000"/>
              </a:lnSpc>
              <a:spcBef>
                <a:spcPts val="1600"/>
              </a:spcBef>
              <a:spcAft>
                <a:spcPts val="0"/>
              </a:spcAft>
              <a:buClr>
                <a:schemeClr val="lt2"/>
              </a:buClr>
              <a:buSzPts val="1400"/>
              <a:buChar char="●"/>
              <a:defRPr>
                <a:solidFill>
                  <a:schemeClr val="lt2"/>
                </a:solidFill>
              </a:defRPr>
            </a:lvl4pPr>
            <a:lvl5pPr indent="-317500" lvl="4" marL="2286000">
              <a:lnSpc>
                <a:spcPct val="115000"/>
              </a:lnSpc>
              <a:spcBef>
                <a:spcPts val="1600"/>
              </a:spcBef>
              <a:spcAft>
                <a:spcPts val="0"/>
              </a:spcAft>
              <a:buClr>
                <a:schemeClr val="lt2"/>
              </a:buClr>
              <a:buSzPts val="1400"/>
              <a:buChar char="○"/>
              <a:defRPr>
                <a:solidFill>
                  <a:schemeClr val="lt2"/>
                </a:solidFill>
              </a:defRPr>
            </a:lvl5pPr>
            <a:lvl6pPr indent="-317500" lvl="5" marL="2743200">
              <a:lnSpc>
                <a:spcPct val="115000"/>
              </a:lnSpc>
              <a:spcBef>
                <a:spcPts val="1600"/>
              </a:spcBef>
              <a:spcAft>
                <a:spcPts val="0"/>
              </a:spcAft>
              <a:buClr>
                <a:schemeClr val="lt2"/>
              </a:buClr>
              <a:buSzPts val="1400"/>
              <a:buChar char="■"/>
              <a:defRPr>
                <a:solidFill>
                  <a:schemeClr val="lt2"/>
                </a:solidFill>
              </a:defRPr>
            </a:lvl6pPr>
            <a:lvl7pPr indent="-317500" lvl="6" marL="3200400">
              <a:lnSpc>
                <a:spcPct val="115000"/>
              </a:lnSpc>
              <a:spcBef>
                <a:spcPts val="1600"/>
              </a:spcBef>
              <a:spcAft>
                <a:spcPts val="0"/>
              </a:spcAft>
              <a:buClr>
                <a:schemeClr val="lt2"/>
              </a:buClr>
              <a:buSzPts val="1400"/>
              <a:buChar char="●"/>
              <a:defRPr>
                <a:solidFill>
                  <a:schemeClr val="lt2"/>
                </a:solidFill>
              </a:defRPr>
            </a:lvl7pPr>
            <a:lvl8pPr indent="-317500" lvl="7" marL="3657600">
              <a:lnSpc>
                <a:spcPct val="115000"/>
              </a:lnSpc>
              <a:spcBef>
                <a:spcPts val="1600"/>
              </a:spcBef>
              <a:spcAft>
                <a:spcPts val="0"/>
              </a:spcAft>
              <a:buClr>
                <a:schemeClr val="lt2"/>
              </a:buClr>
              <a:buSzPts val="1400"/>
              <a:buChar char="○"/>
              <a:defRPr>
                <a:solidFill>
                  <a:schemeClr val="lt2"/>
                </a:solidFill>
              </a:defRPr>
            </a:lvl8pPr>
            <a:lvl9pPr indent="-317500" lvl="8" marL="4114800">
              <a:lnSpc>
                <a:spcPct val="115000"/>
              </a:lnSpc>
              <a:spcBef>
                <a:spcPts val="1600"/>
              </a:spcBef>
              <a:spcAft>
                <a:spcPts val="1600"/>
              </a:spcAft>
              <a:buClr>
                <a:schemeClr val="lt2"/>
              </a:buClr>
              <a:buSzPts val="1400"/>
              <a:buChar char="■"/>
              <a:defRPr>
                <a:solidFill>
                  <a:schemeClr val="lt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3.jpg"/><Relationship Id="rId5"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6.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1" Type="http://schemas.openxmlformats.org/officeDocument/2006/relationships/hyperlink" Target="https://towardsdatascience.com/a-case-for-nuclear-bridging-the-route-to-renewables-with-low-carbon-energy-f0ad069a37ce" TargetMode="External"/><Relationship Id="rId10" Type="http://schemas.openxmlformats.org/officeDocument/2006/relationships/hyperlink" Target="https://www.realclearenergy.org/articles/2020/08/10/nuclear_energy_is_almost_here_501542.html" TargetMode="External"/><Relationship Id="rId13" Type="http://schemas.openxmlformats.org/officeDocument/2006/relationships/hyperlink" Target="http://springpowerandgas.us/the-pros-cons-of-nuclear-energy-is-it-safe/" TargetMode="External"/><Relationship Id="rId12" Type="http://schemas.openxmlformats.org/officeDocument/2006/relationships/hyperlink" Target="http://www.world-nuclear.org/information-library/nuclear-fuel-cycle/nuclear-wastes/radioactive-waste-management.aspx" TargetMode="External"/><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hyperlink" Target="https://www.world-nuclear.org/information-library/current-and-future-generation/outline-history-of-nuclear-energy.aspx" TargetMode="External"/><Relationship Id="rId4" Type="http://schemas.openxmlformats.org/officeDocument/2006/relationships/hyperlink" Target="https://www.livescience.com/39961-chernobyl.html" TargetMode="External"/><Relationship Id="rId9" Type="http://schemas.openxmlformats.org/officeDocument/2006/relationships/hyperlink" Target="https://www.energy.gov/ne/articles/3-reasons-why-nuclear-clean-and-sustainable" TargetMode="External"/><Relationship Id="rId5" Type="http://schemas.openxmlformats.org/officeDocument/2006/relationships/hyperlink" Target="http://energy.mit.edu/news/why-we-still-need-nuclear-power/" TargetMode="External"/><Relationship Id="rId6" Type="http://schemas.openxmlformats.org/officeDocument/2006/relationships/hyperlink" Target="https://www.world-nuclear.org/information-library/current-and-future-generation/the-nuclear-debate.aspx" TargetMode="External"/><Relationship Id="rId7" Type="http://schemas.openxmlformats.org/officeDocument/2006/relationships/hyperlink" Target="https://e360.yale.edu/features/why-nuclear-power-must-be-part-of-the-energy-solution-environmentalists-climate" TargetMode="External"/><Relationship Id="rId8" Type="http://schemas.openxmlformats.org/officeDocument/2006/relationships/hyperlink" Target="https://www.energy.gov/ne/articles/nuclear-power-most-reliable-energy-source-and-its-not-even-clos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0" y="256400"/>
            <a:ext cx="8520600" cy="2540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4600"/>
              <a:t>Does nuclear power have a future in the US if we can't identify a central waste deposit?</a:t>
            </a:r>
            <a:endParaRPr sz="4600"/>
          </a:p>
        </p:txBody>
      </p:sp>
      <p:sp>
        <p:nvSpPr>
          <p:cNvPr id="55" name="Google Shape;55;p13"/>
          <p:cNvSpPr txBox="1"/>
          <p:nvPr>
            <p:ph idx="1" type="subTitle"/>
          </p:nvPr>
        </p:nvSpPr>
        <p:spPr>
          <a:xfrm>
            <a:off x="311700" y="2834125"/>
            <a:ext cx="8520600" cy="159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Shawn Cottee, Bradley Anacreon, Mia Walker, Jack Bauer</a:t>
            </a:r>
            <a:endParaRPr/>
          </a:p>
          <a:p>
            <a:pPr indent="0" lvl="0" marL="0" rtl="0" algn="ctr">
              <a:spcBef>
                <a:spcPts val="0"/>
              </a:spcBef>
              <a:spcAft>
                <a:spcPts val="0"/>
              </a:spcAft>
              <a:buNone/>
            </a:pPr>
            <a:r>
              <a:rPr lang="en"/>
              <a:t>BIO/EES/EGY 105 Dr. Klemow</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699450"/>
            <a:ext cx="8520600" cy="3744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Nuclear power has been an increasingly used form of energy within the United States and around the World. While it is the most reliable energy source, and has no greenhouse gas emissions, the waste that it produces is potentially extremely harmful to humans.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5"/>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What is Nuclear Power?</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6"/>
          <p:cNvSpPr txBox="1"/>
          <p:nvPr>
            <p:ph idx="1" type="body"/>
          </p:nvPr>
        </p:nvSpPr>
        <p:spPr>
          <a:xfrm>
            <a:off x="311700" y="1592400"/>
            <a:ext cx="8520600" cy="19587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2600"/>
              <a:t>Nuclear power is the use of nuclear reactions in the form of fission, which is used to heat up water being used as a coolant for the nuclear fuel rods, generating steam to power turbines and create electrical energy.</a:t>
            </a:r>
            <a:endParaRPr sz="26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7"/>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History of Nuclear Power</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8"/>
          <p:cNvSpPr txBox="1"/>
          <p:nvPr>
            <p:ph idx="1" type="body"/>
          </p:nvPr>
        </p:nvSpPr>
        <p:spPr>
          <a:xfrm>
            <a:off x="311700" y="993750"/>
            <a:ext cx="8520600" cy="31560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Atomic radiation, change and nuclear fission were mainly developed from 1895 to 1945</a:t>
            </a:r>
            <a:endParaRPr/>
          </a:p>
          <a:p>
            <a:pPr indent="-317500" lvl="1" marL="914400" rtl="0" algn="l">
              <a:spcBef>
                <a:spcPts val="0"/>
              </a:spcBef>
              <a:spcAft>
                <a:spcPts val="0"/>
              </a:spcAft>
              <a:buSzPts val="1400"/>
              <a:buChar char="-"/>
            </a:pPr>
            <a:r>
              <a:rPr lang="en"/>
              <a:t>Much of the development was done in the last 6 years of that time span</a:t>
            </a:r>
            <a:endParaRPr/>
          </a:p>
          <a:p>
            <a:pPr indent="-317500" lvl="1" marL="914400" rtl="0" algn="l">
              <a:spcBef>
                <a:spcPts val="0"/>
              </a:spcBef>
              <a:spcAft>
                <a:spcPts val="0"/>
              </a:spcAft>
              <a:buSzPts val="1400"/>
              <a:buChar char="-"/>
            </a:pPr>
            <a:r>
              <a:rPr lang="en"/>
              <a:t>In those 6 years, most of the development was focused on creating an atomic bomb</a:t>
            </a:r>
            <a:endParaRPr/>
          </a:p>
          <a:p>
            <a:pPr indent="-317500" lvl="1" marL="914400" rtl="0" algn="l">
              <a:spcBef>
                <a:spcPts val="0"/>
              </a:spcBef>
              <a:spcAft>
                <a:spcPts val="0"/>
              </a:spcAft>
              <a:buSzPts val="1400"/>
              <a:buChar char="-"/>
            </a:pPr>
            <a:r>
              <a:rPr lang="en"/>
              <a:t>After 1945, the attention switched over to being able to store and use this power for energy</a:t>
            </a:r>
            <a:endParaRPr/>
          </a:p>
          <a:p>
            <a:pPr indent="-317500" lvl="1" marL="914400" rtl="0" algn="l">
              <a:spcBef>
                <a:spcPts val="0"/>
              </a:spcBef>
              <a:spcAft>
                <a:spcPts val="0"/>
              </a:spcAft>
              <a:buSzPts val="1400"/>
              <a:buChar char="-"/>
            </a:pPr>
            <a:r>
              <a:rPr lang="en"/>
              <a:t>Since 1956, the field’s main focus has been “the technological evolution of reliable nuclear power plants”</a:t>
            </a:r>
            <a:endParaRPr/>
          </a:p>
          <a:p>
            <a:pPr indent="-342900" lvl="0" marL="457200" rtl="0" algn="l">
              <a:spcBef>
                <a:spcPts val="0"/>
              </a:spcBef>
              <a:spcAft>
                <a:spcPts val="0"/>
              </a:spcAft>
              <a:buSzPts val="1800"/>
              <a:buChar char="-"/>
            </a:pPr>
            <a:r>
              <a:rPr lang="en"/>
              <a:t>There have been three major nuclear reactor meltdowns</a:t>
            </a:r>
            <a:endParaRPr/>
          </a:p>
          <a:p>
            <a:pPr indent="-317500" lvl="1" marL="914400" rtl="0" algn="l">
              <a:spcBef>
                <a:spcPts val="0"/>
              </a:spcBef>
              <a:spcAft>
                <a:spcPts val="0"/>
              </a:spcAft>
              <a:buSzPts val="1400"/>
              <a:buChar char="-"/>
            </a:pPr>
            <a:r>
              <a:rPr lang="en"/>
              <a:t>Three-Mile Island in Pennsylvania</a:t>
            </a:r>
            <a:endParaRPr/>
          </a:p>
          <a:p>
            <a:pPr indent="-317500" lvl="1" marL="914400" rtl="0" algn="l">
              <a:spcBef>
                <a:spcPts val="0"/>
              </a:spcBef>
              <a:spcAft>
                <a:spcPts val="0"/>
              </a:spcAft>
              <a:buSzPts val="1400"/>
              <a:buChar char="-"/>
            </a:pPr>
            <a:r>
              <a:rPr lang="en"/>
              <a:t>Chernobyl in Ukraine </a:t>
            </a:r>
            <a:endParaRPr/>
          </a:p>
          <a:p>
            <a:pPr indent="-317500" lvl="1" marL="914400" rtl="0" algn="l">
              <a:spcBef>
                <a:spcPts val="0"/>
              </a:spcBef>
              <a:spcAft>
                <a:spcPts val="0"/>
              </a:spcAft>
              <a:buSzPts val="1400"/>
              <a:buChar char="-"/>
            </a:pPr>
            <a:r>
              <a:rPr lang="en"/>
              <a:t>Fukushima in Japan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9"/>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Pro-Nuclear Power Opinions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0"/>
          <p:cNvSpPr txBox="1"/>
          <p:nvPr>
            <p:ph idx="1" type="body"/>
          </p:nvPr>
        </p:nvSpPr>
        <p:spPr>
          <a:xfrm>
            <a:off x="311700" y="91225"/>
            <a:ext cx="8520600" cy="495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Varying pro-nuclear power sources said the following about nuclear energy:</a:t>
            </a:r>
            <a:endParaRPr/>
          </a:p>
          <a:p>
            <a:pPr indent="-342900" lvl="0" marL="457200" rtl="0" algn="l">
              <a:spcBef>
                <a:spcPts val="1600"/>
              </a:spcBef>
              <a:spcAft>
                <a:spcPts val="0"/>
              </a:spcAft>
              <a:buSzPts val="1800"/>
              <a:buChar char="-"/>
            </a:pPr>
            <a:r>
              <a:rPr lang="en"/>
              <a:t>It is the energy of the future since it does not emit carbon, the wastes have the potential to be recycled, and it has the highest energy density out of all of the different forms of energy.</a:t>
            </a:r>
            <a:endParaRPr/>
          </a:p>
          <a:p>
            <a:pPr indent="-342900" lvl="0" marL="457200" rtl="0" algn="l">
              <a:spcBef>
                <a:spcPts val="0"/>
              </a:spcBef>
              <a:spcAft>
                <a:spcPts val="0"/>
              </a:spcAft>
              <a:buSzPts val="1800"/>
              <a:buChar char="-"/>
            </a:pPr>
            <a:r>
              <a:rPr lang="en"/>
              <a:t>Only the upfront costs of nuclear power are expensive. To reduce this cost, smaller reactors can be built. This also shortens the time it takes to build the reactor. Maintenance and operation cost are a lot lower than other forms of energy. </a:t>
            </a:r>
            <a:endParaRPr/>
          </a:p>
          <a:p>
            <a:pPr indent="-342900" lvl="0" marL="457200" rtl="0" algn="l">
              <a:spcBef>
                <a:spcPts val="0"/>
              </a:spcBef>
              <a:spcAft>
                <a:spcPts val="0"/>
              </a:spcAft>
              <a:buSzPts val="1800"/>
              <a:buChar char="-"/>
            </a:pPr>
            <a:r>
              <a:rPr lang="en"/>
              <a:t>In relation to waste:</a:t>
            </a:r>
            <a:endParaRPr/>
          </a:p>
          <a:p>
            <a:pPr indent="-317500" lvl="1" marL="914400" rtl="0" algn="l">
              <a:spcBef>
                <a:spcPts val="0"/>
              </a:spcBef>
              <a:spcAft>
                <a:spcPts val="0"/>
              </a:spcAft>
              <a:buSzPts val="1400"/>
              <a:buChar char="-"/>
            </a:pPr>
            <a:r>
              <a:rPr lang="en"/>
              <a:t> Nuclear waste is currently put into dry caskets and stored for around 5 years. If this time was extended, and the waste had designated spots to go to, this would be a good alternative to how we currently handle waste management</a:t>
            </a:r>
            <a:endParaRPr/>
          </a:p>
          <a:p>
            <a:pPr indent="-317500" lvl="1" marL="914400" rtl="0" algn="l">
              <a:spcBef>
                <a:spcPts val="0"/>
              </a:spcBef>
              <a:spcAft>
                <a:spcPts val="0"/>
              </a:spcAft>
              <a:buSzPts val="1400"/>
              <a:buChar char="-"/>
            </a:pPr>
            <a:r>
              <a:rPr lang="en"/>
              <a:t>The current methods of storage is not the best, and can be improved through additional cooling time, monitored aging fuel, alternatives to current Yucca Mountain storage.</a:t>
            </a:r>
            <a:endParaRPr/>
          </a:p>
          <a:p>
            <a:pPr indent="-317500" lvl="1" marL="914400" rtl="0" algn="l">
              <a:spcBef>
                <a:spcPts val="0"/>
              </a:spcBef>
              <a:spcAft>
                <a:spcPts val="0"/>
              </a:spcAft>
              <a:buSzPts val="1400"/>
              <a:buChar char="-"/>
            </a:pPr>
            <a:r>
              <a:rPr lang="en"/>
              <a:t>Nuclear waste has been managed for six decades without significant environmental release</a:t>
            </a:r>
            <a:endParaRPr/>
          </a:p>
          <a:p>
            <a:pPr indent="-317500" lvl="2" marL="1371600" rtl="0" algn="l">
              <a:spcBef>
                <a:spcPts val="0"/>
              </a:spcBef>
              <a:spcAft>
                <a:spcPts val="0"/>
              </a:spcAft>
              <a:buSzPts val="1400"/>
              <a:buChar char="-"/>
            </a:pPr>
            <a:r>
              <a:rPr lang="en"/>
              <a:t>Radioactivity diminished over time, and high level waste is reused as reactor fuel</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1"/>
          <p:cNvSpPr txBox="1"/>
          <p:nvPr>
            <p:ph idx="1" type="body"/>
          </p:nvPr>
        </p:nvSpPr>
        <p:spPr>
          <a:xfrm>
            <a:off x="311700" y="147150"/>
            <a:ext cx="8520600" cy="4849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In relation to nuclear waste (continued)</a:t>
            </a:r>
            <a:endParaRPr/>
          </a:p>
          <a:p>
            <a:pPr indent="-317500" lvl="1" marL="914400" rtl="0" algn="l">
              <a:spcBef>
                <a:spcPts val="0"/>
              </a:spcBef>
              <a:spcAft>
                <a:spcPts val="0"/>
              </a:spcAft>
              <a:buSzPts val="1400"/>
              <a:buChar char="-"/>
            </a:pPr>
            <a:r>
              <a:rPr lang="en"/>
              <a:t>Nuclear power plants have a low environmental footprint</a:t>
            </a:r>
            <a:endParaRPr/>
          </a:p>
          <a:p>
            <a:pPr indent="-317500" lvl="2" marL="1371600" rtl="0" algn="l">
              <a:spcBef>
                <a:spcPts val="0"/>
              </a:spcBef>
              <a:spcAft>
                <a:spcPts val="0"/>
              </a:spcAft>
              <a:buSzPts val="1400"/>
              <a:buChar char="-"/>
            </a:pPr>
            <a:r>
              <a:rPr lang="en"/>
              <a:t>Save people from pollution-related deaths</a:t>
            </a:r>
            <a:endParaRPr/>
          </a:p>
          <a:p>
            <a:pPr indent="-317500" lvl="1" marL="914400" rtl="0" algn="l">
              <a:spcBef>
                <a:spcPts val="0"/>
              </a:spcBef>
              <a:spcAft>
                <a:spcPts val="0"/>
              </a:spcAft>
              <a:buSzPts val="1400"/>
              <a:buChar char="-"/>
            </a:pPr>
            <a:r>
              <a:rPr lang="en"/>
              <a:t>Radiation naturally occurs </a:t>
            </a:r>
            <a:endParaRPr/>
          </a:p>
          <a:p>
            <a:pPr indent="-317500" lvl="2" marL="1371600" rtl="0" algn="l">
              <a:spcBef>
                <a:spcPts val="0"/>
              </a:spcBef>
              <a:spcAft>
                <a:spcPts val="0"/>
              </a:spcAft>
              <a:buSzPts val="1400"/>
              <a:buChar char="-"/>
            </a:pPr>
            <a:r>
              <a:rPr lang="en"/>
              <a:t>Dangerous in high doses, but most nuclear meltdowns have given off less radiation than medical tools we use today such as x-rays</a:t>
            </a:r>
            <a:endParaRPr/>
          </a:p>
          <a:p>
            <a:pPr indent="-317500" lvl="2" marL="1371600" rtl="0" algn="l">
              <a:spcBef>
                <a:spcPts val="0"/>
              </a:spcBef>
              <a:spcAft>
                <a:spcPts val="0"/>
              </a:spcAft>
              <a:buSzPts val="1400"/>
              <a:buChar char="-"/>
            </a:pPr>
            <a:r>
              <a:rPr lang="en"/>
              <a:t>The Nuclear power industry is responsible for &lt;0.1% of radiation that people are exposed to daily</a:t>
            </a:r>
            <a:endParaRPr/>
          </a:p>
          <a:p>
            <a:pPr indent="-317500" lvl="2" marL="1371600" rtl="0" algn="l">
              <a:spcBef>
                <a:spcPts val="0"/>
              </a:spcBef>
              <a:spcAft>
                <a:spcPts val="0"/>
              </a:spcAft>
              <a:buSzPts val="1400"/>
              <a:buChar char="-"/>
            </a:pPr>
            <a:r>
              <a:rPr lang="en"/>
              <a:t>Coal releases more radioactivity with fly ash</a:t>
            </a:r>
            <a:endParaRPr/>
          </a:p>
          <a:p>
            <a:pPr indent="-317500" lvl="3" marL="1828800" rtl="0" algn="l">
              <a:spcBef>
                <a:spcPts val="0"/>
              </a:spcBef>
              <a:spcAft>
                <a:spcPts val="0"/>
              </a:spcAft>
              <a:buSzPts val="1400"/>
              <a:buChar char="-"/>
            </a:pPr>
            <a:r>
              <a:rPr lang="en"/>
              <a:t>People use fly ash to extract uranium when uranium ore supply is low</a:t>
            </a:r>
            <a:endParaRPr/>
          </a:p>
          <a:p>
            <a:pPr indent="-317500" lvl="2" marL="1371600" rtl="0" algn="l">
              <a:spcBef>
                <a:spcPts val="0"/>
              </a:spcBef>
              <a:spcAft>
                <a:spcPts val="0"/>
              </a:spcAft>
              <a:buSzPts val="1400"/>
              <a:buChar char="-"/>
            </a:pPr>
            <a:r>
              <a:rPr lang="en"/>
              <a:t>All of the used nuclear fuel produced by the U.S over the last 60 years could fit on a football field around the 10 yard mark</a:t>
            </a:r>
            <a:endParaRPr/>
          </a:p>
          <a:p>
            <a:pPr indent="-342900" lvl="0" marL="457200" rtl="0" algn="l">
              <a:spcBef>
                <a:spcPts val="0"/>
              </a:spcBef>
              <a:spcAft>
                <a:spcPts val="0"/>
              </a:spcAft>
              <a:buSzPts val="1800"/>
              <a:buChar char="-"/>
            </a:pPr>
            <a:r>
              <a:rPr lang="en"/>
              <a:t>In regards to nuclear meltdowns: </a:t>
            </a:r>
            <a:endParaRPr/>
          </a:p>
          <a:p>
            <a:pPr indent="-317500" lvl="1" marL="914400" rtl="0" algn="l">
              <a:spcBef>
                <a:spcPts val="0"/>
              </a:spcBef>
              <a:spcAft>
                <a:spcPts val="0"/>
              </a:spcAft>
              <a:buSzPts val="1400"/>
              <a:buChar char="-"/>
            </a:pPr>
            <a:r>
              <a:rPr lang="en"/>
              <a:t>There have been 3 major nuclear meltdowns, and many studies have shown that these accidents are less destructive than over major industrial accidents</a:t>
            </a:r>
            <a:endParaRPr/>
          </a:p>
          <a:p>
            <a:pPr indent="-317500" lvl="1" marL="914400" rtl="0" algn="l">
              <a:spcBef>
                <a:spcPts val="0"/>
              </a:spcBef>
              <a:spcAft>
                <a:spcPts val="0"/>
              </a:spcAft>
              <a:buSzPts val="1400"/>
              <a:buChar char="-"/>
            </a:pPr>
            <a:r>
              <a:rPr lang="en"/>
              <a:t>X-rays give off 6x the radiation than the initial blast of Three-Mile Island</a:t>
            </a:r>
            <a:endParaRPr/>
          </a:p>
          <a:p>
            <a:pPr indent="-317500" lvl="1" marL="914400" rtl="0" algn="l">
              <a:spcBef>
                <a:spcPts val="0"/>
              </a:spcBef>
              <a:spcAft>
                <a:spcPts val="0"/>
              </a:spcAft>
              <a:buSzPts val="1400"/>
              <a:buChar char="-"/>
            </a:pPr>
            <a:r>
              <a:rPr lang="en"/>
              <a:t>At Chernobyl, 3 decades later around only 6 thousand cases of increased thyroid cancer have occured</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2"/>
          <p:cNvSpPr txBox="1"/>
          <p:nvPr>
            <p:ph idx="1" type="body"/>
          </p:nvPr>
        </p:nvSpPr>
        <p:spPr>
          <a:xfrm>
            <a:off x="311700" y="676500"/>
            <a:ext cx="8520600" cy="37905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In regards to nuclear meltdowns (continued):</a:t>
            </a:r>
            <a:r>
              <a:rPr lang="en"/>
              <a:t> </a:t>
            </a:r>
            <a:endParaRPr/>
          </a:p>
          <a:p>
            <a:pPr indent="-317500" lvl="1" marL="914400" rtl="0" algn="l">
              <a:spcBef>
                <a:spcPts val="0"/>
              </a:spcBef>
              <a:spcAft>
                <a:spcPts val="0"/>
              </a:spcAft>
              <a:buSzPts val="1400"/>
              <a:buChar char="-"/>
            </a:pPr>
            <a:r>
              <a:rPr lang="en"/>
              <a:t>Worst accident examples from other forms of energy:</a:t>
            </a:r>
            <a:endParaRPr/>
          </a:p>
          <a:p>
            <a:pPr indent="-317500" lvl="2" marL="1371600" rtl="0" algn="l">
              <a:spcBef>
                <a:spcPts val="0"/>
              </a:spcBef>
              <a:spcAft>
                <a:spcPts val="0"/>
              </a:spcAft>
              <a:buSzPts val="1400"/>
              <a:buChar char="-"/>
            </a:pPr>
            <a:r>
              <a:rPr lang="en"/>
              <a:t>In Bhopal, India, pesticide plant leak of methyl isocyanate gas</a:t>
            </a:r>
            <a:endParaRPr/>
          </a:p>
          <a:p>
            <a:pPr indent="-317500" lvl="2" marL="1371600" rtl="0" algn="l">
              <a:spcBef>
                <a:spcPts val="0"/>
              </a:spcBef>
              <a:spcAft>
                <a:spcPts val="0"/>
              </a:spcAft>
              <a:buSzPts val="1400"/>
              <a:buChar char="-"/>
            </a:pPr>
            <a:r>
              <a:rPr lang="en"/>
              <a:t>3,800 died immediately, thousands were sick</a:t>
            </a:r>
            <a:endParaRPr/>
          </a:p>
          <a:p>
            <a:pPr indent="-317500" lvl="1" marL="914400" rtl="0" algn="l">
              <a:spcBef>
                <a:spcPts val="0"/>
              </a:spcBef>
              <a:spcAft>
                <a:spcPts val="0"/>
              </a:spcAft>
              <a:buSzPts val="1400"/>
              <a:buChar char="-"/>
            </a:pPr>
            <a:r>
              <a:rPr lang="en"/>
              <a:t>In Henan province, China, a failure of a major hydroelectric dam in a typhoon caused 26,000 people to drown</a:t>
            </a:r>
            <a:endParaRPr/>
          </a:p>
          <a:p>
            <a:pPr indent="-317500" lvl="1" marL="914400" rtl="0" algn="l">
              <a:spcBef>
                <a:spcPts val="0"/>
              </a:spcBef>
              <a:spcAft>
                <a:spcPts val="0"/>
              </a:spcAft>
              <a:buSzPts val="1400"/>
              <a:buChar char="-"/>
            </a:pPr>
            <a:r>
              <a:rPr lang="en"/>
              <a:t>Chernobyl death rate is 9x lower than death rate from liquefied gas, 47x lower than from hydroelectric stations</a:t>
            </a:r>
            <a:endParaRPr/>
          </a:p>
          <a:p>
            <a:pPr indent="-317500" lvl="1" marL="914400" rtl="0" algn="l">
              <a:spcBef>
                <a:spcPts val="0"/>
              </a:spcBef>
              <a:spcAft>
                <a:spcPts val="0"/>
              </a:spcAft>
              <a:buSzPts val="1400"/>
              <a:buChar char="-"/>
            </a:pPr>
            <a:r>
              <a:rPr lang="en"/>
              <a:t>Nuclear waste is now a political problem, and no longer a technological one</a:t>
            </a:r>
            <a:endParaRPr/>
          </a:p>
          <a:p>
            <a:pPr indent="-317500" lvl="2" marL="1371600" rtl="0" algn="l">
              <a:spcBef>
                <a:spcPts val="0"/>
              </a:spcBef>
              <a:spcAft>
                <a:spcPts val="0"/>
              </a:spcAft>
              <a:buSzPts val="1400"/>
              <a:buChar char="-"/>
            </a:pPr>
            <a:r>
              <a:rPr lang="en"/>
              <a:t>Fukushima resulted in no major public exposure or deaths from radiation due to how well the reactor was built</a:t>
            </a:r>
            <a:endParaRPr/>
          </a:p>
          <a:p>
            <a:pPr indent="-317500" lvl="1" marL="914400" rtl="0" algn="l">
              <a:spcBef>
                <a:spcPts val="0"/>
              </a:spcBef>
              <a:spcAft>
                <a:spcPts val="0"/>
              </a:spcAft>
              <a:buSzPts val="1400"/>
              <a:buChar char="-"/>
            </a:pPr>
            <a:r>
              <a:rPr lang="en"/>
              <a:t>Meltdowns due to natural disasters can be prevented if engineers put into account what natural disasters occur within the area</a:t>
            </a:r>
            <a:endParaRPr/>
          </a:p>
          <a:p>
            <a:pPr indent="-317500" lvl="2" marL="1371600" rtl="0" algn="l">
              <a:spcBef>
                <a:spcPts val="0"/>
              </a:spcBef>
              <a:spcAft>
                <a:spcPts val="0"/>
              </a:spcAft>
              <a:buSzPts val="1400"/>
              <a:buChar char="-"/>
            </a:pPr>
            <a:r>
              <a:rPr lang="en"/>
              <a:t>Example: Making the power plant materials able to withstand earthquakes</a:t>
            </a:r>
            <a:endParaRPr/>
          </a:p>
          <a:p>
            <a:pPr indent="0" lvl="0" marL="0" rtl="0" algn="l">
              <a:spcBef>
                <a:spcPts val="1600"/>
              </a:spcBef>
              <a:spcAft>
                <a:spcPts val="160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3"/>
          <p:cNvSpPr txBox="1"/>
          <p:nvPr>
            <p:ph type="title"/>
          </p:nvPr>
        </p:nvSpPr>
        <p:spPr>
          <a:xfrm>
            <a:off x="1214225" y="553975"/>
            <a:ext cx="2948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Graphs and Data</a:t>
            </a:r>
            <a:endParaRPr/>
          </a:p>
        </p:txBody>
      </p:sp>
      <p:pic>
        <p:nvPicPr>
          <p:cNvPr id="106" name="Google Shape;106;p23"/>
          <p:cNvPicPr preferRelativeResize="0"/>
          <p:nvPr/>
        </p:nvPicPr>
        <p:blipFill>
          <a:blip r:embed="rId3">
            <a:alphaModFix/>
          </a:blip>
          <a:stretch>
            <a:fillRect/>
          </a:stretch>
        </p:blipFill>
        <p:spPr>
          <a:xfrm>
            <a:off x="264675" y="1594050"/>
            <a:ext cx="4615301" cy="3204525"/>
          </a:xfrm>
          <a:prstGeom prst="rect">
            <a:avLst/>
          </a:prstGeom>
          <a:noFill/>
          <a:ln>
            <a:noFill/>
          </a:ln>
        </p:spPr>
      </p:pic>
      <p:pic>
        <p:nvPicPr>
          <p:cNvPr id="107" name="Google Shape;107;p23"/>
          <p:cNvPicPr preferRelativeResize="0"/>
          <p:nvPr/>
        </p:nvPicPr>
        <p:blipFill>
          <a:blip r:embed="rId4">
            <a:alphaModFix/>
          </a:blip>
          <a:stretch>
            <a:fillRect/>
          </a:stretch>
        </p:blipFill>
        <p:spPr>
          <a:xfrm>
            <a:off x="5455005" y="180550"/>
            <a:ext cx="3132607" cy="2298439"/>
          </a:xfrm>
          <a:prstGeom prst="rect">
            <a:avLst/>
          </a:prstGeom>
          <a:noFill/>
          <a:ln>
            <a:noFill/>
          </a:ln>
        </p:spPr>
      </p:pic>
      <p:pic>
        <p:nvPicPr>
          <p:cNvPr id="108" name="Google Shape;108;p23"/>
          <p:cNvPicPr preferRelativeResize="0"/>
          <p:nvPr/>
        </p:nvPicPr>
        <p:blipFill>
          <a:blip r:embed="rId5">
            <a:alphaModFix/>
          </a:blip>
          <a:stretch>
            <a:fillRect/>
          </a:stretch>
        </p:blipFill>
        <p:spPr>
          <a:xfrm>
            <a:off x="4985726" y="2708675"/>
            <a:ext cx="4071174" cy="22984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4"/>
          <p:cNvSpPr txBox="1"/>
          <p:nvPr>
            <p:ph idx="1" type="body"/>
          </p:nvPr>
        </p:nvSpPr>
        <p:spPr>
          <a:xfrm>
            <a:off x="311700" y="402600"/>
            <a:ext cx="8520600" cy="4338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Capacity Factor by Energy Source chart</a:t>
            </a:r>
            <a:endParaRPr/>
          </a:p>
          <a:p>
            <a:pPr indent="-317500" lvl="1" marL="914400" rtl="0" algn="l">
              <a:spcBef>
                <a:spcPts val="0"/>
              </a:spcBef>
              <a:spcAft>
                <a:spcPts val="0"/>
              </a:spcAft>
              <a:buSzPts val="1400"/>
              <a:buChar char="-"/>
            </a:pPr>
            <a:r>
              <a:rPr lang="en"/>
              <a:t>Out of all of the different fuels, nuclear power has the highest energy capacity. </a:t>
            </a:r>
            <a:endParaRPr/>
          </a:p>
          <a:p>
            <a:pPr indent="-317500" lvl="1" marL="914400" rtl="0" algn="l">
              <a:spcBef>
                <a:spcPts val="0"/>
              </a:spcBef>
              <a:spcAft>
                <a:spcPts val="0"/>
              </a:spcAft>
              <a:buSzPts val="1400"/>
              <a:buChar char="-"/>
            </a:pPr>
            <a:r>
              <a:rPr lang="en"/>
              <a:t>Energy capacity factor is defined as “The net capacity factor is the unitless ratio of an actual electrical energy output over a given period of time to the maximum possible electrical energy output over that period.” (wikipedia, base definition)</a:t>
            </a:r>
            <a:endParaRPr/>
          </a:p>
          <a:p>
            <a:pPr indent="-342900" lvl="0" marL="457200" rtl="0" algn="l">
              <a:spcBef>
                <a:spcPts val="0"/>
              </a:spcBef>
              <a:spcAft>
                <a:spcPts val="0"/>
              </a:spcAft>
              <a:buSzPts val="1800"/>
              <a:buChar char="-"/>
            </a:pPr>
            <a:r>
              <a:rPr lang="en"/>
              <a:t>Deaths per TWh Per Energy Source chart</a:t>
            </a:r>
            <a:endParaRPr/>
          </a:p>
          <a:p>
            <a:pPr indent="-317500" lvl="1" marL="914400" rtl="0" algn="l">
              <a:spcBef>
                <a:spcPts val="0"/>
              </a:spcBef>
              <a:spcAft>
                <a:spcPts val="0"/>
              </a:spcAft>
              <a:buSzPts val="1400"/>
              <a:buChar char="-"/>
            </a:pPr>
            <a:r>
              <a:rPr lang="en"/>
              <a:t>Coal has the most deaths per terawatt-hour, while oil is in second</a:t>
            </a:r>
            <a:endParaRPr/>
          </a:p>
          <a:p>
            <a:pPr indent="-317500" lvl="1" marL="914400" rtl="0" algn="l">
              <a:spcBef>
                <a:spcPts val="0"/>
              </a:spcBef>
              <a:spcAft>
                <a:spcPts val="0"/>
              </a:spcAft>
              <a:buSzPts val="1400"/>
              <a:buChar char="-"/>
            </a:pPr>
            <a:r>
              <a:rPr lang="en"/>
              <a:t>Nuclear power has the least deaths per terawatt-hour</a:t>
            </a:r>
            <a:endParaRPr/>
          </a:p>
          <a:p>
            <a:pPr indent="-342900" lvl="0" marL="457200" rtl="0" algn="l">
              <a:spcBef>
                <a:spcPts val="0"/>
              </a:spcBef>
              <a:spcAft>
                <a:spcPts val="0"/>
              </a:spcAft>
              <a:buSzPts val="1800"/>
              <a:buChar char="-"/>
            </a:pPr>
            <a:r>
              <a:rPr lang="en"/>
              <a:t>Energy Consumption VS Carbon Emissions chart</a:t>
            </a:r>
            <a:endParaRPr/>
          </a:p>
          <a:p>
            <a:pPr indent="-317500" lvl="1" marL="914400" rtl="0" algn="l">
              <a:spcBef>
                <a:spcPts val="0"/>
              </a:spcBef>
              <a:spcAft>
                <a:spcPts val="0"/>
              </a:spcAft>
              <a:buSzPts val="1400"/>
              <a:buChar char="-"/>
            </a:pPr>
            <a:r>
              <a:rPr lang="en"/>
              <a:t>The United States consumers high Carbon emission fuels </a:t>
            </a:r>
            <a:r>
              <a:rPr lang="en"/>
              <a:t>mostly</a:t>
            </a:r>
            <a:endParaRPr/>
          </a:p>
          <a:p>
            <a:pPr indent="-317500" lvl="2" marL="1371600" rtl="0" algn="l">
              <a:spcBef>
                <a:spcPts val="0"/>
              </a:spcBef>
              <a:spcAft>
                <a:spcPts val="0"/>
              </a:spcAft>
              <a:buSzPts val="1400"/>
              <a:buChar char="-"/>
            </a:pPr>
            <a:r>
              <a:rPr lang="en"/>
              <a:t>37% of consumption is oil, 29% natural gas, 14% coal, and the remaining 20% is renewables</a:t>
            </a:r>
            <a:endParaRPr/>
          </a:p>
          <a:p>
            <a:pPr indent="-317500" lvl="1" marL="914400" rtl="0" algn="l">
              <a:spcBef>
                <a:spcPts val="0"/>
              </a:spcBef>
              <a:spcAft>
                <a:spcPts val="0"/>
              </a:spcAft>
              <a:buSzPts val="1400"/>
              <a:buChar char="-"/>
            </a:pPr>
            <a:r>
              <a:rPr lang="en"/>
              <a:t>The fuel that the most low-carbon is nuclear fuel, at 45%</a:t>
            </a:r>
            <a:endParaRPr/>
          </a:p>
          <a:p>
            <a:pPr indent="-317500" lvl="2" marL="1371600" rtl="0" algn="l">
              <a:spcBef>
                <a:spcPts val="0"/>
              </a:spcBef>
              <a:spcAft>
                <a:spcPts val="0"/>
              </a:spcAft>
              <a:buSzPts val="1400"/>
              <a:buChar char="-"/>
            </a:pPr>
            <a:r>
              <a:rPr lang="en"/>
              <a:t>The remaining fuels that are low-carbon include biomass, hydro, wind and solar respectively</a:t>
            </a:r>
            <a:endParaRPr/>
          </a:p>
          <a:p>
            <a:pPr indent="0" lvl="0" marL="0" rtl="0" algn="l">
              <a:spcBef>
                <a:spcPts val="1600"/>
              </a:spcBef>
              <a:spcAft>
                <a:spcPts val="16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5"/>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Con-Nuclear Power Opinions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6"/>
          <p:cNvSpPr txBox="1"/>
          <p:nvPr>
            <p:ph idx="1" type="body"/>
          </p:nvPr>
        </p:nvSpPr>
        <p:spPr>
          <a:xfrm>
            <a:off x="147600" y="61200"/>
            <a:ext cx="5903700" cy="50211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Nuclear power plants are very expensive to open up and to build</a:t>
            </a:r>
            <a:endParaRPr/>
          </a:p>
          <a:p>
            <a:pPr indent="-317500" lvl="1" marL="914400" rtl="0" algn="l">
              <a:spcBef>
                <a:spcPts val="0"/>
              </a:spcBef>
              <a:spcAft>
                <a:spcPts val="0"/>
              </a:spcAft>
              <a:buSzPts val="1400"/>
              <a:buChar char="-"/>
            </a:pPr>
            <a:r>
              <a:rPr lang="en"/>
              <a:t>As of 2008 an estimated price to start up a nuclear power plant cost 9 billion us dollars, additional funds are expended as nuclear waste management is expensive</a:t>
            </a:r>
            <a:endParaRPr/>
          </a:p>
          <a:p>
            <a:pPr indent="-342900" lvl="0" marL="457200" rtl="0" algn="l">
              <a:spcBef>
                <a:spcPts val="0"/>
              </a:spcBef>
              <a:spcAft>
                <a:spcPts val="0"/>
              </a:spcAft>
              <a:buSzPts val="1800"/>
              <a:buChar char="-"/>
            </a:pPr>
            <a:r>
              <a:rPr lang="en"/>
              <a:t>Nuclear power can be very dangerous if not managed correctly</a:t>
            </a:r>
            <a:endParaRPr/>
          </a:p>
          <a:p>
            <a:pPr indent="-317500" lvl="1" marL="914400" rtl="0" algn="l">
              <a:spcBef>
                <a:spcPts val="0"/>
              </a:spcBef>
              <a:spcAft>
                <a:spcPts val="0"/>
              </a:spcAft>
              <a:buSzPts val="1400"/>
              <a:buChar char="-"/>
            </a:pPr>
            <a:r>
              <a:rPr lang="en"/>
              <a:t> Radiation leaks can be very harmful to surrounding areas and can contaminate groundwater dn the habitat, causing the area to be a red zone for hundreds of years </a:t>
            </a:r>
            <a:endParaRPr/>
          </a:p>
          <a:p>
            <a:pPr indent="-317500" lvl="1" marL="914400" rtl="0" algn="l">
              <a:spcBef>
                <a:spcPts val="0"/>
              </a:spcBef>
              <a:spcAft>
                <a:spcPts val="0"/>
              </a:spcAft>
              <a:buSzPts val="1400"/>
              <a:buChar char="-"/>
            </a:pPr>
            <a:r>
              <a:rPr lang="en"/>
              <a:t>Nuclear plant accidents in the past such as Chernobyl, 3 mile island, and Fukushima</a:t>
            </a:r>
            <a:endParaRPr/>
          </a:p>
          <a:p>
            <a:pPr indent="-317500" lvl="2" marL="1371600" rtl="0" algn="l">
              <a:spcBef>
                <a:spcPts val="0"/>
              </a:spcBef>
              <a:spcAft>
                <a:spcPts val="0"/>
              </a:spcAft>
              <a:buSzPts val="1400"/>
              <a:buChar char="-"/>
            </a:pPr>
            <a:r>
              <a:rPr lang="en"/>
              <a:t>These are prime examples of what can go wrong if there isn't proper management  of the plant and its procedures</a:t>
            </a:r>
            <a:endParaRPr/>
          </a:p>
          <a:p>
            <a:pPr indent="-317500" lvl="2" marL="1371600" rtl="0" algn="l">
              <a:spcBef>
                <a:spcPts val="0"/>
              </a:spcBef>
              <a:spcAft>
                <a:spcPts val="0"/>
              </a:spcAft>
              <a:buSzPts val="1400"/>
              <a:buChar char="-"/>
            </a:pPr>
            <a:r>
              <a:rPr lang="en"/>
              <a:t>The most notable nuclear plant disaster is chernobyl which resulted in an estimated 10,000 deaths from short and long term effects from radiation poisoning</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pic>
        <p:nvPicPr>
          <p:cNvPr descr="Chernobyl disaster - Wikipedia" id="124" name="Google Shape;124;p26"/>
          <p:cNvPicPr preferRelativeResize="0"/>
          <p:nvPr/>
        </p:nvPicPr>
        <p:blipFill>
          <a:blip r:embed="rId3">
            <a:alphaModFix/>
          </a:blip>
          <a:stretch>
            <a:fillRect/>
          </a:stretch>
        </p:blipFill>
        <p:spPr>
          <a:xfrm>
            <a:off x="6200400" y="862000"/>
            <a:ext cx="2647950" cy="34194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7"/>
          <p:cNvSpPr txBox="1"/>
          <p:nvPr>
            <p:ph type="title"/>
          </p:nvPr>
        </p:nvSpPr>
        <p:spPr>
          <a:xfrm>
            <a:off x="1214225" y="409575"/>
            <a:ext cx="2948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Graphs and Data</a:t>
            </a:r>
            <a:endParaRPr/>
          </a:p>
        </p:txBody>
      </p:sp>
      <p:pic>
        <p:nvPicPr>
          <p:cNvPr id="130" name="Google Shape;130;p27"/>
          <p:cNvPicPr preferRelativeResize="0"/>
          <p:nvPr/>
        </p:nvPicPr>
        <p:blipFill>
          <a:blip r:embed="rId3">
            <a:alphaModFix/>
          </a:blip>
          <a:stretch>
            <a:fillRect/>
          </a:stretch>
        </p:blipFill>
        <p:spPr>
          <a:xfrm>
            <a:off x="5441400" y="409575"/>
            <a:ext cx="3390900" cy="4324350"/>
          </a:xfrm>
          <a:prstGeom prst="rect">
            <a:avLst/>
          </a:prstGeom>
          <a:noFill/>
          <a:ln>
            <a:noFill/>
          </a:ln>
        </p:spPr>
      </p:pic>
      <p:pic>
        <p:nvPicPr>
          <p:cNvPr id="131" name="Google Shape;131;p27"/>
          <p:cNvPicPr preferRelativeResize="0"/>
          <p:nvPr/>
        </p:nvPicPr>
        <p:blipFill>
          <a:blip r:embed="rId4">
            <a:alphaModFix/>
          </a:blip>
          <a:stretch>
            <a:fillRect/>
          </a:stretch>
        </p:blipFill>
        <p:spPr>
          <a:xfrm>
            <a:off x="247525" y="1561100"/>
            <a:ext cx="4881500" cy="25667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8"/>
          <p:cNvSpPr txBox="1"/>
          <p:nvPr>
            <p:ph idx="1" type="body"/>
          </p:nvPr>
        </p:nvSpPr>
        <p:spPr>
          <a:xfrm>
            <a:off x="311700" y="438150"/>
            <a:ext cx="8520600" cy="4267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The process in which nuclear fission occurs involves the extraction of uranium which can have a negative effect on the environment if not disposed correctly</a:t>
            </a:r>
            <a:endParaRPr/>
          </a:p>
          <a:p>
            <a:pPr indent="-342900" lvl="0" marL="457200" rtl="0" algn="l">
              <a:spcBef>
                <a:spcPts val="0"/>
              </a:spcBef>
              <a:spcAft>
                <a:spcPts val="0"/>
              </a:spcAft>
              <a:buSzPts val="1800"/>
              <a:buChar char="-"/>
            </a:pPr>
            <a:r>
              <a:rPr lang="en"/>
              <a:t>Radioactive waste rock can leave behind radioactive particles, causes erosion, and even pollutes nearby sources of water.</a:t>
            </a:r>
            <a:endParaRPr/>
          </a:p>
          <a:p>
            <a:pPr indent="-342900" lvl="0" marL="457200" rtl="0" algn="l">
              <a:spcBef>
                <a:spcPts val="0"/>
              </a:spcBef>
              <a:spcAft>
                <a:spcPts val="0"/>
              </a:spcAft>
              <a:buSzPts val="1800"/>
              <a:buChar char="-"/>
            </a:pPr>
            <a:r>
              <a:rPr lang="en"/>
              <a:t>Radioactive waste is determined by 3 levels according to its risk to the environment</a:t>
            </a:r>
            <a:endParaRPr/>
          </a:p>
          <a:p>
            <a:pPr indent="-317500" lvl="1" marL="914400" rtl="0" algn="l">
              <a:spcBef>
                <a:spcPts val="0"/>
              </a:spcBef>
              <a:spcAft>
                <a:spcPts val="0"/>
              </a:spcAft>
              <a:buSzPts val="1400"/>
              <a:buChar char="-"/>
            </a:pPr>
            <a:r>
              <a:rPr lang="en"/>
              <a:t> Low level waste is generated from hospitals and industry, as well as the nuclear fuel cycle</a:t>
            </a:r>
            <a:endParaRPr/>
          </a:p>
          <a:p>
            <a:pPr indent="-317500" lvl="1" marL="914400" rtl="0" algn="l">
              <a:spcBef>
                <a:spcPts val="0"/>
              </a:spcBef>
              <a:spcAft>
                <a:spcPts val="0"/>
              </a:spcAft>
              <a:buSzPts val="1400"/>
              <a:buChar char="-"/>
            </a:pPr>
            <a:r>
              <a:rPr lang="en"/>
              <a:t>It comprises paper, rags, tools, clothing, filters, etc., which contain small amounts of mostly short-lived radioactivity</a:t>
            </a:r>
            <a:endParaRPr/>
          </a:p>
          <a:p>
            <a:pPr indent="-317500" lvl="1" marL="914400" rtl="0" algn="l">
              <a:spcBef>
                <a:spcPts val="0"/>
              </a:spcBef>
              <a:spcAft>
                <a:spcPts val="0"/>
              </a:spcAft>
              <a:buSzPts val="1400"/>
              <a:buChar char="-"/>
            </a:pPr>
            <a:r>
              <a:rPr lang="en"/>
              <a:t>Intermediate level waste typically comprises resins, chemical sludges, and metal fuel cladding, as well as contaminated materials from reactor decommissioning</a:t>
            </a:r>
            <a:endParaRPr/>
          </a:p>
          <a:p>
            <a:pPr indent="-317500" lvl="1" marL="914400" rtl="0" algn="l">
              <a:spcBef>
                <a:spcPts val="0"/>
              </a:spcBef>
              <a:spcAft>
                <a:spcPts val="0"/>
              </a:spcAft>
              <a:buSzPts val="1400"/>
              <a:buChar char="-"/>
            </a:pPr>
            <a:r>
              <a:rPr lang="en"/>
              <a:t>High level waste arises from the 'burning' of uranium fuel in a nuclear reactor</a:t>
            </a:r>
            <a:endParaRPr/>
          </a:p>
          <a:p>
            <a:pPr indent="-317500" lvl="1" marL="914400" rtl="0" algn="l">
              <a:spcBef>
                <a:spcPts val="0"/>
              </a:spcBef>
              <a:spcAft>
                <a:spcPts val="0"/>
              </a:spcAft>
              <a:buSzPts val="1400"/>
              <a:buChar char="-"/>
            </a:pPr>
            <a:r>
              <a:rPr lang="en"/>
              <a:t>HLW contains the fission products and transuranic elements generated in the reactor core and has to be managed and disposed properly so that it can have no effect on the surrounding environment</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9"/>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Conclusion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30"/>
          <p:cNvSpPr txBox="1"/>
          <p:nvPr>
            <p:ph idx="1" type="body"/>
          </p:nvPr>
        </p:nvSpPr>
        <p:spPr>
          <a:xfrm>
            <a:off x="311700" y="613050"/>
            <a:ext cx="8520600" cy="41280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2000"/>
              <a:t>Nuclear power has its negative and positive sides, but even when looking at radioactivity, cancer, and deaths, nuclear power is safer than other fuels currently used such as coal. With downsides such as costs and nuclear meltdowns, putting our attention into </a:t>
            </a:r>
            <a:r>
              <a:rPr lang="en" sz="2000"/>
              <a:t>developing the technology further through better waste management techniques, such as specific areas being used for waste management, depth differentiation between different types of radioactive waste, and development of smaller reactors or producing nuclear power on a consumer scale</a:t>
            </a:r>
            <a:r>
              <a:rPr lang="en" sz="2000"/>
              <a:t> could help decrease those worries. </a:t>
            </a:r>
            <a:r>
              <a:rPr lang="en" sz="2000"/>
              <a:t>All in all, </a:t>
            </a:r>
            <a:r>
              <a:rPr lang="en" sz="2000"/>
              <a:t>Nuclear power is the energy source of the future.</a:t>
            </a:r>
            <a:endParaRPr sz="2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31"/>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Sources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32"/>
          <p:cNvSpPr txBox="1"/>
          <p:nvPr>
            <p:ph idx="1" type="body"/>
          </p:nvPr>
        </p:nvSpPr>
        <p:spPr>
          <a:xfrm>
            <a:off x="311700" y="61050"/>
            <a:ext cx="8520600" cy="5021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900"/>
              <a:t>History/About Nuclear Power:</a:t>
            </a:r>
            <a:endParaRPr sz="900"/>
          </a:p>
          <a:p>
            <a:pPr indent="0" lvl="0" marL="0" rtl="0" algn="l">
              <a:spcBef>
                <a:spcPts val="1600"/>
              </a:spcBef>
              <a:spcAft>
                <a:spcPts val="0"/>
              </a:spcAft>
              <a:buNone/>
            </a:pPr>
            <a:r>
              <a:rPr lang="en" sz="900" u="sng">
                <a:solidFill>
                  <a:schemeClr val="hlink"/>
                </a:solidFill>
                <a:hlinkClick r:id="rId3"/>
              </a:rPr>
              <a:t>https://www.world-nuclear.org/information-library/current-and-future-generation/outline-history-of-nuclear-energy.aspx</a:t>
            </a:r>
            <a:r>
              <a:rPr lang="en" sz="900"/>
              <a:t> </a:t>
            </a:r>
            <a:endParaRPr sz="900"/>
          </a:p>
          <a:p>
            <a:pPr indent="0" lvl="0" marL="0" rtl="0" algn="l">
              <a:spcBef>
                <a:spcPts val="1600"/>
              </a:spcBef>
              <a:spcAft>
                <a:spcPts val="0"/>
              </a:spcAft>
              <a:buNone/>
            </a:pPr>
            <a:r>
              <a:rPr lang="en" sz="900" u="sng">
                <a:solidFill>
                  <a:schemeClr val="hlink"/>
                </a:solidFill>
                <a:hlinkClick r:id="rId4"/>
              </a:rPr>
              <a:t>https://www.livescience.com/39961-chernobyl.html</a:t>
            </a:r>
            <a:r>
              <a:rPr lang="en" sz="900"/>
              <a:t> </a:t>
            </a:r>
            <a:endParaRPr sz="900"/>
          </a:p>
          <a:p>
            <a:pPr indent="0" lvl="0" marL="0" rtl="0" algn="l">
              <a:spcBef>
                <a:spcPts val="1600"/>
              </a:spcBef>
              <a:spcAft>
                <a:spcPts val="0"/>
              </a:spcAft>
              <a:buNone/>
            </a:pPr>
            <a:r>
              <a:rPr lang="en" sz="900"/>
              <a:t>Pro-Nuclear Power Opinions:</a:t>
            </a:r>
            <a:endParaRPr sz="900"/>
          </a:p>
          <a:p>
            <a:pPr indent="0" lvl="0" marL="0" rtl="0" algn="l">
              <a:spcBef>
                <a:spcPts val="1600"/>
              </a:spcBef>
              <a:spcAft>
                <a:spcPts val="0"/>
              </a:spcAft>
              <a:buNone/>
            </a:pPr>
            <a:r>
              <a:rPr lang="en" sz="900" u="sng">
                <a:solidFill>
                  <a:schemeClr val="hlink"/>
                </a:solidFill>
                <a:hlinkClick r:id="rId5"/>
              </a:rPr>
              <a:t>http://energy.mit.edu/news/why-we-still-need-nuclear-power/</a:t>
            </a:r>
            <a:r>
              <a:rPr lang="en" sz="900"/>
              <a:t> </a:t>
            </a:r>
            <a:endParaRPr sz="900"/>
          </a:p>
          <a:p>
            <a:pPr indent="0" lvl="0" marL="0" rtl="0" algn="l">
              <a:spcBef>
                <a:spcPts val="1600"/>
              </a:spcBef>
              <a:spcAft>
                <a:spcPts val="0"/>
              </a:spcAft>
              <a:buNone/>
            </a:pPr>
            <a:r>
              <a:rPr lang="en" sz="900" u="sng">
                <a:solidFill>
                  <a:schemeClr val="hlink"/>
                </a:solidFill>
                <a:hlinkClick r:id="rId6"/>
              </a:rPr>
              <a:t>https://www.world-nuclear.org/information-library/current-and-future-generation/the-nuclear-debate.aspx</a:t>
            </a:r>
            <a:r>
              <a:rPr lang="en" sz="900"/>
              <a:t> </a:t>
            </a:r>
            <a:endParaRPr sz="900"/>
          </a:p>
          <a:p>
            <a:pPr indent="0" lvl="0" marL="0" rtl="0" algn="l">
              <a:spcBef>
                <a:spcPts val="1600"/>
              </a:spcBef>
              <a:spcAft>
                <a:spcPts val="0"/>
              </a:spcAft>
              <a:buNone/>
            </a:pPr>
            <a:r>
              <a:rPr lang="en" sz="900" u="sng">
                <a:solidFill>
                  <a:schemeClr val="hlink"/>
                </a:solidFill>
                <a:hlinkClick r:id="rId7"/>
              </a:rPr>
              <a:t>https://e360.yale.edu/features/why-nuclear-power-must-be-part-of-the-energy-solution-environmentalists-climate</a:t>
            </a:r>
            <a:r>
              <a:rPr lang="en" sz="900"/>
              <a:t> </a:t>
            </a:r>
            <a:endParaRPr sz="900"/>
          </a:p>
          <a:p>
            <a:pPr indent="0" lvl="0" marL="0" rtl="0" algn="l">
              <a:spcBef>
                <a:spcPts val="1600"/>
              </a:spcBef>
              <a:spcAft>
                <a:spcPts val="0"/>
              </a:spcAft>
              <a:buNone/>
            </a:pPr>
            <a:r>
              <a:rPr lang="en" sz="900" u="sng">
                <a:solidFill>
                  <a:schemeClr val="hlink"/>
                </a:solidFill>
                <a:hlinkClick r:id="rId8"/>
              </a:rPr>
              <a:t>https://www.energy.gov/ne/articles/nuclear-power-most-reliable-energy-source-and-its-not-even-close</a:t>
            </a:r>
            <a:r>
              <a:rPr lang="en" sz="900"/>
              <a:t> </a:t>
            </a:r>
            <a:endParaRPr sz="900"/>
          </a:p>
          <a:p>
            <a:pPr indent="0" lvl="0" marL="0" rtl="0" algn="l">
              <a:spcBef>
                <a:spcPts val="1600"/>
              </a:spcBef>
              <a:spcAft>
                <a:spcPts val="0"/>
              </a:spcAft>
              <a:buNone/>
            </a:pPr>
            <a:r>
              <a:rPr lang="en" sz="900" u="sng">
                <a:solidFill>
                  <a:schemeClr val="hlink"/>
                </a:solidFill>
                <a:hlinkClick r:id="rId9"/>
              </a:rPr>
              <a:t>https://www.energy.gov/ne/articles/3-reasons-why-nuclear-clean-and-sustainable</a:t>
            </a:r>
            <a:r>
              <a:rPr lang="en" sz="900"/>
              <a:t> </a:t>
            </a:r>
            <a:endParaRPr sz="900"/>
          </a:p>
          <a:p>
            <a:pPr indent="0" lvl="0" marL="0" rtl="0" algn="l">
              <a:spcBef>
                <a:spcPts val="1600"/>
              </a:spcBef>
              <a:spcAft>
                <a:spcPts val="0"/>
              </a:spcAft>
              <a:buNone/>
            </a:pPr>
            <a:r>
              <a:rPr lang="en" sz="900" u="sng">
                <a:solidFill>
                  <a:schemeClr val="hlink"/>
                </a:solidFill>
                <a:hlinkClick r:id="rId10"/>
              </a:rPr>
              <a:t>https://www.realclearenergy.org/articles/2020/08/10/nuclear_energy_is_almost_here_501542.html</a:t>
            </a:r>
            <a:r>
              <a:rPr lang="en" sz="900"/>
              <a:t> </a:t>
            </a:r>
            <a:endParaRPr sz="900"/>
          </a:p>
          <a:p>
            <a:pPr indent="0" lvl="0" marL="0" rtl="0" algn="l">
              <a:spcBef>
                <a:spcPts val="1600"/>
              </a:spcBef>
              <a:spcAft>
                <a:spcPts val="0"/>
              </a:spcAft>
              <a:buNone/>
            </a:pPr>
            <a:r>
              <a:rPr lang="en" sz="900" u="sng">
                <a:solidFill>
                  <a:schemeClr val="hlink"/>
                </a:solidFill>
                <a:hlinkClick r:id="rId11"/>
              </a:rPr>
              <a:t>https://towardsdatascience.com/a-case-for-nuclear-bridging-the-route-to-renewables-with-low-carbon-energy-f0ad069a37ce</a:t>
            </a:r>
            <a:r>
              <a:rPr lang="en" sz="900"/>
              <a:t> </a:t>
            </a:r>
            <a:endParaRPr sz="900"/>
          </a:p>
          <a:p>
            <a:pPr indent="0" lvl="0" marL="0" rtl="0" algn="l">
              <a:spcBef>
                <a:spcPts val="1600"/>
              </a:spcBef>
              <a:spcAft>
                <a:spcPts val="0"/>
              </a:spcAft>
              <a:buNone/>
            </a:pPr>
            <a:r>
              <a:rPr lang="en" sz="900"/>
              <a:t>Con-Nuclear Power Opinions:</a:t>
            </a:r>
            <a:endParaRPr sz="900"/>
          </a:p>
          <a:p>
            <a:pPr indent="0" lvl="0" marL="0" rtl="0" algn="l">
              <a:spcBef>
                <a:spcPts val="1600"/>
              </a:spcBef>
              <a:spcAft>
                <a:spcPts val="0"/>
              </a:spcAft>
              <a:buNone/>
            </a:pPr>
            <a:r>
              <a:rPr lang="en" sz="900" u="sng">
                <a:solidFill>
                  <a:schemeClr val="hlink"/>
                </a:solidFill>
                <a:hlinkClick r:id="rId12"/>
              </a:rPr>
              <a:t>www.world-nuclear.org/information-library/nuclear-fuel-cycle/nuclear-wastes/radioactive-waste-management.aspx</a:t>
            </a:r>
            <a:endParaRPr sz="900"/>
          </a:p>
          <a:p>
            <a:pPr indent="0" lvl="0" marL="0" rtl="0" algn="l">
              <a:spcBef>
                <a:spcPts val="1600"/>
              </a:spcBef>
              <a:spcAft>
                <a:spcPts val="0"/>
              </a:spcAft>
              <a:buNone/>
            </a:pPr>
            <a:r>
              <a:rPr lang="en" sz="900" u="sng">
                <a:solidFill>
                  <a:schemeClr val="hlink"/>
                </a:solidFill>
                <a:hlinkClick r:id="rId13"/>
              </a:rPr>
              <a:t>springpowerandgas.us/the-pros-cons-of-nuclear-energy-is-it-safe/</a:t>
            </a:r>
            <a:endParaRPr sz="900"/>
          </a:p>
          <a:p>
            <a:pPr indent="0" lvl="0" marL="0" rtl="0" algn="l">
              <a:spcBef>
                <a:spcPts val="1600"/>
              </a:spcBef>
              <a:spcAft>
                <a:spcPts val="0"/>
              </a:spcAft>
              <a:buNone/>
            </a:pPr>
            <a:r>
              <a:t/>
            </a:r>
            <a:endParaRPr sz="1000"/>
          </a:p>
          <a:p>
            <a:pPr indent="0" lvl="0" marL="0" rtl="0" algn="l">
              <a:spcBef>
                <a:spcPts val="1600"/>
              </a:spcBef>
              <a:spcAft>
                <a:spcPts val="1600"/>
              </a:spcAft>
              <a:buNone/>
            </a:pPr>
            <a:r>
              <a:t/>
            </a:r>
            <a:endParaRPr sz="11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