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Lst>
  <p:sldSz cy="5143500" cx="9144000"/>
  <p:notesSz cx="6858000" cy="9144000"/>
  <p:embeddedFontLst>
    <p:embeddedFont>
      <p:font typeface="Lato"/>
      <p:regular r:id="rId22"/>
      <p:bold r:id="rId23"/>
      <p:italic r:id="rId24"/>
      <p:boldItalic r:id="rId2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font" Target="fonts/Lato-regular.fntdata"/><Relationship Id="rId21" Type="http://schemas.openxmlformats.org/officeDocument/2006/relationships/slide" Target="slides/slide16.xml"/><Relationship Id="rId24" Type="http://schemas.openxmlformats.org/officeDocument/2006/relationships/font" Target="fonts/Lato-italic.fntdata"/><Relationship Id="rId23" Type="http://schemas.openxmlformats.org/officeDocument/2006/relationships/font" Target="fonts/Lato-bold.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5" Type="http://schemas.openxmlformats.org/officeDocument/2006/relationships/font" Target="fonts/Lato-bold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6" name="Shape 56"/>
        <p:cNvGrpSpPr/>
        <p:nvPr/>
      </p:nvGrpSpPr>
      <p:grpSpPr>
        <a:xfrm>
          <a:off x="0" y="0"/>
          <a:ext cx="0" cy="0"/>
          <a:chOff x="0" y="0"/>
          <a:chExt cx="0" cy="0"/>
        </a:xfrm>
      </p:grpSpPr>
      <p:sp>
        <p:nvSpPr>
          <p:cNvPr id="57" name="Google Shape;57;g75c7819781_0_4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8" name="Google Shape;58;g75c7819781_0_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2" name="Shape 62"/>
        <p:cNvGrpSpPr/>
        <p:nvPr/>
      </p:nvGrpSpPr>
      <p:grpSpPr>
        <a:xfrm>
          <a:off x="0" y="0"/>
          <a:ext cx="0" cy="0"/>
          <a:chOff x="0" y="0"/>
          <a:chExt cx="0" cy="0"/>
        </a:xfrm>
      </p:grpSpPr>
      <p:sp>
        <p:nvSpPr>
          <p:cNvPr id="63" name="Google Shape;63;g6b9ebf71b0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 name="Google Shape;64;g6b9ebf71b0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9" name="Shape 69"/>
        <p:cNvGrpSpPr/>
        <p:nvPr/>
      </p:nvGrpSpPr>
      <p:grpSpPr>
        <a:xfrm>
          <a:off x="0" y="0"/>
          <a:ext cx="0" cy="0"/>
          <a:chOff x="0" y="0"/>
          <a:chExt cx="0" cy="0"/>
        </a:xfrm>
      </p:grpSpPr>
      <p:sp>
        <p:nvSpPr>
          <p:cNvPr id="70" name="Google Shape;70;g75bdf90b5c_1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1" name="Google Shape;71;g75bdf90b5c_1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6" name="Shape 76"/>
        <p:cNvGrpSpPr/>
        <p:nvPr/>
      </p:nvGrpSpPr>
      <p:grpSpPr>
        <a:xfrm>
          <a:off x="0" y="0"/>
          <a:ext cx="0" cy="0"/>
          <a:chOff x="0" y="0"/>
          <a:chExt cx="0" cy="0"/>
        </a:xfrm>
      </p:grpSpPr>
      <p:sp>
        <p:nvSpPr>
          <p:cNvPr id="77" name="Google Shape;77;g6b9ebf71b0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8" name="Google Shape;78;g6b9ebf71b0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4" name="Shape 84"/>
        <p:cNvGrpSpPr/>
        <p:nvPr/>
      </p:nvGrpSpPr>
      <p:grpSpPr>
        <a:xfrm>
          <a:off x="0" y="0"/>
          <a:ext cx="0" cy="0"/>
          <a:chOff x="0" y="0"/>
          <a:chExt cx="0" cy="0"/>
        </a:xfrm>
      </p:grpSpPr>
      <p:sp>
        <p:nvSpPr>
          <p:cNvPr id="85" name="Google Shape;85;g6b9ebf71b0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6" name="Google Shape;86;g6b9ebf71b0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1" name="Shape 91"/>
        <p:cNvGrpSpPr/>
        <p:nvPr/>
      </p:nvGrpSpPr>
      <p:grpSpPr>
        <a:xfrm>
          <a:off x="0" y="0"/>
          <a:ext cx="0" cy="0"/>
          <a:chOff x="0" y="0"/>
          <a:chExt cx="0" cy="0"/>
        </a:xfrm>
      </p:grpSpPr>
      <p:sp>
        <p:nvSpPr>
          <p:cNvPr id="92" name="Google Shape;92;g75c7819781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3" name="Google Shape;93;g75c7819781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8" name="Shape 98"/>
        <p:cNvGrpSpPr/>
        <p:nvPr/>
      </p:nvGrpSpPr>
      <p:grpSpPr>
        <a:xfrm>
          <a:off x="0" y="0"/>
          <a:ext cx="0" cy="0"/>
          <a:chOff x="0" y="0"/>
          <a:chExt cx="0" cy="0"/>
        </a:xfrm>
      </p:grpSpPr>
      <p:sp>
        <p:nvSpPr>
          <p:cNvPr id="99" name="Google Shape;99;g75c6f4168f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0" name="Google Shape;100;g75c6f4168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4" name="Shape 104"/>
        <p:cNvGrpSpPr/>
        <p:nvPr/>
      </p:nvGrpSpPr>
      <p:grpSpPr>
        <a:xfrm>
          <a:off x="0" y="0"/>
          <a:ext cx="0" cy="0"/>
          <a:chOff x="0" y="0"/>
          <a:chExt cx="0" cy="0"/>
        </a:xfrm>
      </p:grpSpPr>
      <p:sp>
        <p:nvSpPr>
          <p:cNvPr id="105" name="Google Shape;105;g75c6f4168f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6" name="Google Shape;106;g75c6f4168f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0" name="Shape 110"/>
        <p:cNvGrpSpPr/>
        <p:nvPr/>
      </p:nvGrpSpPr>
      <p:grpSpPr>
        <a:xfrm>
          <a:off x="0" y="0"/>
          <a:ext cx="0" cy="0"/>
          <a:chOff x="0" y="0"/>
          <a:chExt cx="0" cy="0"/>
        </a:xfrm>
      </p:grpSpPr>
      <p:sp>
        <p:nvSpPr>
          <p:cNvPr id="111" name="Google Shape;111;g75c7819781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2" name="Google Shape;112;g75c7819781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7" name="Shape 117"/>
        <p:cNvGrpSpPr/>
        <p:nvPr/>
      </p:nvGrpSpPr>
      <p:grpSpPr>
        <a:xfrm>
          <a:off x="0" y="0"/>
          <a:ext cx="0" cy="0"/>
          <a:chOff x="0" y="0"/>
          <a:chExt cx="0" cy="0"/>
        </a:xfrm>
      </p:grpSpPr>
      <p:sp>
        <p:nvSpPr>
          <p:cNvPr id="118" name="Google Shape;118;g6b9ebf71b0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9" name="Google Shape;119;g6b9ebf71b0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4" name="Shape 124"/>
        <p:cNvGrpSpPr/>
        <p:nvPr/>
      </p:nvGrpSpPr>
      <p:grpSpPr>
        <a:xfrm>
          <a:off x="0" y="0"/>
          <a:ext cx="0" cy="0"/>
          <a:chOff x="0" y="0"/>
          <a:chExt cx="0" cy="0"/>
        </a:xfrm>
      </p:grpSpPr>
      <p:sp>
        <p:nvSpPr>
          <p:cNvPr id="125" name="Google Shape;125;g6b9ebf71b0_0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6" name="Google Shape;126;g6b9ebf71b0_0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333333"/>
                </a:solidFill>
                <a:highlight>
                  <a:srgbClr val="F8F8F8"/>
                </a:highlight>
              </a:rPr>
              <a:t>a single well blow out can have an affect more than a 1 mile radius</a:t>
            </a:r>
            <a:endParaRPr>
              <a:solidFill>
                <a:srgbClr val="333333"/>
              </a:solidFill>
              <a:highlight>
                <a:srgbClr val="F8F8F8"/>
              </a:highlight>
            </a:endParaRPr>
          </a:p>
          <a:p>
            <a:pPr indent="0" lvl="0" marL="0" rtl="0" algn="l">
              <a:spcBef>
                <a:spcPts val="0"/>
              </a:spcBef>
              <a:spcAft>
                <a:spcPts val="0"/>
              </a:spcAft>
              <a:buNone/>
            </a:pPr>
            <a:r>
              <a:t/>
            </a:r>
            <a:endParaRPr>
              <a:solidFill>
                <a:srgbClr val="333333"/>
              </a:solidFill>
              <a:highlight>
                <a:srgbClr val="F8F8F8"/>
              </a:highlight>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1" name="Shape 131"/>
        <p:cNvGrpSpPr/>
        <p:nvPr/>
      </p:nvGrpSpPr>
      <p:grpSpPr>
        <a:xfrm>
          <a:off x="0" y="0"/>
          <a:ext cx="0" cy="0"/>
          <a:chOff x="0" y="0"/>
          <a:chExt cx="0" cy="0"/>
        </a:xfrm>
      </p:grpSpPr>
      <p:sp>
        <p:nvSpPr>
          <p:cNvPr id="132" name="Google Shape;132;g75bdf90b5c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3" name="Google Shape;133;g75bdf90b5c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8" name="Shape 138"/>
        <p:cNvGrpSpPr/>
        <p:nvPr/>
      </p:nvGrpSpPr>
      <p:grpSpPr>
        <a:xfrm>
          <a:off x="0" y="0"/>
          <a:ext cx="0" cy="0"/>
          <a:chOff x="0" y="0"/>
          <a:chExt cx="0" cy="0"/>
        </a:xfrm>
      </p:grpSpPr>
      <p:sp>
        <p:nvSpPr>
          <p:cNvPr id="139" name="Google Shape;139;g75c7819781_0_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0" name="Google Shape;140;g75c7819781_0_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5" name="Shape 145"/>
        <p:cNvGrpSpPr/>
        <p:nvPr/>
      </p:nvGrpSpPr>
      <p:grpSpPr>
        <a:xfrm>
          <a:off x="0" y="0"/>
          <a:ext cx="0" cy="0"/>
          <a:chOff x="0" y="0"/>
          <a:chExt cx="0" cy="0"/>
        </a:xfrm>
      </p:grpSpPr>
      <p:sp>
        <p:nvSpPr>
          <p:cNvPr id="146" name="Google Shape;146;g75c6f4168f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7" name="Google Shape;147;g75c6f4168f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1" name="Shape 151"/>
        <p:cNvGrpSpPr/>
        <p:nvPr/>
      </p:nvGrpSpPr>
      <p:grpSpPr>
        <a:xfrm>
          <a:off x="0" y="0"/>
          <a:ext cx="0" cy="0"/>
          <a:chOff x="0" y="0"/>
          <a:chExt cx="0" cy="0"/>
        </a:xfrm>
      </p:grpSpPr>
      <p:sp>
        <p:nvSpPr>
          <p:cNvPr id="152" name="Google Shape;152;g75c7819781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3" name="Google Shape;153;g75c7819781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xml"/><Relationship Id="rId3"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8.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hyperlink" Target="https://www.youtube.com/watch?v=g5QqidiEEHw" TargetMode="External"/><Relationship Id="rId4" Type="http://schemas.openxmlformats.org/officeDocument/2006/relationships/hyperlink" Target="http://www.youtube.com/watch?v=MDz2HdGofIw" TargetMode="External"/><Relationship Id="rId5" Type="http://schemas.openxmlformats.org/officeDocument/2006/relationships/image" Target="../media/image2.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7.xml"/><Relationship Id="rId3" Type="http://schemas.openxmlformats.org/officeDocument/2006/relationships/image" Target="../media/image5.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0.xml"/><Relationship Id="rId3" Type="http://schemas.openxmlformats.org/officeDocument/2006/relationships/image" Target="../media/image10.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2.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4.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hyperlink" Target="https://ytcropper.com/cropped/g55de56b77c8751" TargetMode="External"/><Relationship Id="rId4" Type="http://schemas.openxmlformats.org/officeDocument/2006/relationships/image" Target="../media/image6.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13.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hyperlink" Target="https://www.brookings.edu/blog/brookings-now/2015/03/23/the-economic-benefits-of-fracking/" TargetMode="External"/><Relationship Id="rId4" Type="http://schemas.openxmlformats.org/officeDocument/2006/relationships/hyperlink" Target="https://marcelluscoalition.org/2018/11/american-shale-gas-delivering-global-benefits/" TargetMode="External"/><Relationship Id="rId5" Type="http://schemas.openxmlformats.org/officeDocument/2006/relationships/hyperlink" Target="https://stateimpact.npr.org/pennsylvania/2019/10/02/shale-gas-off-ramp-pa-s-fracking-boom-produces-a-glut-of-ethane-thats-helping-fuel-plastics-production-overseas/" TargetMode="External"/><Relationship Id="rId6" Type="http://schemas.openxmlformats.org/officeDocument/2006/relationships/hyperlink" Target="https://marcelluscoalition.org/wp-content/uploads/2011/10/MSC_Fast_Facts_Large.pdf"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7.jp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A2C4C9"/>
        </a:solidFill>
      </p:bgPr>
    </p:bg>
    <p:spTree>
      <p:nvGrpSpPr>
        <p:cNvPr id="53" name="Shape 53"/>
        <p:cNvGrpSpPr/>
        <p:nvPr/>
      </p:nvGrpSpPr>
      <p:grpSpPr>
        <a:xfrm>
          <a:off x="0" y="0"/>
          <a:ext cx="0" cy="0"/>
          <a:chOff x="0" y="0"/>
          <a:chExt cx="0" cy="0"/>
        </a:xfrm>
      </p:grpSpPr>
      <p:sp>
        <p:nvSpPr>
          <p:cNvPr id="54" name="Google Shape;54;p13"/>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Should we export Marcellus Gas to other countries?</a:t>
            </a:r>
            <a:endParaRPr/>
          </a:p>
        </p:txBody>
      </p:sp>
      <p:sp>
        <p:nvSpPr>
          <p:cNvPr id="55" name="Google Shape;55;p13"/>
          <p:cNvSpPr txBox="1"/>
          <p:nvPr>
            <p:ph idx="1" type="subTitle"/>
          </p:nvPr>
        </p:nvSpPr>
        <p:spPr>
          <a:xfrm>
            <a:off x="311700" y="2834125"/>
            <a:ext cx="8520600" cy="1098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Group 9: Kyle Medrow, Bryce Bernardine, Jamison Shaw &amp; Taylor Coleman</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59" name="Shape 59"/>
        <p:cNvGrpSpPr/>
        <p:nvPr/>
      </p:nvGrpSpPr>
      <p:grpSpPr>
        <a:xfrm>
          <a:off x="0" y="0"/>
          <a:ext cx="0" cy="0"/>
          <a:chOff x="0" y="0"/>
          <a:chExt cx="0" cy="0"/>
        </a:xfrm>
      </p:grpSpPr>
      <p:sp>
        <p:nvSpPr>
          <p:cNvPr id="60" name="Google Shape;60;p14"/>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1600"/>
              </a:spcBef>
              <a:spcAft>
                <a:spcPts val="0"/>
              </a:spcAft>
              <a:buNone/>
            </a:pPr>
            <a:r>
              <a:rPr b="1" i="1" lang="en"/>
              <a:t>Introduction</a:t>
            </a:r>
            <a:r>
              <a:rPr lang="en"/>
              <a:t> </a:t>
            </a:r>
            <a:endParaRPr/>
          </a:p>
          <a:p>
            <a:pPr indent="457200" lvl="0" marL="457200" rtl="0" algn="l">
              <a:spcBef>
                <a:spcPts val="1600"/>
              </a:spcBef>
              <a:spcAft>
                <a:spcPts val="0"/>
              </a:spcAft>
              <a:buNone/>
            </a:pPr>
            <a:r>
              <a:rPr b="1" i="1" lang="en">
                <a:solidFill>
                  <a:srgbClr val="CC4125"/>
                </a:solidFill>
              </a:rPr>
              <a:t>Video</a:t>
            </a:r>
            <a:endParaRPr b="1" i="1">
              <a:solidFill>
                <a:srgbClr val="CC4125"/>
              </a:solidFill>
            </a:endParaRPr>
          </a:p>
          <a:p>
            <a:pPr indent="0" lvl="0" marL="0" rtl="0" algn="l">
              <a:spcBef>
                <a:spcPts val="1600"/>
              </a:spcBef>
              <a:spcAft>
                <a:spcPts val="0"/>
              </a:spcAft>
              <a:buNone/>
            </a:pPr>
            <a:r>
              <a:rPr b="1" i="1" lang="en"/>
              <a:t>1st aspect of controversy </a:t>
            </a:r>
            <a:endParaRPr b="1" i="1"/>
          </a:p>
          <a:p>
            <a:pPr indent="0" lvl="0" marL="0" rtl="0" algn="l">
              <a:spcBef>
                <a:spcPts val="1600"/>
              </a:spcBef>
              <a:spcAft>
                <a:spcPts val="0"/>
              </a:spcAft>
              <a:buNone/>
            </a:pPr>
            <a:r>
              <a:rPr b="1" i="1" lang="en"/>
              <a:t>2nd aspect of controversy </a:t>
            </a:r>
            <a:endParaRPr b="1" i="1"/>
          </a:p>
          <a:p>
            <a:pPr indent="457200" lvl="0" marL="457200" rtl="0" algn="l">
              <a:spcBef>
                <a:spcPts val="1600"/>
              </a:spcBef>
              <a:spcAft>
                <a:spcPts val="0"/>
              </a:spcAft>
              <a:buNone/>
            </a:pPr>
            <a:r>
              <a:rPr b="1" i="1" lang="en">
                <a:solidFill>
                  <a:srgbClr val="CC4125"/>
                </a:solidFill>
              </a:rPr>
              <a:t>Video </a:t>
            </a:r>
            <a:endParaRPr b="1" i="1">
              <a:solidFill>
                <a:srgbClr val="CC4125"/>
              </a:solidFill>
            </a:endParaRPr>
          </a:p>
          <a:p>
            <a:pPr indent="0" lvl="0" marL="0" rtl="0" algn="l">
              <a:spcBef>
                <a:spcPts val="1600"/>
              </a:spcBef>
              <a:spcAft>
                <a:spcPts val="0"/>
              </a:spcAft>
              <a:buNone/>
            </a:pPr>
            <a:r>
              <a:rPr b="1" i="1" lang="en"/>
              <a:t>Questions </a:t>
            </a:r>
            <a:endParaRPr b="1" i="1"/>
          </a:p>
          <a:p>
            <a:pPr indent="0" lvl="0" marL="0" rtl="0" algn="l">
              <a:spcBef>
                <a:spcPts val="1600"/>
              </a:spcBef>
              <a:spcAft>
                <a:spcPts val="1600"/>
              </a:spcAft>
              <a:buNone/>
            </a:pPr>
            <a:r>
              <a:t/>
            </a:r>
            <a:endParaRPr/>
          </a:p>
        </p:txBody>
      </p:sp>
      <p:sp>
        <p:nvSpPr>
          <p:cNvPr id="61" name="Google Shape;61;p14"/>
          <p:cNvSpPr/>
          <p:nvPr/>
        </p:nvSpPr>
        <p:spPr>
          <a:xfrm>
            <a:off x="0" y="975988"/>
            <a:ext cx="4561596" cy="2508786"/>
          </a:xfrm>
          <a:prstGeom prst="irregularSeal2">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 sz="2400">
                <a:solidFill>
                  <a:srgbClr val="CC4125"/>
                </a:solidFill>
              </a:rPr>
              <a:t>OVERVIEW</a:t>
            </a:r>
            <a:endParaRPr b="1" sz="2400">
              <a:solidFill>
                <a:srgbClr val="CC4125"/>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3C78D8"/>
        </a:solidFill>
      </p:bgPr>
    </p:bg>
    <p:spTree>
      <p:nvGrpSpPr>
        <p:cNvPr id="65" name="Shape 65"/>
        <p:cNvGrpSpPr/>
        <p:nvPr/>
      </p:nvGrpSpPr>
      <p:grpSpPr>
        <a:xfrm>
          <a:off x="0" y="0"/>
          <a:ext cx="0" cy="0"/>
          <a:chOff x="0" y="0"/>
          <a:chExt cx="0" cy="0"/>
        </a:xfrm>
      </p:grpSpPr>
      <p:sp>
        <p:nvSpPr>
          <p:cNvPr id="66" name="Google Shape;66;p1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457200" lvl="0" marL="914400" rtl="0" algn="l">
              <a:spcBef>
                <a:spcPts val="0"/>
              </a:spcBef>
              <a:spcAft>
                <a:spcPts val="0"/>
              </a:spcAft>
              <a:buNone/>
            </a:pPr>
            <a:r>
              <a:rPr lang="en">
                <a:solidFill>
                  <a:srgbClr val="000000"/>
                </a:solidFill>
              </a:rPr>
              <a:t>WHAT IS MARCELLUS SHALE GAS?</a:t>
            </a:r>
            <a:endParaRPr>
              <a:solidFill>
                <a:srgbClr val="000000"/>
              </a:solidFill>
            </a:endParaRPr>
          </a:p>
        </p:txBody>
      </p:sp>
      <p:sp>
        <p:nvSpPr>
          <p:cNvPr id="67" name="Google Shape;67;p15"/>
          <p:cNvSpPr txBox="1"/>
          <p:nvPr>
            <p:ph idx="1" type="body"/>
          </p:nvPr>
        </p:nvSpPr>
        <p:spPr>
          <a:xfrm>
            <a:off x="311700" y="1152475"/>
            <a:ext cx="4260300" cy="3633900"/>
          </a:xfrm>
          <a:prstGeom prst="rect">
            <a:avLst/>
          </a:prstGeom>
        </p:spPr>
        <p:txBody>
          <a:bodyPr anchorCtr="0" anchor="t" bIns="91425" lIns="91425" spcFirstLastPara="1" rIns="91425" wrap="square" tIns="91425">
            <a:noAutofit/>
          </a:bodyPr>
          <a:lstStyle/>
          <a:p>
            <a:pPr indent="-336550" lvl="0" marL="457200" rtl="0" algn="l">
              <a:spcBef>
                <a:spcPts val="0"/>
              </a:spcBef>
              <a:spcAft>
                <a:spcPts val="0"/>
              </a:spcAft>
              <a:buClr>
                <a:srgbClr val="000000"/>
              </a:buClr>
              <a:buSzPts val="1700"/>
              <a:buChar char="➔"/>
            </a:pPr>
            <a:r>
              <a:rPr lang="en" sz="1700">
                <a:solidFill>
                  <a:srgbClr val="000000"/>
                </a:solidFill>
              </a:rPr>
              <a:t>Marcellus Shale is a sedimentary rock buried thousands of feet beneath the earth’s surface</a:t>
            </a:r>
            <a:endParaRPr sz="1700">
              <a:solidFill>
                <a:srgbClr val="000000"/>
              </a:solidFill>
            </a:endParaRPr>
          </a:p>
          <a:p>
            <a:pPr indent="-336550" lvl="0" marL="457200" rtl="0" algn="l">
              <a:spcBef>
                <a:spcPts val="0"/>
              </a:spcBef>
              <a:spcAft>
                <a:spcPts val="0"/>
              </a:spcAft>
              <a:buClr>
                <a:srgbClr val="000000"/>
              </a:buClr>
              <a:buSzPts val="1700"/>
              <a:buChar char="➔"/>
            </a:pPr>
            <a:r>
              <a:rPr lang="en" sz="1700">
                <a:solidFill>
                  <a:srgbClr val="000000"/>
                </a:solidFill>
              </a:rPr>
              <a:t>The rock can be found from upstate New York south through Pennsylvania to West Virginia and west to parts of Ohio </a:t>
            </a:r>
            <a:endParaRPr sz="1700">
              <a:solidFill>
                <a:srgbClr val="000000"/>
              </a:solidFill>
            </a:endParaRPr>
          </a:p>
          <a:p>
            <a:pPr indent="-336550" lvl="0" marL="457200" rtl="0" algn="l">
              <a:spcBef>
                <a:spcPts val="0"/>
              </a:spcBef>
              <a:spcAft>
                <a:spcPts val="0"/>
              </a:spcAft>
              <a:buClr>
                <a:srgbClr val="000000"/>
              </a:buClr>
              <a:buSzPts val="1700"/>
              <a:buChar char="➔"/>
            </a:pPr>
            <a:r>
              <a:rPr lang="en" sz="1700">
                <a:solidFill>
                  <a:srgbClr val="000000"/>
                </a:solidFill>
              </a:rPr>
              <a:t>Named after a town in upstate New York, the rock itself is millions of years old, formed from mud and organic materi</a:t>
            </a:r>
            <a:r>
              <a:rPr lang="en" sz="1700">
                <a:solidFill>
                  <a:srgbClr val="000000"/>
                </a:solidFill>
              </a:rPr>
              <a:t>al</a:t>
            </a:r>
            <a:endParaRPr sz="1700">
              <a:solidFill>
                <a:srgbClr val="000000"/>
              </a:solidFill>
            </a:endParaRPr>
          </a:p>
        </p:txBody>
      </p:sp>
      <p:pic>
        <p:nvPicPr>
          <p:cNvPr id="68" name="Google Shape;68;p15"/>
          <p:cNvPicPr preferRelativeResize="0"/>
          <p:nvPr/>
        </p:nvPicPr>
        <p:blipFill>
          <a:blip r:embed="rId3">
            <a:alphaModFix/>
          </a:blip>
          <a:stretch>
            <a:fillRect/>
          </a:stretch>
        </p:blipFill>
        <p:spPr>
          <a:xfrm>
            <a:off x="4571999" y="1017725"/>
            <a:ext cx="3550575" cy="382097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FF0000"/>
            </a:gs>
            <a:gs pos="100000">
              <a:srgbClr val="FFFFFF"/>
            </a:gs>
          </a:gsLst>
          <a:lin ang="5400012" scaled="0"/>
        </a:gradFill>
      </p:bgPr>
    </p:bg>
    <p:spTree>
      <p:nvGrpSpPr>
        <p:cNvPr id="72" name="Shape 72"/>
        <p:cNvGrpSpPr/>
        <p:nvPr/>
      </p:nvGrpSpPr>
      <p:grpSpPr>
        <a:xfrm>
          <a:off x="0" y="0"/>
          <a:ext cx="0" cy="0"/>
          <a:chOff x="0" y="0"/>
          <a:chExt cx="0" cy="0"/>
        </a:xfrm>
      </p:grpSpPr>
      <p:sp>
        <p:nvSpPr>
          <p:cNvPr id="73" name="Google Shape;73;p1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MARCELLUS SHALE</a:t>
            </a:r>
            <a:endParaRPr/>
          </a:p>
        </p:txBody>
      </p:sp>
      <p:sp>
        <p:nvSpPr>
          <p:cNvPr id="74" name="Google Shape;74;p16"/>
          <p:cNvSpPr txBox="1"/>
          <p:nvPr>
            <p:ph idx="1" type="body"/>
          </p:nvPr>
        </p:nvSpPr>
        <p:spPr>
          <a:xfrm>
            <a:off x="0" y="931450"/>
            <a:ext cx="5002800" cy="3724200"/>
          </a:xfrm>
          <a:prstGeom prst="rect">
            <a:avLst/>
          </a:prstGeom>
        </p:spPr>
        <p:txBody>
          <a:bodyPr anchorCtr="0" anchor="t" bIns="91425" lIns="91425" spcFirstLastPara="1" rIns="91425" wrap="square" tIns="91425">
            <a:noAutofit/>
          </a:bodyPr>
          <a:lstStyle/>
          <a:p>
            <a:pPr indent="-317500" lvl="0" marL="457200" rtl="0" algn="l">
              <a:spcBef>
                <a:spcPts val="0"/>
              </a:spcBef>
              <a:spcAft>
                <a:spcPts val="0"/>
              </a:spcAft>
              <a:buClr>
                <a:srgbClr val="000000"/>
              </a:buClr>
              <a:buSzPts val="1400"/>
              <a:buChar char="➔"/>
            </a:pPr>
            <a:r>
              <a:rPr lang="en" sz="1400">
                <a:solidFill>
                  <a:srgbClr val="000000"/>
                </a:solidFill>
              </a:rPr>
              <a:t>The Marcellus Shale formation might contain more than 500 trillion cubic feet of natural gas. Using some of the same horizontal drilling and hydraulic fracturing methods that had previously been applied in the Barnett Shale of Texas, perhaps 10% of that gas (50 trillion cubic feet) might be recoverable</a:t>
            </a:r>
            <a:endParaRPr sz="1400">
              <a:solidFill>
                <a:srgbClr val="000000"/>
              </a:solidFill>
            </a:endParaRPr>
          </a:p>
          <a:p>
            <a:pPr indent="-292100" lvl="1" marL="914400" rtl="0" algn="l">
              <a:lnSpc>
                <a:spcPct val="115000"/>
              </a:lnSpc>
              <a:spcBef>
                <a:spcPts val="0"/>
              </a:spcBef>
              <a:spcAft>
                <a:spcPts val="0"/>
              </a:spcAft>
              <a:buClr>
                <a:srgbClr val="000000"/>
              </a:buClr>
              <a:buSzPts val="1000"/>
              <a:buChar char="◆"/>
            </a:pPr>
            <a:r>
              <a:rPr lang="en" sz="1200">
                <a:solidFill>
                  <a:schemeClr val="dk1"/>
                </a:solidFill>
              </a:rPr>
              <a:t>That volume of natural gas would be enough to supply the entire United States for about two years and have a wellhead value of about one trillion dollar</a:t>
            </a:r>
            <a:r>
              <a:rPr lang="en" sz="1000">
                <a:solidFill>
                  <a:schemeClr val="dk1"/>
                </a:solidFill>
              </a:rPr>
              <a:t>s</a:t>
            </a:r>
            <a:endParaRPr sz="1000">
              <a:solidFill>
                <a:schemeClr val="dk1"/>
              </a:solidFill>
            </a:endParaRPr>
          </a:p>
          <a:p>
            <a:pPr indent="-317500" lvl="0" marL="457200" rtl="0" algn="l">
              <a:lnSpc>
                <a:spcPct val="115000"/>
              </a:lnSpc>
              <a:spcBef>
                <a:spcPts val="0"/>
              </a:spcBef>
              <a:spcAft>
                <a:spcPts val="0"/>
              </a:spcAft>
              <a:buClr>
                <a:srgbClr val="000000"/>
              </a:buClr>
              <a:buSzPts val="1400"/>
              <a:buChar char="➔"/>
            </a:pPr>
            <a:r>
              <a:rPr lang="en" sz="1400">
                <a:solidFill>
                  <a:srgbClr val="000000"/>
                </a:solidFill>
              </a:rPr>
              <a:t>By early 2015, the Marcellus Shale was yielding about 14.4 billion cubic feet of natural gas per day. In addition, wells in the western part of the play, near the Pennsylvania-Ohio border and westward, were yielding valuable natural gas liquids and small amounts of oil. At that time the Marcellus was the source for over 36% of the shale gas produced in the United States and 18% of the total dry gas production of the United States</a:t>
            </a:r>
            <a:endParaRPr sz="1400">
              <a:solidFill>
                <a:srgbClr val="000000"/>
              </a:solidFill>
            </a:endParaRPr>
          </a:p>
          <a:p>
            <a:pPr indent="0" lvl="0" marL="0" rtl="0" algn="l">
              <a:spcBef>
                <a:spcPts val="1600"/>
              </a:spcBef>
              <a:spcAft>
                <a:spcPts val="0"/>
              </a:spcAft>
              <a:buNone/>
            </a:pPr>
            <a:r>
              <a:t/>
            </a:r>
            <a:endParaRPr sz="1300">
              <a:solidFill>
                <a:srgbClr val="000000"/>
              </a:solidFill>
            </a:endParaRPr>
          </a:p>
          <a:p>
            <a:pPr indent="0" lvl="0" marL="0" rtl="0" algn="l">
              <a:spcBef>
                <a:spcPts val="1600"/>
              </a:spcBef>
              <a:spcAft>
                <a:spcPts val="1600"/>
              </a:spcAft>
              <a:buNone/>
            </a:pPr>
            <a:r>
              <a:t/>
            </a:r>
            <a:endParaRPr sz="1300">
              <a:solidFill>
                <a:srgbClr val="000000"/>
              </a:solidFill>
            </a:endParaRPr>
          </a:p>
        </p:txBody>
      </p:sp>
      <p:pic>
        <p:nvPicPr>
          <p:cNvPr id="75" name="Google Shape;75;p16"/>
          <p:cNvPicPr preferRelativeResize="0"/>
          <p:nvPr/>
        </p:nvPicPr>
        <p:blipFill>
          <a:blip r:embed="rId3">
            <a:alphaModFix/>
          </a:blip>
          <a:stretch>
            <a:fillRect/>
          </a:stretch>
        </p:blipFill>
        <p:spPr>
          <a:xfrm>
            <a:off x="5093200" y="931450"/>
            <a:ext cx="3887826" cy="3971824"/>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6B26B"/>
        </a:solidFill>
      </p:bgPr>
    </p:bg>
    <p:spTree>
      <p:nvGrpSpPr>
        <p:cNvPr id="79" name="Shape 79"/>
        <p:cNvGrpSpPr/>
        <p:nvPr/>
      </p:nvGrpSpPr>
      <p:grpSpPr>
        <a:xfrm>
          <a:off x="0" y="0"/>
          <a:ext cx="0" cy="0"/>
          <a:chOff x="0" y="0"/>
          <a:chExt cx="0" cy="0"/>
        </a:xfrm>
      </p:grpSpPr>
      <p:sp>
        <p:nvSpPr>
          <p:cNvPr id="80" name="Google Shape;80;p17"/>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MARCELLUS SHALE </a:t>
            </a:r>
            <a:endParaRPr/>
          </a:p>
        </p:txBody>
      </p:sp>
      <p:sp>
        <p:nvSpPr>
          <p:cNvPr id="81" name="Google Shape;81;p17"/>
          <p:cNvSpPr txBox="1"/>
          <p:nvPr>
            <p:ph idx="1" type="body"/>
          </p:nvPr>
        </p:nvSpPr>
        <p:spPr>
          <a:xfrm>
            <a:off x="311700" y="1152475"/>
            <a:ext cx="3759000" cy="3416400"/>
          </a:xfrm>
          <a:prstGeom prst="rect">
            <a:avLst/>
          </a:prstGeom>
        </p:spPr>
        <p:txBody>
          <a:bodyPr anchorCtr="0" anchor="t" bIns="91425" lIns="91425" spcFirstLastPara="1" rIns="91425" wrap="square" tIns="91425">
            <a:noAutofit/>
          </a:bodyPr>
          <a:lstStyle/>
          <a:p>
            <a:pPr indent="-330200" lvl="0" marL="457200" rtl="0" algn="l">
              <a:spcBef>
                <a:spcPts val="0"/>
              </a:spcBef>
              <a:spcAft>
                <a:spcPts val="0"/>
              </a:spcAft>
              <a:buClr>
                <a:srgbClr val="000000"/>
              </a:buClr>
              <a:buSzPts val="1600"/>
              <a:buChar char="➔"/>
            </a:pPr>
            <a:r>
              <a:rPr lang="en" sz="1600">
                <a:solidFill>
                  <a:srgbClr val="000000"/>
                </a:solidFill>
              </a:rPr>
              <a:t>The most effective way to extract natural gas from marcellus shale is by using horizontal drilling and </a:t>
            </a:r>
            <a:r>
              <a:rPr lang="en" sz="1600">
                <a:solidFill>
                  <a:srgbClr val="000000"/>
                </a:solidFill>
              </a:rPr>
              <a:t>hydraulic</a:t>
            </a:r>
            <a:r>
              <a:rPr lang="en" sz="1600">
                <a:solidFill>
                  <a:srgbClr val="000000"/>
                </a:solidFill>
              </a:rPr>
              <a:t> fracturing</a:t>
            </a:r>
            <a:endParaRPr sz="1600">
              <a:solidFill>
                <a:srgbClr val="000000"/>
              </a:solidFill>
            </a:endParaRPr>
          </a:p>
          <a:p>
            <a:pPr indent="-330200" lvl="1" marL="914400" rtl="0" algn="l">
              <a:spcBef>
                <a:spcPts val="0"/>
              </a:spcBef>
              <a:spcAft>
                <a:spcPts val="0"/>
              </a:spcAft>
              <a:buClr>
                <a:srgbClr val="000000"/>
              </a:buClr>
              <a:buSzPts val="1600"/>
              <a:buChar char="◆"/>
            </a:pPr>
            <a:r>
              <a:rPr lang="en" sz="1300">
                <a:solidFill>
                  <a:srgbClr val="000000"/>
                </a:solidFill>
              </a:rPr>
              <a:t>Horizontal drilling can be described as first drilling vertically, then turn the bit horizontally and continue into the formation</a:t>
            </a:r>
            <a:endParaRPr sz="1600">
              <a:solidFill>
                <a:srgbClr val="000000"/>
              </a:solidFill>
            </a:endParaRPr>
          </a:p>
          <a:p>
            <a:pPr indent="-330200" lvl="1" marL="914400" rtl="0" algn="l">
              <a:spcBef>
                <a:spcPts val="0"/>
              </a:spcBef>
              <a:spcAft>
                <a:spcPts val="0"/>
              </a:spcAft>
              <a:buSzPts val="1600"/>
              <a:buChar char="◆"/>
            </a:pPr>
            <a:r>
              <a:rPr lang="en" sz="1300">
                <a:solidFill>
                  <a:srgbClr val="000000"/>
                </a:solidFill>
              </a:rPr>
              <a:t>Hydraulic fracturing is the forcing open of fissures in subterranean rocks by introducing liquid at high pressure in order to force out and obtain natural gas</a:t>
            </a:r>
            <a:r>
              <a:rPr lang="en" sz="1600"/>
              <a:t> </a:t>
            </a:r>
            <a:endParaRPr sz="1600"/>
          </a:p>
        </p:txBody>
      </p:sp>
      <p:pic>
        <p:nvPicPr>
          <p:cNvPr id="82" name="Google Shape;82;p17"/>
          <p:cNvPicPr preferRelativeResize="0"/>
          <p:nvPr/>
        </p:nvPicPr>
        <p:blipFill>
          <a:blip r:embed="rId3">
            <a:alphaModFix/>
          </a:blip>
          <a:stretch>
            <a:fillRect/>
          </a:stretch>
        </p:blipFill>
        <p:spPr>
          <a:xfrm>
            <a:off x="4070676" y="1152475"/>
            <a:ext cx="4928925" cy="3416400"/>
          </a:xfrm>
          <a:prstGeom prst="rect">
            <a:avLst/>
          </a:prstGeom>
          <a:noFill/>
          <a:ln>
            <a:noFill/>
          </a:ln>
        </p:spPr>
      </p:pic>
      <p:sp>
        <p:nvSpPr>
          <p:cNvPr id="83" name="Google Shape;83;p17"/>
          <p:cNvSpPr txBox="1"/>
          <p:nvPr/>
        </p:nvSpPr>
        <p:spPr>
          <a:xfrm>
            <a:off x="3980425" y="4506225"/>
            <a:ext cx="4929000" cy="300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000"/>
              <a:t>Location of shale plays in Pennsylvania and also indicating the wells with violations</a:t>
            </a:r>
            <a:endParaRPr sz="10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B7B7B7"/>
        </a:solidFill>
      </p:bgPr>
    </p:bg>
    <p:spTree>
      <p:nvGrpSpPr>
        <p:cNvPr id="87" name="Shape 87"/>
        <p:cNvGrpSpPr/>
        <p:nvPr/>
      </p:nvGrpSpPr>
      <p:grpSpPr>
        <a:xfrm>
          <a:off x="0" y="0"/>
          <a:ext cx="0" cy="0"/>
          <a:chOff x="0" y="0"/>
          <a:chExt cx="0" cy="0"/>
        </a:xfrm>
      </p:grpSpPr>
      <p:sp>
        <p:nvSpPr>
          <p:cNvPr id="88" name="Google Shape;88;p18"/>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VIDEO RUNDOWN ON MARCELLUS SHALE </a:t>
            </a:r>
            <a:endParaRPr/>
          </a:p>
        </p:txBody>
      </p:sp>
      <p:sp>
        <p:nvSpPr>
          <p:cNvPr id="89" name="Google Shape;89;p18"/>
          <p:cNvSpPr txBox="1"/>
          <p:nvPr>
            <p:ph idx="1" type="body"/>
          </p:nvPr>
        </p:nvSpPr>
        <p:spPr>
          <a:xfrm>
            <a:off x="311700" y="1413050"/>
            <a:ext cx="8520600" cy="3155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100" u="sng">
                <a:solidFill>
                  <a:schemeClr val="hlink"/>
                </a:solidFill>
                <a:hlinkClick r:id="rId3"/>
              </a:rPr>
              <a:t>https://www.youtube.com/watch?v=g5QqidiEEHw</a:t>
            </a:r>
            <a:endParaRPr/>
          </a:p>
          <a:p>
            <a:pPr indent="0" lvl="0" marL="0" rtl="0" algn="l">
              <a:spcBef>
                <a:spcPts val="1600"/>
              </a:spcBef>
              <a:spcAft>
                <a:spcPts val="0"/>
              </a:spcAft>
              <a:buNone/>
            </a:pPr>
            <a:r>
              <a:rPr lang="en"/>
              <a:t> </a:t>
            </a:r>
            <a:endParaRPr/>
          </a:p>
          <a:p>
            <a:pPr indent="0" lvl="0" marL="0" rtl="0" algn="l">
              <a:spcBef>
                <a:spcPts val="1600"/>
              </a:spcBef>
              <a:spcAft>
                <a:spcPts val="1600"/>
              </a:spcAft>
              <a:buNone/>
            </a:pPr>
            <a:r>
              <a:t/>
            </a:r>
            <a:endParaRPr/>
          </a:p>
        </p:txBody>
      </p:sp>
      <p:pic>
        <p:nvPicPr>
          <p:cNvPr descr="Learn the basics of what's behind the Marcellus Shale boom in this educational video, created by the Pittsburgh Post-Gazette for www.post-gazette.com/pipeline &#10; &#10;Video by Katie Park &#10; &#10;2/27/11" id="90" name="Google Shape;90;p18" title="What is the Marcellus Shale?">
            <a:hlinkClick r:id="rId4"/>
          </p:cNvPr>
          <p:cNvPicPr preferRelativeResize="0"/>
          <p:nvPr/>
        </p:nvPicPr>
        <p:blipFill>
          <a:blip r:embed="rId5">
            <a:alphaModFix/>
          </a:blip>
          <a:stretch>
            <a:fillRect/>
          </a:stretch>
        </p:blipFill>
        <p:spPr>
          <a:xfrm>
            <a:off x="417450" y="1413050"/>
            <a:ext cx="8091425" cy="34290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94" name="Shape 94"/>
        <p:cNvGrpSpPr/>
        <p:nvPr/>
      </p:nvGrpSpPr>
      <p:grpSpPr>
        <a:xfrm>
          <a:off x="0" y="0"/>
          <a:ext cx="0" cy="0"/>
          <a:chOff x="0" y="0"/>
          <a:chExt cx="0" cy="0"/>
        </a:xfrm>
      </p:grpSpPr>
      <p:sp>
        <p:nvSpPr>
          <p:cNvPr id="95" name="Google Shape;95;p1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en" sz="3600">
                <a:solidFill>
                  <a:srgbClr val="000000"/>
                </a:solidFill>
              </a:rPr>
              <a:t>ASPECT OF </a:t>
            </a:r>
            <a:endParaRPr b="1" sz="3600">
              <a:solidFill>
                <a:srgbClr val="000000"/>
              </a:solidFill>
            </a:endParaRPr>
          </a:p>
        </p:txBody>
      </p:sp>
      <p:sp>
        <p:nvSpPr>
          <p:cNvPr id="96" name="Google Shape;96;p1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lang="en" sz="4800"/>
              <a:t>1: </a:t>
            </a:r>
            <a:endParaRPr b="1" sz="4800"/>
          </a:p>
          <a:p>
            <a:pPr indent="0" lvl="0" marL="0" rtl="0" algn="l">
              <a:spcBef>
                <a:spcPts val="1600"/>
              </a:spcBef>
              <a:spcAft>
                <a:spcPts val="1600"/>
              </a:spcAft>
              <a:buNone/>
            </a:pPr>
            <a:r>
              <a:rPr b="1" lang="en" sz="3000"/>
              <a:t>Why we should drill Marcellus Shale</a:t>
            </a:r>
            <a:endParaRPr b="1" sz="3000"/>
          </a:p>
        </p:txBody>
      </p:sp>
      <p:sp>
        <p:nvSpPr>
          <p:cNvPr id="97" name="Google Shape;97;p1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3600">
                <a:solidFill>
                  <a:srgbClr val="000000"/>
                </a:solidFill>
              </a:rPr>
              <a:t>CONTROVERSY</a:t>
            </a:r>
            <a:endParaRPr b="1" sz="3600">
              <a:solidFill>
                <a:srgbClr val="000000"/>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5A6BD"/>
        </a:solidFill>
      </p:bgPr>
    </p:bg>
    <p:spTree>
      <p:nvGrpSpPr>
        <p:cNvPr id="101" name="Shape 101"/>
        <p:cNvGrpSpPr/>
        <p:nvPr/>
      </p:nvGrpSpPr>
      <p:grpSpPr>
        <a:xfrm>
          <a:off x="0" y="0"/>
          <a:ext cx="0" cy="0"/>
          <a:chOff x="0" y="0"/>
          <a:chExt cx="0" cy="0"/>
        </a:xfrm>
      </p:grpSpPr>
      <p:sp>
        <p:nvSpPr>
          <p:cNvPr id="102" name="Google Shape;102;p20"/>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Why we should drill the Marcellus Shale</a:t>
            </a:r>
            <a:endParaRPr/>
          </a:p>
        </p:txBody>
      </p:sp>
      <p:sp>
        <p:nvSpPr>
          <p:cNvPr id="103" name="Google Shape;103;p20"/>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81000" lvl="0" marL="457200" rtl="0" algn="l">
              <a:spcBef>
                <a:spcPts val="0"/>
              </a:spcBef>
              <a:spcAft>
                <a:spcPts val="0"/>
              </a:spcAft>
              <a:buClr>
                <a:srgbClr val="FFFFFF"/>
              </a:buClr>
              <a:buSzPts val="2400"/>
              <a:buChar char="●"/>
            </a:pPr>
            <a:r>
              <a:rPr lang="en" sz="2400">
                <a:solidFill>
                  <a:srgbClr val="FFFFFF"/>
                </a:solidFill>
              </a:rPr>
              <a:t>Fracking is cleaner </a:t>
            </a:r>
            <a:r>
              <a:rPr lang="en" sz="2400">
                <a:solidFill>
                  <a:srgbClr val="FFFFFF"/>
                </a:solidFill>
              </a:rPr>
              <a:t>than</a:t>
            </a:r>
            <a:r>
              <a:rPr lang="en" sz="2400">
                <a:solidFill>
                  <a:srgbClr val="FFFFFF"/>
                </a:solidFill>
              </a:rPr>
              <a:t> burning coal to produce </a:t>
            </a:r>
            <a:r>
              <a:rPr lang="en" sz="2400">
                <a:solidFill>
                  <a:srgbClr val="FFFFFF"/>
                </a:solidFill>
              </a:rPr>
              <a:t>electricity</a:t>
            </a:r>
            <a:endParaRPr sz="2400">
              <a:solidFill>
                <a:srgbClr val="FFFFFF"/>
              </a:solidFill>
            </a:endParaRPr>
          </a:p>
          <a:p>
            <a:pPr indent="-381000" lvl="1" marL="914400" rtl="0" algn="l">
              <a:spcBef>
                <a:spcPts val="0"/>
              </a:spcBef>
              <a:spcAft>
                <a:spcPts val="0"/>
              </a:spcAft>
              <a:buClr>
                <a:srgbClr val="FFFFFF"/>
              </a:buClr>
              <a:buSzPts val="2400"/>
              <a:buChar char="○"/>
            </a:pPr>
            <a:r>
              <a:rPr lang="en" sz="2400">
                <a:solidFill>
                  <a:srgbClr val="FFFFFF"/>
                </a:solidFill>
              </a:rPr>
              <a:t>As fracking becomes more widely used, nitrogen oxide and sulfur dioxide emissions have been reduced</a:t>
            </a:r>
            <a:endParaRPr sz="2400">
              <a:solidFill>
                <a:srgbClr val="FFFFFF"/>
              </a:solidFill>
            </a:endParaRPr>
          </a:p>
          <a:p>
            <a:pPr indent="-381000" lvl="0" marL="457200" rtl="0" algn="l">
              <a:spcBef>
                <a:spcPts val="0"/>
              </a:spcBef>
              <a:spcAft>
                <a:spcPts val="0"/>
              </a:spcAft>
              <a:buClr>
                <a:srgbClr val="FFFFFF"/>
              </a:buClr>
              <a:buSzPts val="2400"/>
              <a:buChar char="●"/>
            </a:pPr>
            <a:r>
              <a:rPr lang="en" sz="2400">
                <a:solidFill>
                  <a:srgbClr val="FFFFFF"/>
                </a:solidFill>
              </a:rPr>
              <a:t>Even though drilling could possibly cause issues in drinking water it is highly unlikely as the technology has improved</a:t>
            </a:r>
            <a:endParaRPr sz="2400">
              <a:solidFill>
                <a:srgbClr val="FFFFFF"/>
              </a:solidFill>
            </a:endParaRPr>
          </a:p>
          <a:p>
            <a:pPr indent="-381000" lvl="0" marL="457200" rtl="0" algn="l">
              <a:spcBef>
                <a:spcPts val="0"/>
              </a:spcBef>
              <a:spcAft>
                <a:spcPts val="0"/>
              </a:spcAft>
              <a:buClr>
                <a:srgbClr val="FFFFFF"/>
              </a:buClr>
              <a:buSzPts val="2400"/>
              <a:buChar char="●"/>
            </a:pPr>
            <a:r>
              <a:rPr lang="en" sz="2400">
                <a:solidFill>
                  <a:srgbClr val="FFFFFF"/>
                </a:solidFill>
              </a:rPr>
              <a:t>Drilling rigs are not permanent operations and as productivity of wells increase, more money can be made</a:t>
            </a:r>
            <a:endParaRPr sz="2400">
              <a:solidFill>
                <a:srgbClr val="FFFFFF"/>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E599"/>
        </a:solidFill>
      </p:bgPr>
    </p:bg>
    <p:spTree>
      <p:nvGrpSpPr>
        <p:cNvPr id="107" name="Shape 107"/>
        <p:cNvGrpSpPr/>
        <p:nvPr/>
      </p:nvGrpSpPr>
      <p:grpSpPr>
        <a:xfrm>
          <a:off x="0" y="0"/>
          <a:ext cx="0" cy="0"/>
          <a:chOff x="0" y="0"/>
          <a:chExt cx="0" cy="0"/>
        </a:xfrm>
      </p:grpSpPr>
      <p:sp>
        <p:nvSpPr>
          <p:cNvPr id="108" name="Google Shape;108;p21"/>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The Economy</a:t>
            </a:r>
            <a:endParaRPr/>
          </a:p>
        </p:txBody>
      </p:sp>
      <p:sp>
        <p:nvSpPr>
          <p:cNvPr id="109" name="Google Shape;109;p21"/>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55600" lvl="0" marL="457200" rtl="0" algn="l">
              <a:spcBef>
                <a:spcPts val="0"/>
              </a:spcBef>
              <a:spcAft>
                <a:spcPts val="0"/>
              </a:spcAft>
              <a:buSzPts val="2000"/>
              <a:buChar char="●"/>
            </a:pPr>
            <a:r>
              <a:rPr lang="en" sz="2000"/>
              <a:t>The boom in fracking has caused the prices of </a:t>
            </a:r>
            <a:r>
              <a:rPr lang="en" sz="2000"/>
              <a:t>natural</a:t>
            </a:r>
            <a:r>
              <a:rPr lang="en" sz="2000"/>
              <a:t> gas to be lowered by 47% prior to what it was in 2013</a:t>
            </a:r>
            <a:endParaRPr sz="2000"/>
          </a:p>
          <a:p>
            <a:pPr indent="-355600" lvl="0" marL="457200" rtl="0" algn="l">
              <a:spcBef>
                <a:spcPts val="0"/>
              </a:spcBef>
              <a:spcAft>
                <a:spcPts val="0"/>
              </a:spcAft>
              <a:buSzPts val="2000"/>
              <a:buChar char="●"/>
            </a:pPr>
            <a:r>
              <a:rPr lang="en" sz="2000"/>
              <a:t>With the help of gas from the Marcellus Shale, the global population without </a:t>
            </a:r>
            <a:r>
              <a:rPr lang="en" sz="2000"/>
              <a:t>electricity</a:t>
            </a:r>
            <a:r>
              <a:rPr lang="en" sz="2000"/>
              <a:t> fell below 1 billion in 2017</a:t>
            </a:r>
            <a:endParaRPr sz="2000"/>
          </a:p>
          <a:p>
            <a:pPr indent="-355600" lvl="0" marL="457200" rtl="0" algn="l">
              <a:spcBef>
                <a:spcPts val="0"/>
              </a:spcBef>
              <a:spcAft>
                <a:spcPts val="0"/>
              </a:spcAft>
              <a:buSzPts val="2000"/>
              <a:buChar char="●"/>
            </a:pPr>
            <a:r>
              <a:rPr lang="en" sz="2000">
                <a:solidFill>
                  <a:srgbClr val="3C3C3C"/>
                </a:solidFill>
                <a:highlight>
                  <a:srgbClr val="FFFFFF"/>
                </a:highlight>
                <a:latin typeface="Lato"/>
                <a:ea typeface="Lato"/>
                <a:cs typeface="Lato"/>
                <a:sym typeface="Lato"/>
              </a:rPr>
              <a:t>“These barrels (of ethane) have to find a home,” McGinn said. “If we weren’t exporting ethane right now, they’d be giving it away for free.”</a:t>
            </a:r>
            <a:endParaRPr sz="2000">
              <a:solidFill>
                <a:srgbClr val="3C3C3C"/>
              </a:solidFill>
              <a:highlight>
                <a:srgbClr val="FFFFFF"/>
              </a:highlight>
              <a:latin typeface="Lato"/>
              <a:ea typeface="Lato"/>
              <a:cs typeface="Lato"/>
              <a:sym typeface="Lato"/>
            </a:endParaRPr>
          </a:p>
          <a:p>
            <a:pPr indent="-355600" lvl="0" marL="457200" rtl="0" algn="l">
              <a:spcBef>
                <a:spcPts val="0"/>
              </a:spcBef>
              <a:spcAft>
                <a:spcPts val="0"/>
              </a:spcAft>
              <a:buSzPts val="2000"/>
              <a:buChar char="●"/>
            </a:pPr>
            <a:r>
              <a:rPr lang="en" sz="2000"/>
              <a:t>Companies are shipping the ethane to chemical plants in Europe, Brazil, India and China.</a:t>
            </a:r>
            <a:endParaRPr sz="2000"/>
          </a:p>
          <a:p>
            <a:pPr indent="-355600" lvl="1" marL="914400" rtl="0" algn="l">
              <a:spcBef>
                <a:spcPts val="0"/>
              </a:spcBef>
              <a:spcAft>
                <a:spcPts val="0"/>
              </a:spcAft>
              <a:buSzPts val="2000"/>
              <a:buChar char="○"/>
            </a:pPr>
            <a:r>
              <a:rPr lang="en" sz="2000"/>
              <a:t>These chemical plants make anything from plastic bottles to medicine</a:t>
            </a:r>
            <a:endParaRPr sz="20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113" name="Shape 113"/>
        <p:cNvGrpSpPr/>
        <p:nvPr/>
      </p:nvGrpSpPr>
      <p:grpSpPr>
        <a:xfrm>
          <a:off x="0" y="0"/>
          <a:ext cx="0" cy="0"/>
          <a:chOff x="0" y="0"/>
          <a:chExt cx="0" cy="0"/>
        </a:xfrm>
      </p:grpSpPr>
      <p:sp>
        <p:nvSpPr>
          <p:cNvPr id="114" name="Google Shape;114;p22"/>
          <p:cNvSpPr txBox="1"/>
          <p:nvPr>
            <p:ph type="title"/>
          </p:nvPr>
        </p:nvSpPr>
        <p:spPr>
          <a:xfrm>
            <a:off x="265500" y="776775"/>
            <a:ext cx="4045200" cy="1007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en">
                <a:solidFill>
                  <a:srgbClr val="000000"/>
                </a:solidFill>
              </a:rPr>
              <a:t>ASPECT OF</a:t>
            </a:r>
            <a:endParaRPr b="1">
              <a:solidFill>
                <a:srgbClr val="000000"/>
              </a:solidFill>
            </a:endParaRPr>
          </a:p>
        </p:txBody>
      </p:sp>
      <p:sp>
        <p:nvSpPr>
          <p:cNvPr id="115" name="Google Shape;115;p22"/>
          <p:cNvSpPr txBox="1"/>
          <p:nvPr>
            <p:ph idx="1" type="subTitle"/>
          </p:nvPr>
        </p:nvSpPr>
        <p:spPr>
          <a:xfrm>
            <a:off x="265500" y="3285550"/>
            <a:ext cx="4045200" cy="1343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3600">
                <a:solidFill>
                  <a:srgbClr val="FFFFFF"/>
                </a:solidFill>
              </a:rPr>
              <a:t>CONTROVERSY</a:t>
            </a:r>
            <a:endParaRPr b="1" sz="3600">
              <a:solidFill>
                <a:srgbClr val="FFFFFF"/>
              </a:solidFill>
            </a:endParaRPr>
          </a:p>
        </p:txBody>
      </p:sp>
      <p:sp>
        <p:nvSpPr>
          <p:cNvPr id="116" name="Google Shape;116;p22"/>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lang="en" sz="3000"/>
              <a:t>2:</a:t>
            </a:r>
            <a:endParaRPr b="1" sz="3000"/>
          </a:p>
          <a:p>
            <a:pPr indent="0" lvl="0" marL="0" rtl="0" algn="l">
              <a:spcBef>
                <a:spcPts val="1600"/>
              </a:spcBef>
              <a:spcAft>
                <a:spcPts val="1600"/>
              </a:spcAft>
              <a:buNone/>
            </a:pPr>
            <a:r>
              <a:rPr b="1" lang="en" sz="3000"/>
              <a:t>Why we should not export Marcellus shale gas</a:t>
            </a:r>
            <a:endParaRPr b="1" sz="30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93C47D"/>
        </a:solidFill>
      </p:bgPr>
    </p:bg>
    <p:spTree>
      <p:nvGrpSpPr>
        <p:cNvPr id="120" name="Shape 120"/>
        <p:cNvGrpSpPr/>
        <p:nvPr/>
      </p:nvGrpSpPr>
      <p:grpSpPr>
        <a:xfrm>
          <a:off x="0" y="0"/>
          <a:ext cx="0" cy="0"/>
          <a:chOff x="0" y="0"/>
          <a:chExt cx="0" cy="0"/>
        </a:xfrm>
      </p:grpSpPr>
      <p:sp>
        <p:nvSpPr>
          <p:cNvPr id="121" name="Google Shape;121;p23"/>
          <p:cNvSpPr txBox="1"/>
          <p:nvPr>
            <p:ph type="title"/>
          </p:nvPr>
        </p:nvSpPr>
        <p:spPr>
          <a:xfrm>
            <a:off x="311700" y="445025"/>
            <a:ext cx="86895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WHY WE SHOULD </a:t>
            </a:r>
            <a:r>
              <a:rPr lang="en" u="sng"/>
              <a:t>NOT</a:t>
            </a:r>
            <a:r>
              <a:rPr lang="en"/>
              <a:t> EXPORT </a:t>
            </a:r>
            <a:endParaRPr/>
          </a:p>
          <a:p>
            <a:pPr indent="0" lvl="0" marL="0" rtl="0" algn="ctr">
              <a:spcBef>
                <a:spcPts val="0"/>
              </a:spcBef>
              <a:spcAft>
                <a:spcPts val="0"/>
              </a:spcAft>
              <a:buNone/>
            </a:pPr>
            <a:r>
              <a:rPr lang="en"/>
              <a:t>MARCELLUS SHALE GAS</a:t>
            </a:r>
            <a:endParaRPr/>
          </a:p>
        </p:txBody>
      </p:sp>
      <p:sp>
        <p:nvSpPr>
          <p:cNvPr id="122" name="Google Shape;122;p23"/>
          <p:cNvSpPr txBox="1"/>
          <p:nvPr>
            <p:ph idx="1" type="body"/>
          </p:nvPr>
        </p:nvSpPr>
        <p:spPr>
          <a:xfrm>
            <a:off x="311700" y="1473950"/>
            <a:ext cx="8520600" cy="3416400"/>
          </a:xfrm>
          <a:prstGeom prst="rect">
            <a:avLst/>
          </a:prstGeom>
        </p:spPr>
        <p:txBody>
          <a:bodyPr anchorCtr="0" anchor="t" bIns="91425" lIns="91425" spcFirstLastPara="1" rIns="91425" wrap="square" tIns="91425">
            <a:noAutofit/>
          </a:bodyPr>
          <a:lstStyle/>
          <a:p>
            <a:pPr indent="-342900" lvl="0" marL="457200" rtl="0" algn="l">
              <a:lnSpc>
                <a:spcPct val="200000"/>
              </a:lnSpc>
              <a:spcBef>
                <a:spcPts val="0"/>
              </a:spcBef>
              <a:spcAft>
                <a:spcPts val="0"/>
              </a:spcAft>
              <a:buSzPts val="1800"/>
              <a:buChar char="-"/>
            </a:pPr>
            <a:r>
              <a:rPr lang="en"/>
              <a:t>Exporting the gas has a greater impact on the source from the drilling</a:t>
            </a:r>
            <a:endParaRPr/>
          </a:p>
          <a:p>
            <a:pPr indent="-342900" lvl="0" marL="457200" rtl="0" algn="l">
              <a:lnSpc>
                <a:spcPct val="200000"/>
              </a:lnSpc>
              <a:spcBef>
                <a:spcPts val="0"/>
              </a:spcBef>
              <a:spcAft>
                <a:spcPts val="0"/>
              </a:spcAft>
              <a:buSzPts val="1800"/>
              <a:buChar char="-"/>
            </a:pPr>
            <a:r>
              <a:rPr lang="en"/>
              <a:t>It affects the local people and the environment</a:t>
            </a:r>
            <a:endParaRPr/>
          </a:p>
          <a:p>
            <a:pPr indent="-342900" lvl="0" marL="457200" rtl="0" algn="l">
              <a:lnSpc>
                <a:spcPct val="200000"/>
              </a:lnSpc>
              <a:spcBef>
                <a:spcPts val="0"/>
              </a:spcBef>
              <a:spcAft>
                <a:spcPts val="0"/>
              </a:spcAft>
              <a:buSzPts val="1800"/>
              <a:buChar char="-"/>
            </a:pPr>
            <a:r>
              <a:rPr lang="en"/>
              <a:t>Cost is NOT worth the Risk</a:t>
            </a:r>
            <a:endParaRPr/>
          </a:p>
        </p:txBody>
      </p:sp>
      <p:pic>
        <p:nvPicPr>
          <p:cNvPr id="123" name="Google Shape;123;p23"/>
          <p:cNvPicPr preferRelativeResize="0"/>
          <p:nvPr/>
        </p:nvPicPr>
        <p:blipFill>
          <a:blip r:embed="rId3">
            <a:alphaModFix/>
          </a:blip>
          <a:stretch>
            <a:fillRect/>
          </a:stretch>
        </p:blipFill>
        <p:spPr>
          <a:xfrm>
            <a:off x="4988301" y="2571750"/>
            <a:ext cx="3843999" cy="24505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EA9999"/>
        </a:solidFill>
      </p:bgPr>
    </p:bg>
    <p:spTree>
      <p:nvGrpSpPr>
        <p:cNvPr id="127" name="Shape 127"/>
        <p:cNvGrpSpPr/>
        <p:nvPr/>
      </p:nvGrpSpPr>
      <p:grpSpPr>
        <a:xfrm>
          <a:off x="0" y="0"/>
          <a:ext cx="0" cy="0"/>
          <a:chOff x="0" y="0"/>
          <a:chExt cx="0" cy="0"/>
        </a:xfrm>
      </p:grpSpPr>
      <p:sp>
        <p:nvSpPr>
          <p:cNvPr id="128" name="Google Shape;128;p2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Marcellus Shale Gas Environmental Impacts</a:t>
            </a:r>
            <a:endParaRPr/>
          </a:p>
        </p:txBody>
      </p:sp>
      <p:sp>
        <p:nvSpPr>
          <p:cNvPr id="129" name="Google Shape;129;p24"/>
          <p:cNvSpPr txBox="1"/>
          <p:nvPr>
            <p:ph idx="1" type="body"/>
          </p:nvPr>
        </p:nvSpPr>
        <p:spPr>
          <a:xfrm>
            <a:off x="311700" y="1017725"/>
            <a:ext cx="5133900" cy="3860400"/>
          </a:xfrm>
          <a:prstGeom prst="rect">
            <a:avLst/>
          </a:prstGeom>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rPr lang="en" sz="1700" u="sng">
                <a:solidFill>
                  <a:srgbClr val="000000"/>
                </a:solidFill>
              </a:rPr>
              <a:t>Water</a:t>
            </a:r>
            <a:endParaRPr sz="1700" u="sng">
              <a:solidFill>
                <a:srgbClr val="000000"/>
              </a:solidFill>
            </a:endParaRPr>
          </a:p>
          <a:p>
            <a:pPr indent="-336550" lvl="0" marL="457200" rtl="0" algn="l">
              <a:lnSpc>
                <a:spcPct val="100000"/>
              </a:lnSpc>
              <a:spcBef>
                <a:spcPts val="1600"/>
              </a:spcBef>
              <a:spcAft>
                <a:spcPts val="0"/>
              </a:spcAft>
              <a:buClr>
                <a:srgbClr val="000000"/>
              </a:buClr>
              <a:buSzPts val="1700"/>
              <a:buChar char="-"/>
            </a:pPr>
            <a:r>
              <a:rPr lang="en" sz="1700">
                <a:solidFill>
                  <a:srgbClr val="000000"/>
                </a:solidFill>
              </a:rPr>
              <a:t>Methane in Water	</a:t>
            </a:r>
            <a:endParaRPr sz="1700">
              <a:solidFill>
                <a:srgbClr val="000000"/>
              </a:solidFill>
            </a:endParaRPr>
          </a:p>
          <a:p>
            <a:pPr indent="-336550" lvl="0" marL="457200" rtl="0" algn="l">
              <a:lnSpc>
                <a:spcPct val="100000"/>
              </a:lnSpc>
              <a:spcBef>
                <a:spcPts val="0"/>
              </a:spcBef>
              <a:spcAft>
                <a:spcPts val="0"/>
              </a:spcAft>
              <a:buClr>
                <a:srgbClr val="000000"/>
              </a:buClr>
              <a:buSzPts val="1700"/>
              <a:buChar char="-"/>
            </a:pPr>
            <a:r>
              <a:rPr lang="en" sz="1700">
                <a:solidFill>
                  <a:srgbClr val="000000"/>
                </a:solidFill>
              </a:rPr>
              <a:t>Loss of well water due to contamination </a:t>
            </a:r>
            <a:endParaRPr sz="1700">
              <a:solidFill>
                <a:srgbClr val="000000"/>
              </a:solidFill>
            </a:endParaRPr>
          </a:p>
          <a:p>
            <a:pPr indent="0" lvl="0" marL="0" rtl="0" algn="l">
              <a:lnSpc>
                <a:spcPct val="100000"/>
              </a:lnSpc>
              <a:spcBef>
                <a:spcPts val="1600"/>
              </a:spcBef>
              <a:spcAft>
                <a:spcPts val="0"/>
              </a:spcAft>
              <a:buNone/>
            </a:pPr>
            <a:r>
              <a:rPr lang="en" sz="1700" u="sng">
                <a:solidFill>
                  <a:srgbClr val="000000"/>
                </a:solidFill>
              </a:rPr>
              <a:t>Land</a:t>
            </a:r>
            <a:endParaRPr sz="1700" u="sng">
              <a:solidFill>
                <a:srgbClr val="000000"/>
              </a:solidFill>
            </a:endParaRPr>
          </a:p>
          <a:p>
            <a:pPr indent="-336550" lvl="0" marL="457200" rtl="0" algn="l">
              <a:lnSpc>
                <a:spcPct val="100000"/>
              </a:lnSpc>
              <a:spcBef>
                <a:spcPts val="1600"/>
              </a:spcBef>
              <a:spcAft>
                <a:spcPts val="0"/>
              </a:spcAft>
              <a:buClr>
                <a:srgbClr val="000000"/>
              </a:buClr>
              <a:buSzPts val="1700"/>
              <a:buChar char="-"/>
            </a:pPr>
            <a:r>
              <a:rPr lang="en" sz="1700">
                <a:solidFill>
                  <a:srgbClr val="000000"/>
                </a:solidFill>
              </a:rPr>
              <a:t>Public parks &amp; land become private</a:t>
            </a:r>
            <a:endParaRPr sz="1700">
              <a:solidFill>
                <a:srgbClr val="000000"/>
              </a:solidFill>
            </a:endParaRPr>
          </a:p>
          <a:p>
            <a:pPr indent="-336550" lvl="0" marL="457200" rtl="0" algn="l">
              <a:lnSpc>
                <a:spcPct val="100000"/>
              </a:lnSpc>
              <a:spcBef>
                <a:spcPts val="0"/>
              </a:spcBef>
              <a:spcAft>
                <a:spcPts val="0"/>
              </a:spcAft>
              <a:buClr>
                <a:srgbClr val="000000"/>
              </a:buClr>
              <a:buSzPts val="1700"/>
              <a:buChar char="-"/>
            </a:pPr>
            <a:r>
              <a:rPr lang="en" sz="1700">
                <a:solidFill>
                  <a:srgbClr val="000000"/>
                </a:solidFill>
              </a:rPr>
              <a:t>Large acres used for drilling</a:t>
            </a:r>
            <a:endParaRPr sz="1700">
              <a:solidFill>
                <a:srgbClr val="000000"/>
              </a:solidFill>
            </a:endParaRPr>
          </a:p>
          <a:p>
            <a:pPr indent="-336550" lvl="0" marL="457200" rtl="0" algn="l">
              <a:lnSpc>
                <a:spcPct val="100000"/>
              </a:lnSpc>
              <a:spcBef>
                <a:spcPts val="0"/>
              </a:spcBef>
              <a:spcAft>
                <a:spcPts val="0"/>
              </a:spcAft>
              <a:buClr>
                <a:srgbClr val="000000"/>
              </a:buClr>
              <a:buSzPts val="1700"/>
              <a:buChar char="-"/>
            </a:pPr>
            <a:r>
              <a:rPr lang="en" sz="1700">
                <a:solidFill>
                  <a:srgbClr val="000000"/>
                </a:solidFill>
              </a:rPr>
              <a:t>Affects local farming</a:t>
            </a:r>
            <a:endParaRPr sz="1700">
              <a:solidFill>
                <a:srgbClr val="000000"/>
              </a:solidFill>
            </a:endParaRPr>
          </a:p>
          <a:p>
            <a:pPr indent="-336550" lvl="0" marL="457200" rtl="0" algn="l">
              <a:lnSpc>
                <a:spcPct val="100000"/>
              </a:lnSpc>
              <a:spcBef>
                <a:spcPts val="0"/>
              </a:spcBef>
              <a:spcAft>
                <a:spcPts val="0"/>
              </a:spcAft>
              <a:buClr>
                <a:srgbClr val="000000"/>
              </a:buClr>
              <a:buSzPts val="1700"/>
              <a:buChar char="-"/>
            </a:pPr>
            <a:r>
              <a:rPr lang="en" sz="1700">
                <a:solidFill>
                  <a:srgbClr val="000000"/>
                </a:solidFill>
              </a:rPr>
              <a:t>Over land subsidence &amp; Soil erosion</a:t>
            </a:r>
            <a:endParaRPr sz="1700">
              <a:solidFill>
                <a:srgbClr val="000000"/>
              </a:solidFill>
            </a:endParaRPr>
          </a:p>
          <a:p>
            <a:pPr indent="0" lvl="0" marL="0" rtl="0" algn="l">
              <a:lnSpc>
                <a:spcPct val="100000"/>
              </a:lnSpc>
              <a:spcBef>
                <a:spcPts val="1600"/>
              </a:spcBef>
              <a:spcAft>
                <a:spcPts val="0"/>
              </a:spcAft>
              <a:buNone/>
            </a:pPr>
            <a:r>
              <a:rPr lang="en" sz="1700" u="sng">
                <a:solidFill>
                  <a:srgbClr val="000000"/>
                </a:solidFill>
              </a:rPr>
              <a:t>Air </a:t>
            </a:r>
            <a:r>
              <a:rPr lang="en" sz="1700" u="sng">
                <a:solidFill>
                  <a:srgbClr val="000000"/>
                </a:solidFill>
              </a:rPr>
              <a:t>Pollution</a:t>
            </a:r>
            <a:endParaRPr sz="1700" u="sng">
              <a:solidFill>
                <a:srgbClr val="000000"/>
              </a:solidFill>
            </a:endParaRPr>
          </a:p>
          <a:p>
            <a:pPr indent="-336550" lvl="0" marL="457200" rtl="0" algn="l">
              <a:lnSpc>
                <a:spcPct val="100000"/>
              </a:lnSpc>
              <a:spcBef>
                <a:spcPts val="1600"/>
              </a:spcBef>
              <a:spcAft>
                <a:spcPts val="0"/>
              </a:spcAft>
              <a:buClr>
                <a:srgbClr val="000000"/>
              </a:buClr>
              <a:buSzPts val="1700"/>
              <a:buChar char="-"/>
            </a:pPr>
            <a:r>
              <a:rPr lang="en" sz="1700">
                <a:solidFill>
                  <a:srgbClr val="000000"/>
                </a:solidFill>
              </a:rPr>
              <a:t>Increase in Carbon footprint due to vehicle &amp; truck traffic</a:t>
            </a:r>
            <a:endParaRPr sz="1700">
              <a:solidFill>
                <a:srgbClr val="000000"/>
              </a:solidFill>
            </a:endParaRPr>
          </a:p>
        </p:txBody>
      </p:sp>
      <p:pic>
        <p:nvPicPr>
          <p:cNvPr id="130" name="Google Shape;130;p24"/>
          <p:cNvPicPr preferRelativeResize="0"/>
          <p:nvPr/>
        </p:nvPicPr>
        <p:blipFill>
          <a:blip r:embed="rId3">
            <a:alphaModFix/>
          </a:blip>
          <a:stretch>
            <a:fillRect/>
          </a:stretch>
        </p:blipFill>
        <p:spPr>
          <a:xfrm>
            <a:off x="4827825" y="1170125"/>
            <a:ext cx="4163774" cy="31228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BFBFBF"/>
            </a:gs>
            <a:gs pos="100000">
              <a:srgbClr val="737373"/>
            </a:gs>
          </a:gsLst>
          <a:path path="circle">
            <a:fillToRect b="50%" l="50%" r="50%" t="50%"/>
          </a:path>
          <a:tileRect/>
        </a:gradFill>
      </p:bgPr>
    </p:bg>
    <p:spTree>
      <p:nvGrpSpPr>
        <p:cNvPr id="134" name="Shape 134"/>
        <p:cNvGrpSpPr/>
        <p:nvPr/>
      </p:nvGrpSpPr>
      <p:grpSpPr>
        <a:xfrm>
          <a:off x="0" y="0"/>
          <a:ext cx="0" cy="0"/>
          <a:chOff x="0" y="0"/>
          <a:chExt cx="0" cy="0"/>
        </a:xfrm>
      </p:grpSpPr>
      <p:sp>
        <p:nvSpPr>
          <p:cNvPr id="135" name="Google Shape;135;p2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457200" lvl="0" marL="3200400" rtl="0" algn="l">
              <a:spcBef>
                <a:spcPts val="0"/>
              </a:spcBef>
              <a:spcAft>
                <a:spcPts val="0"/>
              </a:spcAft>
              <a:buNone/>
            </a:pPr>
            <a:r>
              <a:rPr lang="en"/>
              <a:t>Video</a:t>
            </a:r>
            <a:endParaRPr/>
          </a:p>
        </p:txBody>
      </p:sp>
      <p:sp>
        <p:nvSpPr>
          <p:cNvPr id="136" name="Google Shape;136;p25"/>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u="sng">
                <a:solidFill>
                  <a:schemeClr val="hlink"/>
                </a:solidFill>
                <a:hlinkClick r:id="rId3"/>
              </a:rPr>
              <a:t>https://ytcropper.com/cropped/g55de56b77c8751</a:t>
            </a:r>
            <a:r>
              <a:rPr lang="en"/>
              <a:t> </a:t>
            </a:r>
            <a:endParaRPr/>
          </a:p>
          <a:p>
            <a:pPr indent="0" lvl="0" marL="0" rtl="0" algn="l">
              <a:spcBef>
                <a:spcPts val="1600"/>
              </a:spcBef>
              <a:spcAft>
                <a:spcPts val="1600"/>
              </a:spcAft>
              <a:buNone/>
            </a:pPr>
            <a:r>
              <a:rPr b="1" lang="en">
                <a:solidFill>
                  <a:srgbClr val="000000"/>
                </a:solidFill>
              </a:rPr>
              <a:t>* a virtual tour of the exploration of marcellus shale. </a:t>
            </a:r>
            <a:endParaRPr b="1">
              <a:solidFill>
                <a:srgbClr val="000000"/>
              </a:solidFill>
            </a:endParaRPr>
          </a:p>
        </p:txBody>
      </p:sp>
      <p:pic>
        <p:nvPicPr>
          <p:cNvPr id="137" name="Google Shape;137;p25"/>
          <p:cNvPicPr preferRelativeResize="0"/>
          <p:nvPr/>
        </p:nvPicPr>
        <p:blipFill>
          <a:blip r:embed="rId4">
            <a:alphaModFix/>
          </a:blip>
          <a:stretch>
            <a:fillRect/>
          </a:stretch>
        </p:blipFill>
        <p:spPr>
          <a:xfrm>
            <a:off x="1143000" y="2224800"/>
            <a:ext cx="6858000" cy="248915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141" name="Shape 141"/>
        <p:cNvGrpSpPr/>
        <p:nvPr/>
      </p:nvGrpSpPr>
      <p:grpSpPr>
        <a:xfrm>
          <a:off x="0" y="0"/>
          <a:ext cx="0" cy="0"/>
          <a:chOff x="0" y="0"/>
          <a:chExt cx="0" cy="0"/>
        </a:xfrm>
      </p:grpSpPr>
      <p:sp>
        <p:nvSpPr>
          <p:cNvPr id="142" name="Google Shape;142;p26"/>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rPr b="1" lang="en">
                <a:solidFill>
                  <a:srgbClr val="434343"/>
                </a:solidFill>
                <a:highlight>
                  <a:srgbClr val="FFFFFF"/>
                </a:highlight>
              </a:rPr>
              <a:t>We believe that exporting Marcellus shale gas to other countries isn’t worth the monetary gain that one would get from destroying communities/ ecosystems.</a:t>
            </a:r>
            <a:r>
              <a:rPr lang="en">
                <a:solidFill>
                  <a:srgbClr val="666666"/>
                </a:solidFill>
              </a:rPr>
              <a:t>	</a:t>
            </a:r>
            <a:endParaRPr>
              <a:solidFill>
                <a:srgbClr val="666666"/>
              </a:solidFill>
            </a:endParaRPr>
          </a:p>
          <a:p>
            <a:pPr indent="0" lvl="0" marL="0" rtl="0" algn="l">
              <a:spcBef>
                <a:spcPts val="1600"/>
              </a:spcBef>
              <a:spcAft>
                <a:spcPts val="0"/>
              </a:spcAft>
              <a:buNone/>
            </a:pPr>
            <a:r>
              <a:rPr b="1" lang="en">
                <a:solidFill>
                  <a:srgbClr val="434343"/>
                </a:solidFill>
                <a:highlight>
                  <a:srgbClr val="FFFFFF"/>
                </a:highlight>
                <a:latin typeface="Georgia"/>
                <a:ea typeface="Georgia"/>
                <a:cs typeface="Georgia"/>
                <a:sym typeface="Georgia"/>
              </a:rPr>
              <a:t>By destroying communities to gain access to the gas, people can suffer from the potential health impacts of air and water pollution associated with pulling gas from the ground.</a:t>
            </a:r>
            <a:endParaRPr b="1">
              <a:solidFill>
                <a:srgbClr val="434343"/>
              </a:solidFill>
            </a:endParaRPr>
          </a:p>
          <a:p>
            <a:pPr indent="0" lvl="0" marL="0" rtl="0" algn="l">
              <a:spcBef>
                <a:spcPts val="1600"/>
              </a:spcBef>
              <a:spcAft>
                <a:spcPts val="1600"/>
              </a:spcAft>
              <a:buNone/>
            </a:pPr>
            <a:r>
              <a:rPr lang="en">
                <a:solidFill>
                  <a:srgbClr val="434343"/>
                </a:solidFill>
              </a:rPr>
              <a:t>	</a:t>
            </a:r>
            <a:endParaRPr>
              <a:solidFill>
                <a:srgbClr val="434343"/>
              </a:solidFill>
            </a:endParaRPr>
          </a:p>
        </p:txBody>
      </p:sp>
      <p:sp>
        <p:nvSpPr>
          <p:cNvPr id="143" name="Google Shape;143;p26"/>
          <p:cNvSpPr/>
          <p:nvPr/>
        </p:nvSpPr>
        <p:spPr>
          <a:xfrm rot="5400000">
            <a:off x="3732825" y="1327850"/>
            <a:ext cx="1014600" cy="528600"/>
          </a:xfrm>
          <a:prstGeom prst="rightArrow">
            <a:avLst>
              <a:gd fmla="val 50000" name="adj1"/>
              <a:gd fmla="val 50000" name="adj2"/>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26"/>
          <p:cNvSpPr/>
          <p:nvPr/>
        </p:nvSpPr>
        <p:spPr>
          <a:xfrm>
            <a:off x="423925" y="410072"/>
            <a:ext cx="8191160" cy="565618"/>
          </a:xfrm>
          <a:prstGeom prst="rect">
            <a:avLst/>
          </a:prstGeom>
        </p:spPr>
        <p:txBody>
          <a:bodyPr>
            <a:prstTxWarp prst="textPlain"/>
          </a:bodyPr>
          <a:lstStyle/>
          <a:p>
            <a:pPr lvl="0" algn="ctr"/>
            <a:r>
              <a:rPr b="0" i="0">
                <a:ln cap="flat" cmpd="sng" w="9525">
                  <a:solidFill>
                    <a:schemeClr val="dk2"/>
                  </a:solidFill>
                  <a:prstDash val="solid"/>
                  <a:round/>
                  <a:headEnd len="sm" w="sm" type="none"/>
                  <a:tailEnd len="sm" w="sm" type="none"/>
                </a:ln>
                <a:solidFill>
                  <a:schemeClr val="lt2"/>
                </a:solidFill>
                <a:latin typeface="Arial"/>
              </a:rPr>
              <a:t>GROUP CONCLUSION:</a:t>
            </a: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8" name="Shape 148"/>
        <p:cNvGrpSpPr/>
        <p:nvPr/>
      </p:nvGrpSpPr>
      <p:grpSpPr>
        <a:xfrm>
          <a:off x="0" y="0"/>
          <a:ext cx="0" cy="0"/>
          <a:chOff x="0" y="0"/>
          <a:chExt cx="0" cy="0"/>
        </a:xfrm>
      </p:grpSpPr>
      <p:sp>
        <p:nvSpPr>
          <p:cNvPr id="149" name="Google Shape;149;p27"/>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3200400" rtl="0" algn="l">
              <a:spcBef>
                <a:spcPts val="0"/>
              </a:spcBef>
              <a:spcAft>
                <a:spcPts val="0"/>
              </a:spcAft>
              <a:buNone/>
            </a:pPr>
            <a:r>
              <a:rPr lang="en"/>
              <a:t>References</a:t>
            </a:r>
            <a:endParaRPr/>
          </a:p>
        </p:txBody>
      </p:sp>
      <p:sp>
        <p:nvSpPr>
          <p:cNvPr id="150" name="Google Shape;150;p27"/>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100" u="sng">
                <a:solidFill>
                  <a:schemeClr val="hlink"/>
                </a:solidFill>
                <a:hlinkClick r:id="rId3"/>
              </a:rPr>
              <a:t>https://www.brookings.edu/blog/brookings-now/2015/03/23/the-economic-benefits-of-fracking/</a:t>
            </a:r>
            <a:endParaRPr/>
          </a:p>
          <a:p>
            <a:pPr indent="0" lvl="0" marL="0" rtl="0" algn="l">
              <a:spcBef>
                <a:spcPts val="1600"/>
              </a:spcBef>
              <a:spcAft>
                <a:spcPts val="0"/>
              </a:spcAft>
              <a:buNone/>
            </a:pPr>
            <a:r>
              <a:rPr lang="en" sz="1100" u="sng">
                <a:solidFill>
                  <a:schemeClr val="hlink"/>
                </a:solidFill>
                <a:hlinkClick r:id="rId4"/>
              </a:rPr>
              <a:t>https://marcelluscoalition.org/2018/11/american-shale-gas-delivering-global-benefits/</a:t>
            </a:r>
            <a:endParaRPr/>
          </a:p>
          <a:p>
            <a:pPr indent="0" lvl="0" marL="0" rtl="0" algn="l">
              <a:spcBef>
                <a:spcPts val="1600"/>
              </a:spcBef>
              <a:spcAft>
                <a:spcPts val="0"/>
              </a:spcAft>
              <a:buNone/>
            </a:pPr>
            <a:r>
              <a:rPr lang="en" sz="1100" u="sng">
                <a:solidFill>
                  <a:schemeClr val="hlink"/>
                </a:solidFill>
                <a:hlinkClick r:id="rId5"/>
              </a:rPr>
              <a:t>https://stateimpact.npr.org/pennsylvania/2019/10/02/shale-gas-off-ramp-pa-s-fracking-boom-produces-a-glut-of-ethane-thats-helping-fuel-plastics-production-overseas/</a:t>
            </a:r>
            <a:endParaRPr/>
          </a:p>
          <a:p>
            <a:pPr indent="0" lvl="0" marL="0" rtl="0" algn="l">
              <a:spcBef>
                <a:spcPts val="1600"/>
              </a:spcBef>
              <a:spcAft>
                <a:spcPts val="1600"/>
              </a:spcAft>
              <a:buNone/>
            </a:pPr>
            <a:r>
              <a:rPr lang="en" sz="1100" u="sng">
                <a:solidFill>
                  <a:schemeClr val="hlink"/>
                </a:solidFill>
                <a:hlinkClick r:id="rId6"/>
              </a:rPr>
              <a:t>https://marcelluscoalition.org/wp-content/uploads/2011/10/MSC_Fast_Facts_Large.pdf</a:t>
            </a:r>
            <a:r>
              <a:rPr lang="en" sz="1100"/>
              <a:t> </a:t>
            </a:r>
            <a:endParaRPr sz="11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DBD4EB"/>
            </a:gs>
            <a:gs pos="100000">
              <a:srgbClr val="9180BB"/>
            </a:gs>
          </a:gsLst>
          <a:path path="circle">
            <a:fillToRect b="50%" l="50%" r="50%" t="50%"/>
          </a:path>
          <a:tileRect/>
        </a:gradFill>
      </p:bgPr>
    </p:bg>
    <p:spTree>
      <p:nvGrpSpPr>
        <p:cNvPr id="154" name="Shape 154"/>
        <p:cNvGrpSpPr/>
        <p:nvPr/>
      </p:nvGrpSpPr>
      <p:grpSpPr>
        <a:xfrm>
          <a:off x="0" y="0"/>
          <a:ext cx="0" cy="0"/>
          <a:chOff x="0" y="0"/>
          <a:chExt cx="0" cy="0"/>
        </a:xfrm>
      </p:grpSpPr>
      <p:sp>
        <p:nvSpPr>
          <p:cNvPr id="155" name="Google Shape;155;p28"/>
          <p:cNvSpPr txBox="1"/>
          <p:nvPr>
            <p:ph type="title"/>
          </p:nvPr>
        </p:nvSpPr>
        <p:spPr>
          <a:xfrm>
            <a:off x="-62775" y="445025"/>
            <a:ext cx="90831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1400">
                <a:solidFill>
                  <a:srgbClr val="333333"/>
                </a:solidFill>
              </a:rPr>
              <a:t>      The Marcellus Shale formation is thought to be the second largest natural gas field in the world</a:t>
            </a:r>
            <a:endParaRPr b="1" sz="1400">
              <a:solidFill>
                <a:srgbClr val="333333"/>
              </a:solidFill>
            </a:endParaRPr>
          </a:p>
          <a:p>
            <a:pPr indent="0" lvl="0" marL="0" rtl="0" algn="l">
              <a:spcBef>
                <a:spcPts val="0"/>
              </a:spcBef>
              <a:spcAft>
                <a:spcPts val="0"/>
              </a:spcAft>
              <a:buNone/>
            </a:pPr>
            <a:r>
              <a:t/>
            </a:r>
            <a:endParaRPr/>
          </a:p>
        </p:txBody>
      </p:sp>
      <p:sp>
        <p:nvSpPr>
          <p:cNvPr id="156" name="Google Shape;156;p28"/>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rPr b="1" lang="en" sz="6000">
                <a:solidFill>
                  <a:srgbClr val="741B47"/>
                </a:solidFill>
              </a:rPr>
              <a:t>70%</a:t>
            </a:r>
            <a:r>
              <a:rPr lang="en" sz="6000"/>
              <a:t> </a:t>
            </a:r>
            <a:r>
              <a:rPr lang="en" sz="2400"/>
              <a:t>of all Marcellus related jobs are filled by Pennsylvanians </a:t>
            </a:r>
            <a:endParaRPr sz="2400"/>
          </a:p>
        </p:txBody>
      </p:sp>
      <p:sp>
        <p:nvSpPr>
          <p:cNvPr id="157" name="Google Shape;157;p28"/>
          <p:cNvSpPr txBox="1"/>
          <p:nvPr/>
        </p:nvSpPr>
        <p:spPr>
          <a:xfrm>
            <a:off x="5418850" y="2301900"/>
            <a:ext cx="2786400" cy="25554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b="1" lang="en" sz="1800">
                <a:solidFill>
                  <a:srgbClr val="674EA7"/>
                </a:solidFill>
              </a:rPr>
              <a:t>Marcellus producers have invested more than $411 million to build and repair Pennsylvania roads since 2008.</a:t>
            </a:r>
            <a:endParaRPr b="1" sz="1800">
              <a:solidFill>
                <a:srgbClr val="674EA7"/>
              </a:solidFill>
            </a:endParaRPr>
          </a:p>
          <a:p>
            <a:pPr indent="0" lvl="0" marL="0" rtl="0" algn="l">
              <a:spcBef>
                <a:spcPts val="1200"/>
              </a:spcBef>
              <a:spcAft>
                <a:spcPts val="0"/>
              </a:spcAft>
              <a:buNone/>
            </a:pPr>
            <a:r>
              <a:t/>
            </a:r>
            <a:endParaRPr/>
          </a:p>
        </p:txBody>
      </p:sp>
      <p:sp>
        <p:nvSpPr>
          <p:cNvPr id="158" name="Google Shape;158;p28"/>
          <p:cNvSpPr txBox="1"/>
          <p:nvPr/>
        </p:nvSpPr>
        <p:spPr>
          <a:xfrm>
            <a:off x="782000" y="3249100"/>
            <a:ext cx="3535500" cy="1431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3600">
                <a:solidFill>
                  <a:srgbClr val="38761D"/>
                </a:solidFill>
              </a:rPr>
              <a:t>ANY </a:t>
            </a:r>
            <a:endParaRPr sz="3600">
              <a:solidFill>
                <a:srgbClr val="38761D"/>
              </a:solidFill>
            </a:endParaRPr>
          </a:p>
          <a:p>
            <a:pPr indent="0" lvl="0" marL="0" rtl="0" algn="l">
              <a:spcBef>
                <a:spcPts val="0"/>
              </a:spcBef>
              <a:spcAft>
                <a:spcPts val="0"/>
              </a:spcAft>
              <a:buNone/>
            </a:pPr>
            <a:r>
              <a:rPr lang="en" sz="3600">
                <a:solidFill>
                  <a:srgbClr val="38761D"/>
                </a:solidFill>
              </a:rPr>
              <a:t>QUESTIONS?</a:t>
            </a:r>
            <a:endParaRPr sz="3600">
              <a:solidFill>
                <a:srgbClr val="38761D"/>
              </a:solidFill>
            </a:endParaRPr>
          </a:p>
        </p:txBody>
      </p:sp>
      <p:pic>
        <p:nvPicPr>
          <p:cNvPr id="159" name="Google Shape;159;p28"/>
          <p:cNvPicPr preferRelativeResize="0"/>
          <p:nvPr/>
        </p:nvPicPr>
        <p:blipFill>
          <a:blip r:embed="rId3">
            <a:alphaModFix/>
          </a:blip>
          <a:stretch>
            <a:fillRect/>
          </a:stretch>
        </p:blipFill>
        <p:spPr>
          <a:xfrm>
            <a:off x="3324000" y="2412050"/>
            <a:ext cx="1599200" cy="1297650"/>
          </a:xfrm>
          <a:prstGeom prst="rect">
            <a:avLst/>
          </a:prstGeom>
          <a:noFill/>
          <a:ln>
            <a:noFill/>
          </a:ln>
        </p:spPr>
      </p:pic>
      <p:pic>
        <p:nvPicPr>
          <p:cNvPr id="160" name="Google Shape;160;p28"/>
          <p:cNvPicPr preferRelativeResize="0"/>
          <p:nvPr/>
        </p:nvPicPr>
        <p:blipFill rotWithShape="1">
          <a:blip r:embed="rId4">
            <a:alphaModFix/>
          </a:blip>
          <a:srcRect b="3810" l="-4770" r="4770" t="-3810"/>
          <a:stretch/>
        </p:blipFill>
        <p:spPr>
          <a:xfrm>
            <a:off x="7676825" y="3525525"/>
            <a:ext cx="1155475" cy="115547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