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Montserrat"/>
      <p:regular r:id="rId15"/>
      <p:bold r:id="rId16"/>
      <p:italic r:id="rId17"/>
      <p:boldItalic r:id="rId18"/>
    </p:embeddedFont>
    <p:embeddedFont>
      <p:font typeface="Lato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bold.fntdata"/><Relationship Id="rId11" Type="http://schemas.openxmlformats.org/officeDocument/2006/relationships/slide" Target="slides/slide6.xml"/><Relationship Id="rId22" Type="http://schemas.openxmlformats.org/officeDocument/2006/relationships/font" Target="fonts/Lato-boldItalic.fntdata"/><Relationship Id="rId10" Type="http://schemas.openxmlformats.org/officeDocument/2006/relationships/slide" Target="slides/slide5.xml"/><Relationship Id="rId21" Type="http://schemas.openxmlformats.org/officeDocument/2006/relationships/font" Target="fonts/Lato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-regular.fntdata"/><Relationship Id="rId14" Type="http://schemas.openxmlformats.org/officeDocument/2006/relationships/slide" Target="slides/slide9.xml"/><Relationship Id="rId17" Type="http://schemas.openxmlformats.org/officeDocument/2006/relationships/font" Target="fonts/Montserrat-italic.fntdata"/><Relationship Id="rId16" Type="http://schemas.openxmlformats.org/officeDocument/2006/relationships/font" Target="fonts/Montserrat-bold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Lato-regular.fntdata"/><Relationship Id="rId6" Type="http://schemas.openxmlformats.org/officeDocument/2006/relationships/slide" Target="slides/slide1.xml"/><Relationship Id="rId18" Type="http://schemas.openxmlformats.org/officeDocument/2006/relationships/font" Target="fonts/Montserrat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756a755999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756a755999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756a755999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756a755999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756a755999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756a755999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56a755999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56a75599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756a755999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756a755999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756a755999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756a755999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756a755999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756a755999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75d4d2ba0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75d4d2ba0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fmla="val 0" name="adj"/>
            </a:avLst>
          </a:prstGeom>
          <a:solidFill>
            <a:schemeClr val="lt1">
              <a:alpha val="303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fmla="val 58774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" name="Google Shape;39;p3"/>
          <p:cNvSpPr txBox="1"/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6" name="Google Shape;46;p4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5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0" name="Google Shape;50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5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3" name="Google Shape;53;p5"/>
          <p:cNvSpPr txBox="1"/>
          <p:nvPr>
            <p:ph idx="1" type="body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2" type="body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0" name="Google Shape;60;p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7"/>
          <p:cNvSpPr txBox="1"/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7" name="Google Shape;67;p7"/>
          <p:cNvSpPr txBox="1"/>
          <p:nvPr>
            <p:ph idx="1" type="body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9" name="Google Shape;89;p8"/>
          <p:cNvSpPr txBox="1"/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0" name="Google Shape;9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" name="Google Shape;95;p9"/>
          <p:cNvSpPr txBox="1"/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6" name="Google Shape;96;p9"/>
          <p:cNvSpPr txBox="1"/>
          <p:nvPr>
            <p:ph idx="1" type="subTitle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97" name="Google Shape;97;p9"/>
          <p:cNvSpPr txBox="1"/>
          <p:nvPr>
            <p:ph idx="2" type="body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" name="Google Shape;103;p10"/>
          <p:cNvSpPr txBox="1"/>
          <p:nvPr>
            <p:ph idx="1" type="body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4" name="Google Shape;10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5" name="Google Shape;125;p11"/>
          <p:cNvSpPr txBox="1"/>
          <p:nvPr>
            <p:ph hasCustomPrompt="1" type="title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/>
          <p:nvPr>
            <p:ph idx="1" type="body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7" name="Google Shape;12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focus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hyperlink" Target="https://www.sciencefocus.com/science/why-do-high-voltage-power-lines-crackle-and-hiss/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hyperlink" Target="https://www.art.com/products/p48207862991-sa-i10826830/todd-klassy-a-silhouette-of-high-voltage-power-lines-against-a-dramatic-and-colorful-sky-at-sunrise-or-sunset.htm?upi=Q1A1J9V0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hyperlink" Target="https://www.safespaceprotection.com/emf-health-risks/emf-health-effects/power-lines/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Relationship Id="rId4" Type="http://schemas.openxmlformats.org/officeDocument/2006/relationships/hyperlink" Target="https://www.arpansa.gov.au/understanding-radiation/radiation-sources/more-radiation-sources/measuring-magnetic-fields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safespaceprotection.com/emf-health-risks/emf-health-effects/power-lines/" TargetMode="External"/><Relationship Id="rId4" Type="http://schemas.openxmlformats.org/officeDocument/2006/relationships/hyperlink" Target="https://hps.org/hpspublications/articles/powerlines.html" TargetMode="External"/><Relationship Id="rId5" Type="http://schemas.openxmlformats.org/officeDocument/2006/relationships/hyperlink" Target="https://www.forbes.com/sites/stevensalzberg/2014/09/01/do-high-voltage-power-lines-cause-cancer/#41073ac96497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/>
          <p:nvPr>
            <p:ph type="ctrTitle"/>
          </p:nvPr>
        </p:nvSpPr>
        <p:spPr>
          <a:xfrm>
            <a:off x="3513875" y="1252450"/>
            <a:ext cx="5017500" cy="15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Health Risks of High Tension Power lines</a:t>
            </a:r>
            <a:endParaRPr sz="4800"/>
          </a:p>
        </p:txBody>
      </p:sp>
      <p:sp>
        <p:nvSpPr>
          <p:cNvPr id="135" name="Google Shape;135;p13"/>
          <p:cNvSpPr txBox="1"/>
          <p:nvPr>
            <p:ph idx="1" type="subTitle"/>
          </p:nvPr>
        </p:nvSpPr>
        <p:spPr>
          <a:xfrm>
            <a:off x="311700" y="375097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By: Nick Leverentz, </a:t>
            </a:r>
            <a:r>
              <a:rPr lang="en" sz="1400">
                <a:solidFill>
                  <a:srgbClr val="FFFFFF"/>
                </a:solidFill>
              </a:rPr>
              <a:t>Samuel Meehan, Vincent Werner, Breanna Ebisch</a:t>
            </a:r>
            <a:endParaRPr sz="14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</a:t>
            </a:r>
            <a:endParaRPr/>
          </a:p>
        </p:txBody>
      </p:sp>
      <p:sp>
        <p:nvSpPr>
          <p:cNvPr id="141" name="Google Shape;141;p14"/>
          <p:cNvSpPr txBox="1"/>
          <p:nvPr>
            <p:ph idx="1" type="body"/>
          </p:nvPr>
        </p:nvSpPr>
        <p:spPr>
          <a:xfrm>
            <a:off x="404825" y="1307850"/>
            <a:ext cx="4333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Intro</a:t>
            </a:r>
            <a:endParaRPr/>
          </a:p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High Tension Power Lines do cause health issues.</a:t>
            </a:r>
            <a:endParaRPr/>
          </a:p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High Tension Power Lines don’t cause health issues.</a:t>
            </a:r>
            <a:endParaRPr/>
          </a:p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Our viewpoint</a:t>
            </a:r>
            <a:endParaRPr/>
          </a:p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Summary</a:t>
            </a:r>
            <a:endParaRPr/>
          </a:p>
        </p:txBody>
      </p:sp>
      <p:pic>
        <p:nvPicPr>
          <p:cNvPr descr="Why do high-voltage power lines crackle and hiss? © Getty Images" id="142" name="Google Shape;142;p14" title="GettyImages-134548439use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60150" y="1220800"/>
            <a:ext cx="3992801" cy="17177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4"/>
          <p:cNvSpPr txBox="1"/>
          <p:nvPr/>
        </p:nvSpPr>
        <p:spPr>
          <a:xfrm>
            <a:off x="5087125" y="2829775"/>
            <a:ext cx="2182800" cy="2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" u="sng">
                <a:solidFill>
                  <a:schemeClr val="hlink"/>
                </a:solidFill>
                <a:hlinkClick r:id="rId4"/>
              </a:rPr>
              <a:t>https://www.sciencefocus.com/science/why-do-high-voltage-power-lines-crackle-and-hiss/</a:t>
            </a:r>
            <a:endParaRPr sz="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 txBox="1"/>
          <p:nvPr>
            <p:ph type="title"/>
          </p:nvPr>
        </p:nvSpPr>
        <p:spPr>
          <a:xfrm>
            <a:off x="1285875" y="469425"/>
            <a:ext cx="7038900" cy="56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sp>
        <p:nvSpPr>
          <p:cNvPr id="149" name="Google Shape;149;p15"/>
          <p:cNvSpPr txBox="1"/>
          <p:nvPr>
            <p:ph idx="1" type="body"/>
          </p:nvPr>
        </p:nvSpPr>
        <p:spPr>
          <a:xfrm>
            <a:off x="276775" y="1525000"/>
            <a:ext cx="50970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en" sz="1500"/>
              <a:t>First concerns came around in 1979</a:t>
            </a:r>
            <a:endParaRPr sz="1500"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 sz="1400"/>
              <a:t>People thought that children who lived near High Tension Power Lines were more likely to be </a:t>
            </a:r>
            <a:r>
              <a:rPr lang="en" sz="1400"/>
              <a:t>diagnosed with Leukemia</a:t>
            </a:r>
            <a:endParaRPr sz="1400"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 sz="1400"/>
              <a:t>Due to these concerns, Congress authorized a</a:t>
            </a:r>
            <a:r>
              <a:rPr lang="en" sz="1400">
                <a:solidFill>
                  <a:srgbClr val="666666"/>
                </a:solidFill>
              </a:rPr>
              <a:t> </a:t>
            </a:r>
            <a:r>
              <a:rPr lang="en" sz="1400">
                <a:solidFill>
                  <a:srgbClr val="FFFFFF"/>
                </a:solidFill>
              </a:rPr>
              <a:t>national program in electric and magnetic field research in 1992</a:t>
            </a:r>
            <a:endParaRPr sz="1400">
              <a:solidFill>
                <a:srgbClr val="FFFFFF"/>
              </a:solidFill>
            </a:endParaRPr>
          </a:p>
          <a:p>
            <a:pPr indent="-317500" lvl="2" marL="137160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Char char="■"/>
            </a:pPr>
            <a:r>
              <a:rPr lang="en" sz="1400">
                <a:solidFill>
                  <a:srgbClr val="FFFFFF"/>
                </a:solidFill>
              </a:rPr>
              <a:t>This program was called EMF-RAPID (Electric and Magnetic Fields Research and Public Information Dissemination)</a:t>
            </a:r>
            <a:endParaRPr sz="1400">
              <a:solidFill>
                <a:srgbClr val="FFFFFF"/>
              </a:solidFill>
            </a:endParaRPr>
          </a:p>
          <a:p>
            <a:pPr indent="0" lvl="0" marL="91440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 </a:t>
            </a:r>
            <a:r>
              <a:rPr lang="en"/>
              <a:t> </a:t>
            </a:r>
            <a:endParaRPr/>
          </a:p>
        </p:txBody>
      </p:sp>
      <p:pic>
        <p:nvPicPr>
          <p:cNvPr descr="Image result for high tension power lines" id="150" name="Google Shape;15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24725" y="1472575"/>
            <a:ext cx="3502975" cy="233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5"/>
          <p:cNvSpPr txBox="1"/>
          <p:nvPr/>
        </p:nvSpPr>
        <p:spPr>
          <a:xfrm>
            <a:off x="5733200" y="3730925"/>
            <a:ext cx="2968500" cy="2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" u="sng">
                <a:solidFill>
                  <a:schemeClr val="hlink"/>
                </a:solidFill>
                <a:hlinkClick r:id="rId4"/>
              </a:rPr>
              <a:t>https://www.art.com/products/p48207862991-sa-i10826830/todd-klassy-a-silhouette-of-high-voltage-power-lines-against-a-dramatic-and-colorful-sky-at-sunrise-or-sunset.htm?upi=Q1A1J9V0</a:t>
            </a:r>
            <a:endParaRPr sz="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High tension power lines do cause health issues</a:t>
            </a:r>
            <a:endParaRPr/>
          </a:p>
        </p:txBody>
      </p:sp>
      <p:sp>
        <p:nvSpPr>
          <p:cNvPr id="157" name="Google Shape;157;p16"/>
          <p:cNvSpPr txBox="1"/>
          <p:nvPr>
            <p:ph idx="1" type="body"/>
          </p:nvPr>
        </p:nvSpPr>
        <p:spPr>
          <a:xfrm>
            <a:off x="475325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"/>
              <a:t>With EMF ( Electro Magnetic Fields) being very overwhelming near power lines it does increase the risk of abnormal health issues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"/>
              <a:t>Within 50 meters: Increased risk of cancer, potential stunted growth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"/>
              <a:t>Within 500 meters: Abnormal EEG’s, ( Electroencephalogram ) - used to evaluate electrical activity in the brain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"/>
              <a:t>Within 800 meters: Decreased calcium flow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n"/>
              <a:t>Within 1000 meters- Altered biorythms</a:t>
            </a:r>
            <a:endParaRPr/>
          </a:p>
        </p:txBody>
      </p:sp>
      <p:pic>
        <p:nvPicPr>
          <p:cNvPr descr="Image result for high tension power lines" id="158" name="Google Shape;15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9700" y="2718675"/>
            <a:ext cx="4321525" cy="168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6"/>
          <p:cNvSpPr txBox="1"/>
          <p:nvPr/>
        </p:nvSpPr>
        <p:spPr>
          <a:xfrm>
            <a:off x="5133225" y="4296750"/>
            <a:ext cx="2309100" cy="23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" u="sng">
                <a:solidFill>
                  <a:schemeClr val="hlink"/>
                </a:solidFill>
                <a:hlinkClick r:id="rId4"/>
              </a:rPr>
              <a:t>https://www.safespaceprotection.com/emf-health-risks/emf-health-effects/power-lines/</a:t>
            </a:r>
            <a:endParaRPr sz="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7"/>
          <p:cNvSpPr txBox="1"/>
          <p:nvPr>
            <p:ph type="title"/>
          </p:nvPr>
        </p:nvSpPr>
        <p:spPr>
          <a:xfrm>
            <a:off x="1184775" y="6823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High tension power lines don’t cause health issues</a:t>
            </a:r>
            <a:endParaRPr sz="2400"/>
          </a:p>
        </p:txBody>
      </p:sp>
      <p:sp>
        <p:nvSpPr>
          <p:cNvPr id="165" name="Google Shape;165;p17"/>
          <p:cNvSpPr txBox="1"/>
          <p:nvPr>
            <p:ph idx="1" type="body"/>
          </p:nvPr>
        </p:nvSpPr>
        <p:spPr>
          <a:xfrm>
            <a:off x="32750" y="1425500"/>
            <a:ext cx="6682500" cy="364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I</a:t>
            </a:r>
            <a:r>
              <a:rPr lang="en" sz="1400"/>
              <a:t>n 1995, the American Physical Society (APS) addressed the concern on EMF and the health effects of High Tension Power Lines</a:t>
            </a:r>
            <a:endParaRPr sz="1400"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"/>
              <a:t>They found that there was no consistent </a:t>
            </a:r>
            <a:r>
              <a:rPr lang="en"/>
              <a:t>evidence that showed a relation between cancer and High Tension Power Lines</a:t>
            </a:r>
            <a:endParaRPr/>
          </a:p>
          <a:p>
            <a:pPr indent="0" lvl="0" marL="9144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7500" lvl="0" marL="457200" rtl="0" algn="l">
              <a:spcBef>
                <a:spcPts val="1600"/>
              </a:spcBef>
              <a:spcAft>
                <a:spcPts val="0"/>
              </a:spcAft>
              <a:buSzPts val="1400"/>
              <a:buChar char="●"/>
            </a:pPr>
            <a:r>
              <a:rPr lang="en" sz="1400"/>
              <a:t>In 2002, The World Health Organization (WHO) published a 339 page report on how electrical and magnetic fields might affect our health</a:t>
            </a:r>
            <a:endParaRPr sz="1400"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"/>
              <a:t>They found that there was little evidence to prove that mutations in cells could happen due to ELF</a:t>
            </a:r>
            <a:endParaRPr/>
          </a:p>
        </p:txBody>
      </p:sp>
      <p:pic>
        <p:nvPicPr>
          <p:cNvPr descr="Image result for high tension power lines" id="166" name="Google Shape;16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15250" y="2060450"/>
            <a:ext cx="2288600" cy="1366475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7"/>
          <p:cNvSpPr txBox="1"/>
          <p:nvPr/>
        </p:nvSpPr>
        <p:spPr>
          <a:xfrm>
            <a:off x="7042800" y="3346775"/>
            <a:ext cx="1845300" cy="3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" u="sng">
                <a:solidFill>
                  <a:schemeClr val="hlink"/>
                </a:solidFill>
                <a:hlinkClick r:id="rId4"/>
              </a:rPr>
              <a:t>https://www.arpansa.gov.au/understanding-radiation/radiation-sources/more-radiation-sources/measuring-magnetic-fields</a:t>
            </a:r>
            <a:endParaRPr sz="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Our viewpoint </a:t>
            </a:r>
            <a:endParaRPr/>
          </a:p>
        </p:txBody>
      </p:sp>
      <p:sp>
        <p:nvSpPr>
          <p:cNvPr id="173" name="Google Shape;173;p18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As a group, we believe that high tension power lines do cause health issues, specifically various form of cancer.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Several studies have proved that radiation of any kind can lead to cancer.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Multiple cases of health issues and cancer from areas close to high tension power have surfaced over the last few decades.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n" sz="1600"/>
              <a:t>Products are available that prevent some of the effects from the EMF of high tension power lines.</a:t>
            </a:r>
            <a:endParaRPr sz="16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9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 </a:t>
            </a:r>
            <a:endParaRPr/>
          </a:p>
        </p:txBody>
      </p:sp>
      <p:sp>
        <p:nvSpPr>
          <p:cNvPr id="179" name="Google Shape;179;p19"/>
          <p:cNvSpPr txBox="1"/>
          <p:nvPr>
            <p:ph idx="1" type="body"/>
          </p:nvPr>
        </p:nvSpPr>
        <p:spPr>
          <a:xfrm>
            <a:off x="1297500" y="118340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Intro</a:t>
            </a:r>
            <a:endParaRPr/>
          </a:p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High tension power lines do cause health issues</a:t>
            </a:r>
            <a:endParaRPr/>
          </a:p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High tension power lines don’t cause health issues</a:t>
            </a:r>
            <a:endParaRPr/>
          </a:p>
          <a:p>
            <a:pPr indent="-31115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/>
              <a:t>Our viewpoint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0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Questions?</a:t>
            </a:r>
            <a:endParaRPr/>
          </a:p>
        </p:txBody>
      </p:sp>
      <p:pic>
        <p:nvPicPr>
          <p:cNvPr descr="Image result for questions" id="185" name="Google Shape;18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5563" y="1199025"/>
            <a:ext cx="6261276" cy="352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1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 Cited</a:t>
            </a:r>
            <a:endParaRPr/>
          </a:p>
        </p:txBody>
      </p:sp>
      <p:sp>
        <p:nvSpPr>
          <p:cNvPr id="191" name="Google Shape;191;p21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https://www.safespaceprotection.com/emf-health-risks/emf-health-effects/power-lines/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https://hps.org/hpspublications/articles/powerlines.html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https://www.forbes.com/sites/stevensalzberg/2014/09/01/do-high-voltage-power-lines-cause-cancer/#41073ac96497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