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Lato" panose="020F0502020204030203" pitchFamily="34" charset="0"/>
      <p:regular r:id="rId18"/>
      <p:bold r:id="rId19"/>
      <p:italic r:id="rId20"/>
      <p:boldItalic r:id="rId21"/>
    </p:embeddedFont>
    <p:embeddedFont>
      <p:font typeface="Montserrat" panose="00000500000000000000" pitchFamily="2"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2" d="100"/>
          <a:sy n="142" d="100"/>
        </p:scale>
        <p:origin x="750" y="11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105e13f1d12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105e13f1d1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05e13f1d12_2_1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105e13f1d12_2_1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105ec06ce94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105ec06ce94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105e13f66aa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105e13f66a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105e13f66aa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105e13f66a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105ec06ce94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105ec06ce94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105ec06ce9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105ec06ce9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105ec06ce94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105ec06ce94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1066f4f84ce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1066f4f84ce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105ec06ce94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105ec06ce94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05ec06ce94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105ec06ce94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105ec06ce94_0_3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 name="Google Shape;208;g105ec06ce94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105ec06ce94_0_3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105ec06ce94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g107162ea059_1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9" name="Google Shape;219;g107162ea059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rm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18" name="Google Shape;18;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3"/>
          <p:cNvSpPr txBox="1">
            <a:spLocks noGrp="1"/>
          </p:cNvSpPr>
          <p:nvPr>
            <p:ph type="title"/>
          </p:nvPr>
        </p:nvSpPr>
        <p:spPr>
          <a:xfrm>
            <a:off x="823850" y="2053000"/>
            <a:ext cx="4587000" cy="11487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47" name="Google Shape;4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53" name="Google Shape;53;p5"/>
          <p:cNvSpPr txBox="1">
            <a:spLocks noGrp="1"/>
          </p:cNvSpPr>
          <p:nvPr>
            <p:ph type="body" idx="1"/>
          </p:nvPr>
        </p:nvSpPr>
        <p:spPr>
          <a:xfrm>
            <a:off x="1297500"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4" name="Google Shape;54;p5"/>
          <p:cNvSpPr txBox="1">
            <a:spLocks noGrp="1"/>
          </p:cNvSpPr>
          <p:nvPr>
            <p:ph type="body" idx="2"/>
          </p:nvPr>
        </p:nvSpPr>
        <p:spPr>
          <a:xfrm>
            <a:off x="4933221" y="1567550"/>
            <a:ext cx="3403200" cy="29112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60;p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1" name="Google Shape;6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7"/>
          <p:cNvSpPr txBox="1">
            <a:spLocks noGrp="1"/>
          </p:cNvSpPr>
          <p:nvPr>
            <p:ph type="title"/>
          </p:nvPr>
        </p:nvSpPr>
        <p:spPr>
          <a:xfrm>
            <a:off x="1297500" y="393750"/>
            <a:ext cx="3798900" cy="14931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7" name="Google Shape;67;p7"/>
          <p:cNvSpPr txBox="1">
            <a:spLocks noGrp="1"/>
          </p:cNvSpPr>
          <p:nvPr>
            <p:ph type="body" idx="1"/>
          </p:nvPr>
        </p:nvSpPr>
        <p:spPr>
          <a:xfrm>
            <a:off x="1297500" y="1972550"/>
            <a:ext cx="3798900" cy="2415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8" name="Google Shape;6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 name="Google Shape;89;p8"/>
          <p:cNvSpPr txBox="1">
            <a:spLocks noGrp="1"/>
          </p:cNvSpPr>
          <p:nvPr>
            <p:ph type="title"/>
          </p:nvPr>
        </p:nvSpPr>
        <p:spPr>
          <a:xfrm>
            <a:off x="823850" y="866775"/>
            <a:ext cx="4587000" cy="3521100"/>
          </a:xfrm>
          <a:prstGeom prst="rect">
            <a:avLst/>
          </a:prstGeom>
        </p:spPr>
        <p:txBody>
          <a:bodyPr spcFirstLastPara="1" wrap="square" lIns="91425" tIns="91425" rIns="91425" bIns="91425" anchor="ctr"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0" name="Google Shape;9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9"/>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96" name="Google Shape;96;p9"/>
          <p:cNvSpPr txBox="1">
            <a:spLocks noGrp="1"/>
          </p:cNvSpPr>
          <p:nvPr>
            <p:ph type="subTitle" idx="1"/>
          </p:nvPr>
        </p:nvSpPr>
        <p:spPr>
          <a:xfrm>
            <a:off x="1297500" y="3538000"/>
            <a:ext cx="3036300" cy="5061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97" name="Google Shape;97;p9"/>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10"/>
          <p:cNvSpPr txBox="1">
            <a:spLocks noGrp="1"/>
          </p:cNvSpPr>
          <p:nvPr>
            <p:ph type="body" idx="1"/>
          </p:nvPr>
        </p:nvSpPr>
        <p:spPr>
          <a:xfrm>
            <a:off x="812725" y="4305375"/>
            <a:ext cx="6936000" cy="523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300"/>
              <a:buNone/>
              <a:defRPr/>
            </a:lvl1pPr>
          </a:lstStyle>
          <a:p>
            <a:endParaRPr/>
          </a:p>
        </p:txBody>
      </p:sp>
      <p:sp>
        <p:nvSpPr>
          <p:cNvPr id="104" name="Google Shape;10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1"/>
          <p:cNvSpPr txBox="1">
            <a:spLocks noGrp="1"/>
          </p:cNvSpPr>
          <p:nvPr>
            <p:ph type="title" hasCustomPrompt="1"/>
          </p:nvPr>
        </p:nvSpPr>
        <p:spPr>
          <a:xfrm>
            <a:off x="823850" y="1284675"/>
            <a:ext cx="4776000" cy="1300800"/>
          </a:xfrm>
          <a:prstGeom prst="rect">
            <a:avLst/>
          </a:prstGeom>
        </p:spPr>
        <p:txBody>
          <a:bodyPr spcFirstLastPara="1" wrap="square" lIns="91425" tIns="91425" rIns="91425" bIns="91425" anchor="t" anchorCtr="0">
            <a:norm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a:spLocks noGrp="1"/>
          </p:cNvSpPr>
          <p:nvPr>
            <p:ph type="body" idx="1"/>
          </p:nvPr>
        </p:nvSpPr>
        <p:spPr>
          <a:xfrm>
            <a:off x="823850" y="2643124"/>
            <a:ext cx="4776000" cy="12189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27" name="Google Shape;12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8"/>
        <p:cNvGrpSpPr/>
        <p:nvPr/>
      </p:nvGrpSpPr>
      <p:grpSpPr>
        <a:xfrm>
          <a:off x="0" y="0"/>
          <a:ext cx="0" cy="0"/>
          <a:chOff x="0" y="0"/>
          <a:chExt cx="0" cy="0"/>
        </a:xfrm>
      </p:grpSpPr>
      <p:sp>
        <p:nvSpPr>
          <p:cNvPr id="129" name="Google Shape;12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focus">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marL="914400" lvl="1"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2pPr>
            <a:lvl3pPr marL="1371600" lvl="2"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3pPr>
            <a:lvl4pPr marL="1828800" lvl="3"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4pPr>
            <a:lvl5pPr marL="2286000" lvl="4"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5pPr>
            <a:lvl6pPr marL="2743200" lvl="5"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6pPr>
            <a:lvl7pPr marL="3200400" lvl="6"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7pPr>
            <a:lvl8pPr marL="3657600" lvl="7"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8pPr>
            <a:lvl9pPr marL="4114800" lvl="8" indent="-298450">
              <a:lnSpc>
                <a:spcPct val="115000"/>
              </a:lnSpc>
              <a:spcBef>
                <a:spcPts val="0"/>
              </a:spcBef>
              <a:spcAft>
                <a:spcPts val="0"/>
              </a:spcAft>
              <a:buClr>
                <a:schemeClr val="lt1"/>
              </a:buClr>
              <a:buSzPts val="1100"/>
              <a:buFont typeface="Lato"/>
              <a:buChar char="■"/>
              <a:defRPr sz="1100">
                <a:solidFill>
                  <a:schemeClr val="l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https://www.cdc.gov/nchs/covid19/nhcs.htm"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hyperlink" Target="https://www.currentargus.com/story/news/local/2020/10/08/study-billions-government-relief-went-oil-and-gas-amid-covid-19/3623099001/" TargetMode="External"/><Relationship Id="rId4" Type="http://schemas.openxmlformats.org/officeDocument/2006/relationships/hyperlink" Target="https://www.oecd.org/coronavirus/policy-responses/supporting-businesses-in-financial-distress-to-avoid-insolvency-during-thecovid-19-crisis-b4154a8b/"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iea.org/reports/sustainable-recovery/covid-19-and-energy-setting-the-scene#how-should-governments-respond"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hyperlink" Target="https://www.vox.com/2020/4/20/21224659/coronavirus-stimulus-money-oil-prices-fossil-fuels-bailout" TargetMode="External"/><Relationship Id="rId5" Type="http://schemas.openxmlformats.org/officeDocument/2006/relationships/hyperlink" Target="https://www.pwc.com/gx/en/issues/crisis-solutions/covid-19/energy-utilities-resources-coronavirus.html" TargetMode="External"/><Relationship Id="rId4" Type="http://schemas.openxmlformats.org/officeDocument/2006/relationships/hyperlink" Target="https://www.pwc.com/us/en/industries/energy-utilities-mining/library/how-covid-19-is-impacting-power-and-utilitie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3"/>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EGY 101 Final</a:t>
            </a:r>
            <a:endParaRPr/>
          </a:p>
        </p:txBody>
      </p:sp>
      <p:sp>
        <p:nvSpPr>
          <p:cNvPr id="135" name="Google Shape;135;p13"/>
          <p:cNvSpPr txBox="1">
            <a:spLocks noGrp="1"/>
          </p:cNvSpPr>
          <p:nvPr>
            <p:ph type="subTitle" idx="1"/>
          </p:nvPr>
        </p:nvSpPr>
        <p:spPr>
          <a:xfrm>
            <a:off x="5083950" y="3715000"/>
            <a:ext cx="3470700" cy="506100"/>
          </a:xfrm>
          <a:prstGeom prst="rect">
            <a:avLst/>
          </a:prstGeom>
        </p:spPr>
        <p:txBody>
          <a:bodyPr spcFirstLastPara="1" wrap="square" lIns="91425" tIns="91425" rIns="91425" bIns="91425" anchor="t" anchorCtr="0">
            <a:normAutofit lnSpcReduction="20000"/>
          </a:bodyPr>
          <a:lstStyle/>
          <a:p>
            <a:pPr marL="0" lvl="0" indent="0" algn="l" rtl="0">
              <a:spcBef>
                <a:spcPts val="0"/>
              </a:spcBef>
              <a:spcAft>
                <a:spcPts val="0"/>
              </a:spcAft>
              <a:buNone/>
            </a:pPr>
            <a:r>
              <a:rPr lang="en"/>
              <a:t>By: Salvatore Purpura, Rocky Dibernardo, and Katarina Johnson</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Research Topic </a:t>
            </a:r>
            <a:endParaRPr/>
          </a:p>
        </p:txBody>
      </p:sp>
      <p:sp>
        <p:nvSpPr>
          <p:cNvPr id="141" name="Google Shape;141;p1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ctr" anchorCtr="0">
            <a:normAutofit/>
          </a:bodyPr>
          <a:lstStyle/>
          <a:p>
            <a:pPr marL="0" lvl="0" indent="0" algn="l" rtl="0">
              <a:spcBef>
                <a:spcPts val="0"/>
              </a:spcBef>
              <a:spcAft>
                <a:spcPts val="1200"/>
              </a:spcAft>
              <a:buNone/>
            </a:pPr>
            <a:r>
              <a:rPr lang="en" sz="1500"/>
              <a:t>Should the government support energy companies if they are financially suffering from the pandemic?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Our Standpoint and Why</a:t>
            </a:r>
            <a:endParaRPr/>
          </a:p>
        </p:txBody>
      </p:sp>
      <p:sp>
        <p:nvSpPr>
          <p:cNvPr id="147" name="Google Shape;147;p15"/>
          <p:cNvSpPr txBox="1">
            <a:spLocks noGrp="1"/>
          </p:cNvSpPr>
          <p:nvPr>
            <p:ph type="body" idx="1"/>
          </p:nvPr>
        </p:nvSpPr>
        <p:spPr>
          <a:xfrm>
            <a:off x="1297500" y="1567550"/>
            <a:ext cx="7038900" cy="29112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en"/>
              <a:t>We believe that the government should support energy companies that are financially impacted by the pandemic. The government should support the companies by offering them grants and reductions on their taxes. Due to the lack of workers and supplies, support from the government is necessary for these companies to survive.</a:t>
            </a:r>
            <a:endParaRPr/>
          </a:p>
          <a:p>
            <a:pPr marL="0" lvl="0" indent="0" algn="l" rtl="0">
              <a:spcBef>
                <a:spcPts val="1200"/>
              </a:spcBef>
              <a:spcAft>
                <a:spcPts val="12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Reasons Why Energy Companies Need To Remain Open</a:t>
            </a:r>
            <a:endParaRPr/>
          </a:p>
        </p:txBody>
      </p:sp>
      <p:sp>
        <p:nvSpPr>
          <p:cNvPr id="153" name="Google Shape;153;p16"/>
          <p:cNvSpPr txBox="1">
            <a:spLocks noGrp="1"/>
          </p:cNvSpPr>
          <p:nvPr>
            <p:ph type="body" idx="1"/>
          </p:nvPr>
        </p:nvSpPr>
        <p:spPr>
          <a:xfrm>
            <a:off x="1297500" y="1567550"/>
            <a:ext cx="7038900" cy="32247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Energy companies need to remain open during the pandemic for many reasons, some of them include:</a:t>
            </a:r>
            <a:endParaRPr/>
          </a:p>
          <a:p>
            <a:pPr marL="457200" lvl="0" indent="-311150" algn="l" rtl="0">
              <a:lnSpc>
                <a:spcPct val="100000"/>
              </a:lnSpc>
              <a:spcBef>
                <a:spcPts val="1200"/>
              </a:spcBef>
              <a:spcAft>
                <a:spcPts val="0"/>
              </a:spcAft>
              <a:buSzPts val="1300"/>
              <a:buChar char="●"/>
            </a:pPr>
            <a:r>
              <a:rPr lang="en"/>
              <a:t>Hospitals, medical firms, and law enforcement facilities heavily rely on the energy companies to provide electricity and other forms of energy to operate.</a:t>
            </a:r>
            <a:endParaRPr/>
          </a:p>
          <a:p>
            <a:pPr marL="457200" lvl="0" indent="0" algn="l" rtl="0">
              <a:lnSpc>
                <a:spcPct val="100000"/>
              </a:lnSpc>
              <a:spcBef>
                <a:spcPts val="1200"/>
              </a:spcBef>
              <a:spcAft>
                <a:spcPts val="0"/>
              </a:spcAft>
              <a:buNone/>
            </a:pPr>
            <a:endParaRPr/>
          </a:p>
          <a:p>
            <a:pPr marL="457200" lvl="0" indent="-311150" algn="l" rtl="0">
              <a:lnSpc>
                <a:spcPct val="115000"/>
              </a:lnSpc>
              <a:spcBef>
                <a:spcPts val="1200"/>
              </a:spcBef>
              <a:spcAft>
                <a:spcPts val="0"/>
              </a:spcAft>
              <a:buSzPts val="1300"/>
              <a:buChar char="●"/>
            </a:pPr>
            <a:r>
              <a:rPr lang="en"/>
              <a:t>People rely on consistent energy provided by energy companies to survive. This includes gas and electricity that is required to cook and use heating within their homes.</a:t>
            </a:r>
            <a:endParaRPr/>
          </a:p>
          <a:p>
            <a:pPr marL="457200" lvl="0" indent="0" algn="l" rtl="0">
              <a:lnSpc>
                <a:spcPct val="115000"/>
              </a:lnSpc>
              <a:spcBef>
                <a:spcPts val="0"/>
              </a:spcBef>
              <a:spcAft>
                <a:spcPts val="0"/>
              </a:spcAft>
              <a:buNone/>
            </a:pPr>
            <a:endParaRPr/>
          </a:p>
          <a:p>
            <a:pPr marL="457200" lvl="0" indent="-311150" algn="l" rtl="0">
              <a:lnSpc>
                <a:spcPct val="115000"/>
              </a:lnSpc>
              <a:spcBef>
                <a:spcPts val="0"/>
              </a:spcBef>
              <a:spcAft>
                <a:spcPts val="0"/>
              </a:spcAft>
              <a:buSzPts val="1300"/>
              <a:buChar char="●"/>
            </a:pPr>
            <a:r>
              <a:rPr lang="en"/>
              <a:t>Companies rely on energy to deliver their goods and receive materials. Without the energy companies would have a severe lack in supplies for their consumers.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7"/>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Energy Issue 1 - A Decrease In Workforce</a:t>
            </a:r>
            <a:endParaRPr/>
          </a:p>
        </p:txBody>
      </p:sp>
      <p:sp>
        <p:nvSpPr>
          <p:cNvPr id="159" name="Google Shape;159;p17"/>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SzPts val="1300"/>
              <a:buChar char="●"/>
            </a:pPr>
            <a:r>
              <a:rPr lang="en"/>
              <a:t>Due to the pandemic many industries have lost a majority of their workers. The energy industry is one of the industries that this has become a big problem for. A large number of the workforce is crucial to the continuous operation of any energy business and the production of safe, and reliable delivery of power, gas, and water. This being said, energy companies are struggling to keep up  with energy demands due to the decrease in their amount of workers.</a:t>
            </a:r>
            <a:endParaRPr/>
          </a:p>
        </p:txBody>
      </p:sp>
      <p:pic>
        <p:nvPicPr>
          <p:cNvPr id="160" name="Google Shape;160;p17"/>
          <p:cNvPicPr preferRelativeResize="0"/>
          <p:nvPr/>
        </p:nvPicPr>
        <p:blipFill>
          <a:blip r:embed="rId3">
            <a:alphaModFix/>
          </a:blip>
          <a:stretch>
            <a:fillRect/>
          </a:stretch>
        </p:blipFill>
        <p:spPr>
          <a:xfrm>
            <a:off x="3417200" y="2914875"/>
            <a:ext cx="4527975" cy="20094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18"/>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Energy Issue 2 - A Lack Of Supplies</a:t>
            </a:r>
            <a:endParaRPr/>
          </a:p>
        </p:txBody>
      </p:sp>
      <p:sp>
        <p:nvSpPr>
          <p:cNvPr id="166" name="Google Shape;166;p18"/>
          <p:cNvSpPr txBox="1">
            <a:spLocks noGrp="1"/>
          </p:cNvSpPr>
          <p:nvPr>
            <p:ph type="body" idx="1"/>
          </p:nvPr>
        </p:nvSpPr>
        <p:spPr>
          <a:xfrm>
            <a:off x="1422075" y="930800"/>
            <a:ext cx="5463900" cy="1764600"/>
          </a:xfrm>
          <a:prstGeom prst="rect">
            <a:avLst/>
          </a:prstGeom>
        </p:spPr>
        <p:txBody>
          <a:bodyPr spcFirstLastPara="1" wrap="square" lIns="91425" tIns="91425" rIns="91425" bIns="91425" anchor="t" anchorCtr="0">
            <a:normAutofit fontScale="70000" lnSpcReduction="20000"/>
          </a:bodyPr>
          <a:lstStyle/>
          <a:p>
            <a:pPr marL="457200" lvl="0" indent="-286385" algn="l" rtl="0">
              <a:lnSpc>
                <a:spcPct val="218181"/>
              </a:lnSpc>
              <a:spcBef>
                <a:spcPts val="0"/>
              </a:spcBef>
              <a:spcAft>
                <a:spcPts val="0"/>
              </a:spcAft>
              <a:buSzPct val="100000"/>
              <a:buChar char="●"/>
            </a:pPr>
            <a:r>
              <a:rPr lang="en"/>
              <a:t>Regulated utilities are mandated to have access to adequate supplies of parts, components, equipment and materials for emergencies. Due to the pandemic these utilities are encountering shortages in critical supplies needed to produce energy. This is because productions of the supplies produced in countries highly affected by COVID-19 have been greatly constrained because of laws placed on traveling and a lack of workers to make what is needed. </a:t>
            </a:r>
            <a:endParaRPr/>
          </a:p>
          <a:p>
            <a:pPr marL="457200" lvl="0" indent="0" algn="l" rtl="0">
              <a:lnSpc>
                <a:spcPct val="218181"/>
              </a:lnSpc>
              <a:spcBef>
                <a:spcPts val="0"/>
              </a:spcBef>
              <a:spcAft>
                <a:spcPts val="0"/>
              </a:spcAft>
              <a:buNone/>
            </a:pPr>
            <a:endParaRPr/>
          </a:p>
        </p:txBody>
      </p:sp>
      <p:pic>
        <p:nvPicPr>
          <p:cNvPr id="167" name="Google Shape;167;p18"/>
          <p:cNvPicPr preferRelativeResize="0"/>
          <p:nvPr/>
        </p:nvPicPr>
        <p:blipFill>
          <a:blip r:embed="rId3">
            <a:alphaModFix/>
          </a:blip>
          <a:stretch>
            <a:fillRect/>
          </a:stretch>
        </p:blipFill>
        <p:spPr>
          <a:xfrm>
            <a:off x="2703225" y="2571750"/>
            <a:ext cx="2901600" cy="2029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19"/>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Energy Issue 3 - A Lack Of Financial Income</a:t>
            </a:r>
            <a:endParaRPr/>
          </a:p>
        </p:txBody>
      </p:sp>
      <p:sp>
        <p:nvSpPr>
          <p:cNvPr id="173" name="Google Shape;173;p19"/>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SzPts val="1300"/>
              <a:buChar char="●"/>
            </a:pPr>
            <a:r>
              <a:rPr lang="en"/>
              <a:t>Many business have closed their doors during  the COVID-19 pandemic. This being said, they are consuming  less energy than they were prior to the pandemic. This has greatly decreased the amount of money energy companies are making from their customers due to the decrease in their energy consumption.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0"/>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How Energy Companies Can Prevent Further Disaster</a:t>
            </a:r>
            <a:endParaRPr/>
          </a:p>
        </p:txBody>
      </p:sp>
      <p:sp>
        <p:nvSpPr>
          <p:cNvPr id="179" name="Google Shape;179;p20"/>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fontScale="92500" lnSpcReduction="20000"/>
          </a:bodyPr>
          <a:lstStyle/>
          <a:p>
            <a:pPr marL="457200" lvl="0" indent="-304958" algn="l" rtl="0">
              <a:spcBef>
                <a:spcPts val="0"/>
              </a:spcBef>
              <a:spcAft>
                <a:spcPts val="0"/>
              </a:spcAft>
              <a:buSzPct val="100000"/>
              <a:buChar char="●"/>
            </a:pPr>
            <a:r>
              <a:rPr lang="en"/>
              <a:t>Companies should evaluate the short, medium, and long range effects that are caused by the pandemic. They should plan for any scenario that could happen ahead of time. Having a plan before a disaster happens could greatly decrease the chances of the situation getting worse</a:t>
            </a:r>
            <a:endParaRPr/>
          </a:p>
          <a:p>
            <a:pPr marL="457200" lvl="0" indent="0" algn="l" rtl="0">
              <a:spcBef>
                <a:spcPts val="1200"/>
              </a:spcBef>
              <a:spcAft>
                <a:spcPts val="0"/>
              </a:spcAft>
              <a:buNone/>
            </a:pPr>
            <a:endParaRPr/>
          </a:p>
          <a:p>
            <a:pPr marL="457200" lvl="0" indent="-304958" algn="l" rtl="0">
              <a:spcBef>
                <a:spcPts val="1200"/>
              </a:spcBef>
              <a:spcAft>
                <a:spcPts val="0"/>
              </a:spcAft>
              <a:buSzPct val="100000"/>
              <a:buChar char="●"/>
            </a:pPr>
            <a:r>
              <a:rPr lang="en"/>
              <a:t>They should also limit the amount of company spending and plan future investments and purchases.</a:t>
            </a: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0"/>
              </a:spcAft>
              <a:buNone/>
            </a:pPr>
            <a:endParaRPr/>
          </a:p>
          <a:p>
            <a:pPr marL="0" lvl="0" indent="0" algn="l" rtl="0">
              <a:spcBef>
                <a:spcPts val="1200"/>
              </a:spcBef>
              <a:spcAft>
                <a:spcPts val="120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1"/>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How The Government Can Help</a:t>
            </a:r>
            <a:endParaRPr/>
          </a:p>
        </p:txBody>
      </p:sp>
      <p:sp>
        <p:nvSpPr>
          <p:cNvPr id="185" name="Google Shape;185;p21"/>
          <p:cNvSpPr txBox="1">
            <a:spLocks noGrp="1"/>
          </p:cNvSpPr>
          <p:nvPr>
            <p:ph type="body" idx="1"/>
          </p:nvPr>
        </p:nvSpPr>
        <p:spPr>
          <a:xfrm>
            <a:off x="1297500" y="1160450"/>
            <a:ext cx="7038900" cy="3868200"/>
          </a:xfrm>
          <a:prstGeom prst="rect">
            <a:avLst/>
          </a:prstGeom>
        </p:spPr>
        <p:txBody>
          <a:bodyPr spcFirstLastPara="1" wrap="square" lIns="91425" tIns="91425" rIns="91425" bIns="91425" anchor="t" anchorCtr="0">
            <a:normAutofit fontScale="92500" lnSpcReduction="20000"/>
          </a:bodyPr>
          <a:lstStyle/>
          <a:p>
            <a:pPr marL="457200" lvl="0" indent="-304958" algn="l" rtl="0">
              <a:spcBef>
                <a:spcPts val="0"/>
              </a:spcBef>
              <a:spcAft>
                <a:spcPts val="0"/>
              </a:spcAft>
              <a:buSzPct val="100000"/>
              <a:buChar char="●"/>
            </a:pPr>
            <a:r>
              <a:rPr lang="en"/>
              <a:t>There are many ways the government can assist the energy companies that are suffering from the pandemic. These solutions include:</a:t>
            </a:r>
            <a:endParaRPr/>
          </a:p>
          <a:p>
            <a:pPr marL="457200" lvl="0" indent="0" algn="l" rtl="0">
              <a:spcBef>
                <a:spcPts val="1200"/>
              </a:spcBef>
              <a:spcAft>
                <a:spcPts val="0"/>
              </a:spcAft>
              <a:buNone/>
            </a:pPr>
            <a:endParaRPr/>
          </a:p>
          <a:p>
            <a:pPr marL="914400" lvl="1" indent="-293211" algn="l" rtl="0">
              <a:spcBef>
                <a:spcPts val="1200"/>
              </a:spcBef>
              <a:spcAft>
                <a:spcPts val="0"/>
              </a:spcAft>
              <a:buSzPct val="100000"/>
              <a:buChar char="○"/>
            </a:pPr>
            <a:r>
              <a:rPr lang="en"/>
              <a:t>Reducing the amount of taxes energy companies owe during the duration of the pandemic.</a:t>
            </a:r>
            <a:endParaRPr/>
          </a:p>
          <a:p>
            <a:pPr marL="914400" lvl="0" indent="0" algn="l" rtl="0">
              <a:spcBef>
                <a:spcPts val="1200"/>
              </a:spcBef>
              <a:spcAft>
                <a:spcPts val="0"/>
              </a:spcAft>
              <a:buNone/>
            </a:pPr>
            <a:endParaRPr/>
          </a:p>
          <a:p>
            <a:pPr marL="914400" lvl="1" indent="-293211" algn="l" rtl="0">
              <a:spcBef>
                <a:spcPts val="1200"/>
              </a:spcBef>
              <a:spcAft>
                <a:spcPts val="0"/>
              </a:spcAft>
              <a:buSzPct val="100000"/>
              <a:buChar char="○"/>
            </a:pPr>
            <a:r>
              <a:rPr lang="en"/>
              <a:t>Offer energy companies grants in order to keep their businesses running during the pandemic.</a:t>
            </a:r>
            <a:endParaRPr/>
          </a:p>
          <a:p>
            <a:pPr marL="914400" lvl="0" indent="0" algn="l" rtl="0">
              <a:spcBef>
                <a:spcPts val="1200"/>
              </a:spcBef>
              <a:spcAft>
                <a:spcPts val="0"/>
              </a:spcAft>
              <a:buNone/>
            </a:pPr>
            <a:endParaRPr/>
          </a:p>
          <a:p>
            <a:pPr marL="914400" lvl="1" indent="-293211" algn="l" rtl="0">
              <a:spcBef>
                <a:spcPts val="1200"/>
              </a:spcBef>
              <a:spcAft>
                <a:spcPts val="0"/>
              </a:spcAft>
              <a:buSzPct val="100000"/>
              <a:buChar char="○"/>
            </a:pPr>
            <a:r>
              <a:rPr lang="en"/>
              <a:t>Temporarily suspend the obligation for companies to file for bankruptcy when it is due to \</a:t>
            </a:r>
            <a:endParaRPr/>
          </a:p>
          <a:p>
            <a:pPr marL="914400" lvl="0" indent="0" algn="l" rtl="0">
              <a:spcBef>
                <a:spcPts val="1200"/>
              </a:spcBef>
              <a:spcAft>
                <a:spcPts val="0"/>
              </a:spcAft>
              <a:buNone/>
            </a:pPr>
            <a:r>
              <a:rPr lang="en"/>
              <a:t>COVID-19. </a:t>
            </a:r>
            <a:endParaRPr/>
          </a:p>
          <a:p>
            <a:pPr marL="914400" lvl="0" indent="0" algn="l" rtl="0">
              <a:spcBef>
                <a:spcPts val="1200"/>
              </a:spcBef>
              <a:spcAft>
                <a:spcPts val="0"/>
              </a:spcAft>
              <a:buNone/>
            </a:pPr>
            <a:endParaRPr/>
          </a:p>
          <a:p>
            <a:pPr marL="914400" lvl="1" indent="-293211" algn="l" rtl="0">
              <a:lnSpc>
                <a:spcPct val="218181"/>
              </a:lnSpc>
              <a:spcBef>
                <a:spcPts val="1200"/>
              </a:spcBef>
              <a:spcAft>
                <a:spcPts val="0"/>
              </a:spcAft>
              <a:buSzPct val="100000"/>
              <a:buChar char="○"/>
            </a:pPr>
            <a:r>
              <a:rPr lang="en"/>
              <a:t>Ease up on repayments owed by energy companies to help reduce their amount of debt.</a:t>
            </a:r>
            <a:endParaRPr/>
          </a:p>
          <a:p>
            <a:pPr marL="0" lvl="0" indent="0" algn="l" rtl="0">
              <a:lnSpc>
                <a:spcPct val="218181"/>
              </a:lnSpc>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2"/>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Graph Showing Government Subsidies Given to Energy Companies</a:t>
            </a:r>
            <a:endParaRPr/>
          </a:p>
        </p:txBody>
      </p:sp>
      <p:sp>
        <p:nvSpPr>
          <p:cNvPr id="191" name="Google Shape;191;p22"/>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92" name="Google Shape;192;p22"/>
          <p:cNvPicPr preferRelativeResize="0"/>
          <p:nvPr/>
        </p:nvPicPr>
        <p:blipFill>
          <a:blip r:embed="rId3">
            <a:alphaModFix/>
          </a:blip>
          <a:stretch>
            <a:fillRect/>
          </a:stretch>
        </p:blipFill>
        <p:spPr>
          <a:xfrm>
            <a:off x="4571996" y="1253263"/>
            <a:ext cx="4055400" cy="32341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23"/>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Why The Government Should Not Assist Energy Companies During The Pandemic</a:t>
            </a:r>
            <a:endParaRPr/>
          </a:p>
        </p:txBody>
      </p:sp>
      <p:sp>
        <p:nvSpPr>
          <p:cNvPr id="198" name="Google Shape;198;p23"/>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rmAutofit/>
          </a:bodyPr>
          <a:lstStyle/>
          <a:p>
            <a:pPr marL="457200" lvl="0" indent="-311150" algn="l" rtl="0">
              <a:spcBef>
                <a:spcPts val="0"/>
              </a:spcBef>
              <a:spcAft>
                <a:spcPts val="0"/>
              </a:spcAft>
              <a:buSzPts val="1300"/>
              <a:buChar char="●"/>
            </a:pPr>
            <a:r>
              <a:rPr lang="en"/>
              <a:t>Oil and gas companies in the United States already benefit from millions of dollars in government subsidies and tax breaks every year; the money can be used for health packages and to aid small businesses instead.</a:t>
            </a:r>
            <a:endParaRPr/>
          </a:p>
          <a:p>
            <a:pPr marL="457200" lvl="0" indent="0" algn="l" rtl="0">
              <a:spcBef>
                <a:spcPts val="1200"/>
              </a:spcBef>
              <a:spcAft>
                <a:spcPts val="0"/>
              </a:spcAft>
              <a:buNone/>
            </a:pPr>
            <a:endParaRPr/>
          </a:p>
          <a:p>
            <a:pPr marL="457200" lvl="0" indent="-311150" algn="l" rtl="0">
              <a:spcBef>
                <a:spcPts val="1200"/>
              </a:spcBef>
              <a:spcAft>
                <a:spcPts val="0"/>
              </a:spcAft>
              <a:buSzPts val="1300"/>
              <a:buChar char="●"/>
            </a:pPr>
            <a:r>
              <a:rPr lang="en"/>
              <a:t>In the past decade, fuel companies have spent more on stock buybacks and dividends than they have brought in with revenue, leading them a big debt burden.</a:t>
            </a:r>
            <a:endParaRPr/>
          </a:p>
          <a:p>
            <a:pPr marL="457200" lvl="0" indent="0" algn="l" rtl="0">
              <a:lnSpc>
                <a:spcPct val="218181"/>
              </a:lnSpc>
              <a:spcBef>
                <a:spcPts val="1200"/>
              </a:spcBef>
              <a:spcAft>
                <a:spcPts val="0"/>
              </a:spcAft>
              <a:buNone/>
            </a:pPr>
            <a:endParaRPr/>
          </a:p>
        </p:txBody>
      </p:sp>
      <p:pic>
        <p:nvPicPr>
          <p:cNvPr id="199" name="Google Shape;199;p23"/>
          <p:cNvPicPr preferRelativeResize="0"/>
          <p:nvPr/>
        </p:nvPicPr>
        <p:blipFill>
          <a:blip r:embed="rId3">
            <a:alphaModFix/>
          </a:blip>
          <a:stretch>
            <a:fillRect/>
          </a:stretch>
        </p:blipFill>
        <p:spPr>
          <a:xfrm>
            <a:off x="1966855" y="3516075"/>
            <a:ext cx="5461875" cy="13399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Conclusion</a:t>
            </a:r>
            <a:endParaRPr/>
          </a:p>
        </p:txBody>
      </p:sp>
      <p:sp>
        <p:nvSpPr>
          <p:cNvPr id="205" name="Google Shape;205;p24"/>
          <p:cNvSpPr txBox="1">
            <a:spLocks noGrp="1"/>
          </p:cNvSpPr>
          <p:nvPr>
            <p:ph type="body" idx="1"/>
          </p:nvPr>
        </p:nvSpPr>
        <p:spPr>
          <a:xfrm>
            <a:off x="1297500" y="988550"/>
            <a:ext cx="7038900" cy="4050900"/>
          </a:xfrm>
          <a:prstGeom prst="rect">
            <a:avLst/>
          </a:prstGeom>
        </p:spPr>
        <p:txBody>
          <a:bodyPr spcFirstLastPara="1" wrap="square" lIns="91425" tIns="91425" rIns="91425" bIns="91425" anchor="t" anchorCtr="0">
            <a:noAutofit/>
          </a:bodyPr>
          <a:lstStyle/>
          <a:p>
            <a:pPr marL="457200" lvl="0" indent="-309851" algn="l" rtl="0">
              <a:lnSpc>
                <a:spcPct val="95000"/>
              </a:lnSpc>
              <a:spcBef>
                <a:spcPts val="0"/>
              </a:spcBef>
              <a:spcAft>
                <a:spcPts val="0"/>
              </a:spcAft>
              <a:buSzPts val="1280"/>
              <a:buChar char="●"/>
            </a:pPr>
            <a:r>
              <a:rPr lang="en" sz="1279"/>
              <a:t>In conclusion:</a:t>
            </a:r>
            <a:endParaRPr sz="1279"/>
          </a:p>
          <a:p>
            <a:pPr marL="457200" lvl="0" indent="0" algn="l" rtl="0">
              <a:lnSpc>
                <a:spcPct val="95000"/>
              </a:lnSpc>
              <a:spcBef>
                <a:spcPts val="1200"/>
              </a:spcBef>
              <a:spcAft>
                <a:spcPts val="0"/>
              </a:spcAft>
              <a:buSzPts val="275"/>
              <a:buNone/>
            </a:pPr>
            <a:endParaRPr sz="1079"/>
          </a:p>
          <a:p>
            <a:pPr marL="914400" lvl="1" indent="-293976" algn="l" rtl="0">
              <a:lnSpc>
                <a:spcPct val="95000"/>
              </a:lnSpc>
              <a:spcBef>
                <a:spcPts val="1200"/>
              </a:spcBef>
              <a:spcAft>
                <a:spcPts val="0"/>
              </a:spcAft>
              <a:buSzPts val="1030"/>
              <a:buChar char="○"/>
            </a:pPr>
            <a:r>
              <a:rPr lang="en" sz="1029"/>
              <a:t>We believe that the government should provide assistance to energy companies suffering from the pandemic.</a:t>
            </a:r>
            <a:endParaRPr sz="1029"/>
          </a:p>
          <a:p>
            <a:pPr marL="914400" lvl="0" indent="0" algn="l" rtl="0">
              <a:lnSpc>
                <a:spcPct val="95000"/>
              </a:lnSpc>
              <a:spcBef>
                <a:spcPts val="1200"/>
              </a:spcBef>
              <a:spcAft>
                <a:spcPts val="0"/>
              </a:spcAft>
              <a:buSzPts val="275"/>
              <a:buNone/>
            </a:pPr>
            <a:endParaRPr sz="1079"/>
          </a:p>
          <a:p>
            <a:pPr marL="914400" lvl="1" indent="-293976" algn="l" rtl="0">
              <a:lnSpc>
                <a:spcPct val="95000"/>
              </a:lnSpc>
              <a:spcBef>
                <a:spcPts val="1200"/>
              </a:spcBef>
              <a:spcAft>
                <a:spcPts val="0"/>
              </a:spcAft>
              <a:buSzPts val="1030"/>
              <a:buChar char="○"/>
            </a:pPr>
            <a:r>
              <a:rPr lang="en" sz="1029"/>
              <a:t>Energy companies are facing many difficulties since the pandemic, including a decrease in workforce, a lack of supply, and a lessoned income.</a:t>
            </a:r>
            <a:endParaRPr sz="1029"/>
          </a:p>
          <a:p>
            <a:pPr marL="914400" lvl="0" indent="0" algn="l" rtl="0">
              <a:lnSpc>
                <a:spcPct val="95000"/>
              </a:lnSpc>
              <a:spcBef>
                <a:spcPts val="1200"/>
              </a:spcBef>
              <a:spcAft>
                <a:spcPts val="0"/>
              </a:spcAft>
              <a:buSzPts val="275"/>
              <a:buNone/>
            </a:pPr>
            <a:endParaRPr sz="1079"/>
          </a:p>
          <a:p>
            <a:pPr marL="914400" lvl="1" indent="-293976" algn="l" rtl="0">
              <a:lnSpc>
                <a:spcPct val="95000"/>
              </a:lnSpc>
              <a:spcBef>
                <a:spcPts val="1200"/>
              </a:spcBef>
              <a:spcAft>
                <a:spcPts val="0"/>
              </a:spcAft>
              <a:buSzPts val="1030"/>
              <a:buChar char="○"/>
            </a:pPr>
            <a:r>
              <a:rPr lang="en" sz="1029"/>
              <a:t>Energy provided by these companies is necessary for the operation of hospitals, medical firms, and other important industries.</a:t>
            </a:r>
            <a:endParaRPr sz="1029"/>
          </a:p>
          <a:p>
            <a:pPr marL="914400" lvl="0" indent="0" algn="l" rtl="0">
              <a:lnSpc>
                <a:spcPct val="95000"/>
              </a:lnSpc>
              <a:spcBef>
                <a:spcPts val="1200"/>
              </a:spcBef>
              <a:spcAft>
                <a:spcPts val="0"/>
              </a:spcAft>
              <a:buSzPts val="275"/>
              <a:buNone/>
            </a:pPr>
            <a:endParaRPr sz="1079"/>
          </a:p>
          <a:p>
            <a:pPr marL="914400" lvl="1" indent="-293976" algn="l" rtl="0">
              <a:lnSpc>
                <a:spcPct val="95000"/>
              </a:lnSpc>
              <a:spcBef>
                <a:spcPts val="1200"/>
              </a:spcBef>
              <a:spcAft>
                <a:spcPts val="0"/>
              </a:spcAft>
              <a:buSzPts val="1030"/>
              <a:buChar char="○"/>
            </a:pPr>
            <a:r>
              <a:rPr lang="en" sz="1029"/>
              <a:t>Planning for future disasters can greatly decrease the effects of events such as the pandemic.</a:t>
            </a:r>
            <a:endParaRPr sz="1029"/>
          </a:p>
          <a:p>
            <a:pPr marL="914400" lvl="0" indent="0" algn="l" rtl="0">
              <a:lnSpc>
                <a:spcPct val="95000"/>
              </a:lnSpc>
              <a:spcBef>
                <a:spcPts val="1200"/>
              </a:spcBef>
              <a:spcAft>
                <a:spcPts val="0"/>
              </a:spcAft>
              <a:buSzPts val="275"/>
              <a:buNone/>
            </a:pPr>
            <a:endParaRPr sz="1079"/>
          </a:p>
          <a:p>
            <a:pPr marL="914400" lvl="1" indent="-293976" algn="l" rtl="0">
              <a:lnSpc>
                <a:spcPct val="95000"/>
              </a:lnSpc>
              <a:spcBef>
                <a:spcPts val="1200"/>
              </a:spcBef>
              <a:spcAft>
                <a:spcPts val="0"/>
              </a:spcAft>
              <a:buSzPts val="1030"/>
              <a:buChar char="○"/>
            </a:pPr>
            <a:r>
              <a:rPr lang="en" sz="1029"/>
              <a:t>The government can assist energy companies by providing financial assistance.</a:t>
            </a:r>
            <a:endParaRPr sz="1029"/>
          </a:p>
          <a:p>
            <a:pPr marL="914400" lvl="0" indent="0" algn="l" rtl="0">
              <a:lnSpc>
                <a:spcPct val="95000"/>
              </a:lnSpc>
              <a:spcBef>
                <a:spcPts val="1200"/>
              </a:spcBef>
              <a:spcAft>
                <a:spcPts val="0"/>
              </a:spcAft>
              <a:buSzPts val="275"/>
              <a:buNone/>
            </a:pPr>
            <a:endParaRPr sz="525"/>
          </a:p>
          <a:p>
            <a:pPr marL="0" lvl="0" indent="0" algn="l" rtl="0">
              <a:lnSpc>
                <a:spcPct val="95000"/>
              </a:lnSpc>
              <a:spcBef>
                <a:spcPts val="1200"/>
              </a:spcBef>
              <a:spcAft>
                <a:spcPts val="1200"/>
              </a:spcAft>
              <a:buSzPts val="275"/>
              <a:buNone/>
            </a:pPr>
            <a:endParaRPr sz="525"/>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25"/>
          <p:cNvSpPr txBox="1">
            <a:spLocks noGrp="1"/>
          </p:cNvSpPr>
          <p:nvPr>
            <p:ph type="title"/>
          </p:nvPr>
        </p:nvSpPr>
        <p:spPr>
          <a:xfrm>
            <a:off x="1297500" y="2114700"/>
            <a:ext cx="7038900" cy="9141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sz="4600"/>
              <a:t>Thank You</a:t>
            </a:r>
            <a:endParaRPr sz="46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6"/>
          <p:cNvSpPr txBox="1">
            <a:spLocks noGrp="1"/>
          </p:cNvSpPr>
          <p:nvPr>
            <p:ph type="title"/>
          </p:nvPr>
        </p:nvSpPr>
        <p:spPr>
          <a:xfrm>
            <a:off x="1297500" y="393750"/>
            <a:ext cx="7038900" cy="554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a:t>Works Cited</a:t>
            </a:r>
            <a:endParaRPr/>
          </a:p>
        </p:txBody>
      </p:sp>
      <p:sp>
        <p:nvSpPr>
          <p:cNvPr id="216" name="Google Shape;216;p26"/>
          <p:cNvSpPr txBox="1">
            <a:spLocks noGrp="1"/>
          </p:cNvSpPr>
          <p:nvPr>
            <p:ph type="body" idx="1"/>
          </p:nvPr>
        </p:nvSpPr>
        <p:spPr>
          <a:xfrm>
            <a:off x="1297500" y="1130000"/>
            <a:ext cx="7038900" cy="3792600"/>
          </a:xfrm>
          <a:prstGeom prst="rect">
            <a:avLst/>
          </a:prstGeom>
        </p:spPr>
        <p:txBody>
          <a:bodyPr spcFirstLastPara="1" wrap="square" lIns="91425" tIns="91425" rIns="91425" bIns="91425" anchor="t" anchorCtr="0">
            <a:noAutofit/>
          </a:bodyPr>
          <a:lstStyle/>
          <a:p>
            <a:pPr marL="457200" lvl="0" indent="-315595" algn="l" rtl="0">
              <a:lnSpc>
                <a:spcPct val="100000"/>
              </a:lnSpc>
              <a:spcBef>
                <a:spcPts val="0"/>
              </a:spcBef>
              <a:spcAft>
                <a:spcPts val="0"/>
              </a:spcAft>
              <a:buSzPts val="1370"/>
              <a:buFont typeface="Times New Roman"/>
              <a:buChar char="●"/>
            </a:pPr>
            <a:r>
              <a:rPr lang="en" sz="1370">
                <a:latin typeface="Times New Roman"/>
                <a:ea typeface="Times New Roman"/>
                <a:cs typeface="Times New Roman"/>
                <a:sym typeface="Times New Roman"/>
              </a:rPr>
              <a:t>“Covid-19 Hospital Data.” </a:t>
            </a:r>
            <a:r>
              <a:rPr lang="en" sz="1370" i="1">
                <a:latin typeface="Times New Roman"/>
                <a:ea typeface="Times New Roman"/>
                <a:cs typeface="Times New Roman"/>
                <a:sym typeface="Times New Roman"/>
              </a:rPr>
              <a:t>Centers for Disease Control and Prevention</a:t>
            </a:r>
            <a:r>
              <a:rPr lang="en" sz="1370">
                <a:latin typeface="Times New Roman"/>
                <a:ea typeface="Times New Roman"/>
                <a:cs typeface="Times New Roman"/>
                <a:sym typeface="Times New Roman"/>
              </a:rPr>
              <a:t>, Centers for Disease Control and    Prevention, 19 Nov. 2021,</a:t>
            </a:r>
            <a:r>
              <a:rPr lang="en" sz="1370">
                <a:uFill>
                  <a:noFill/>
                </a:uFill>
                <a:latin typeface="Times New Roman"/>
                <a:ea typeface="Times New Roman"/>
                <a:cs typeface="Times New Roman"/>
                <a:sym typeface="Times New Roman"/>
                <a:hlinkClick r:id="rId3"/>
              </a:rPr>
              <a:t> </a:t>
            </a:r>
            <a:r>
              <a:rPr lang="en" sz="1370" u="sng">
                <a:latin typeface="Times New Roman"/>
                <a:ea typeface="Times New Roman"/>
                <a:cs typeface="Times New Roman"/>
                <a:sym typeface="Times New Roman"/>
                <a:hlinkClick r:id="rId3"/>
              </a:rPr>
              <a:t>https://www.cdc.gov/nchs/covid19/nhcs.htm</a:t>
            </a:r>
            <a:r>
              <a:rPr lang="en" sz="1370">
                <a:latin typeface="Times New Roman"/>
                <a:ea typeface="Times New Roman"/>
                <a:cs typeface="Times New Roman"/>
                <a:sym typeface="Times New Roman"/>
              </a:rPr>
              <a:t>.</a:t>
            </a:r>
            <a:endParaRPr sz="1370">
              <a:latin typeface="Times New Roman"/>
              <a:ea typeface="Times New Roman"/>
              <a:cs typeface="Times New Roman"/>
              <a:sym typeface="Times New Roman"/>
            </a:endParaRPr>
          </a:p>
          <a:p>
            <a:pPr marL="0" lvl="0" indent="0" algn="l" rtl="0">
              <a:lnSpc>
                <a:spcPct val="100000"/>
              </a:lnSpc>
              <a:spcBef>
                <a:spcPts val="0"/>
              </a:spcBef>
              <a:spcAft>
                <a:spcPts val="0"/>
              </a:spcAft>
              <a:buNone/>
            </a:pPr>
            <a:endParaRPr sz="1370">
              <a:latin typeface="Times New Roman"/>
              <a:ea typeface="Times New Roman"/>
              <a:cs typeface="Times New Roman"/>
              <a:sym typeface="Times New Roman"/>
            </a:endParaRPr>
          </a:p>
          <a:p>
            <a:pPr marL="0" lvl="0" indent="0" algn="l" rtl="0">
              <a:lnSpc>
                <a:spcPct val="100000"/>
              </a:lnSpc>
              <a:spcBef>
                <a:spcPts val="0"/>
              </a:spcBef>
              <a:spcAft>
                <a:spcPts val="0"/>
              </a:spcAft>
              <a:buNone/>
            </a:pPr>
            <a:r>
              <a:rPr lang="en" sz="1370">
                <a:latin typeface="Times New Roman"/>
                <a:ea typeface="Times New Roman"/>
                <a:cs typeface="Times New Roman"/>
                <a:sym typeface="Times New Roman"/>
              </a:rPr>
              <a:t> </a:t>
            </a:r>
            <a:endParaRPr sz="1370">
              <a:latin typeface="Times New Roman"/>
              <a:ea typeface="Times New Roman"/>
              <a:cs typeface="Times New Roman"/>
              <a:sym typeface="Times New Roman"/>
            </a:endParaRPr>
          </a:p>
          <a:p>
            <a:pPr marL="457200" lvl="0" indent="-315595" algn="l" rtl="0">
              <a:lnSpc>
                <a:spcPct val="100000"/>
              </a:lnSpc>
              <a:spcBef>
                <a:spcPts val="0"/>
              </a:spcBef>
              <a:spcAft>
                <a:spcPts val="0"/>
              </a:spcAft>
              <a:buSzPts val="1370"/>
              <a:buFont typeface="Times New Roman"/>
              <a:buChar char="●"/>
            </a:pPr>
            <a:r>
              <a:rPr lang="en" sz="1370">
                <a:latin typeface="Times New Roman"/>
                <a:ea typeface="Times New Roman"/>
                <a:cs typeface="Times New Roman"/>
                <a:sym typeface="Times New Roman"/>
              </a:rPr>
              <a:t>“Supporting Businesses in Financial Distress to Avoid Insolvency during the COVID-19 Crisis.” </a:t>
            </a:r>
            <a:r>
              <a:rPr lang="en" sz="1370" i="1">
                <a:latin typeface="Times New Roman"/>
                <a:ea typeface="Times New Roman"/>
                <a:cs typeface="Times New Roman"/>
                <a:sym typeface="Times New Roman"/>
              </a:rPr>
              <a:t>OECD</a:t>
            </a:r>
            <a:r>
              <a:rPr lang="en" sz="1370">
                <a:latin typeface="Times New Roman"/>
                <a:ea typeface="Times New Roman"/>
                <a:cs typeface="Times New Roman"/>
                <a:sym typeface="Times New Roman"/>
              </a:rPr>
              <a:t>,    </a:t>
            </a:r>
            <a:r>
              <a:rPr lang="en" sz="1370" u="sng">
                <a:latin typeface="Times New Roman"/>
                <a:ea typeface="Times New Roman"/>
                <a:cs typeface="Times New Roman"/>
                <a:sym typeface="Times New Roman"/>
                <a:hlinkClick r:id="rId4"/>
              </a:rPr>
              <a:t>https://www.oecd.org/coronavirus/policy-responses/supporting-businesses-in-financial-distress-to-avoid-insolvency-during-thecovid-19-crisis-b4154a8b/</a:t>
            </a:r>
            <a:r>
              <a:rPr lang="en" sz="1370">
                <a:latin typeface="Times New Roman"/>
                <a:ea typeface="Times New Roman"/>
                <a:cs typeface="Times New Roman"/>
                <a:sym typeface="Times New Roman"/>
              </a:rPr>
              <a:t>.</a:t>
            </a:r>
            <a:endParaRPr sz="1370">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1370">
              <a:latin typeface="Times New Roman"/>
              <a:ea typeface="Times New Roman"/>
              <a:cs typeface="Times New Roman"/>
              <a:sym typeface="Times New Roman"/>
            </a:endParaRPr>
          </a:p>
          <a:p>
            <a:pPr marL="457200" lvl="0" indent="0" algn="l" rtl="0">
              <a:lnSpc>
                <a:spcPct val="100000"/>
              </a:lnSpc>
              <a:spcBef>
                <a:spcPts val="0"/>
              </a:spcBef>
              <a:spcAft>
                <a:spcPts val="0"/>
              </a:spcAft>
              <a:buNone/>
            </a:pPr>
            <a:endParaRPr sz="1370">
              <a:latin typeface="Times New Roman"/>
              <a:ea typeface="Times New Roman"/>
              <a:cs typeface="Times New Roman"/>
              <a:sym typeface="Times New Roman"/>
            </a:endParaRPr>
          </a:p>
          <a:p>
            <a:pPr marL="457200" lvl="0" indent="-315595" algn="l" rtl="0">
              <a:lnSpc>
                <a:spcPct val="100000"/>
              </a:lnSpc>
              <a:spcBef>
                <a:spcPts val="0"/>
              </a:spcBef>
              <a:spcAft>
                <a:spcPts val="0"/>
              </a:spcAft>
              <a:buSzPts val="1370"/>
              <a:buFont typeface="Times New Roman"/>
              <a:buChar char="●"/>
            </a:pPr>
            <a:r>
              <a:rPr lang="en" sz="1370">
                <a:latin typeface="Times New Roman"/>
                <a:ea typeface="Times New Roman"/>
                <a:cs typeface="Times New Roman"/>
                <a:sym typeface="Times New Roman"/>
              </a:rPr>
              <a:t>Hedden, Adrian. “Study Shows Billions of Government Relief Dollars to Oil and Gas amid Covid-19.” </a:t>
            </a:r>
            <a:r>
              <a:rPr lang="en" sz="1370" i="1">
                <a:latin typeface="Times New Roman"/>
                <a:ea typeface="Times New Roman"/>
                <a:cs typeface="Times New Roman"/>
                <a:sym typeface="Times New Roman"/>
              </a:rPr>
              <a:t>Argus</a:t>
            </a:r>
            <a:r>
              <a:rPr lang="en" sz="1370">
                <a:latin typeface="Times New Roman"/>
                <a:ea typeface="Times New Roman"/>
                <a:cs typeface="Times New Roman"/>
                <a:sym typeface="Times New Roman"/>
              </a:rPr>
              <a:t>, Carlsbad Current-Argus, 8 Oct. 2020,</a:t>
            </a:r>
            <a:r>
              <a:rPr lang="en" sz="1370">
                <a:uFill>
                  <a:noFill/>
                </a:uFill>
                <a:latin typeface="Times New Roman"/>
                <a:ea typeface="Times New Roman"/>
                <a:cs typeface="Times New Roman"/>
                <a:sym typeface="Times New Roman"/>
                <a:hlinkClick r:id="rId5"/>
              </a:rPr>
              <a:t> </a:t>
            </a:r>
            <a:r>
              <a:rPr lang="en" sz="1370" u="sng">
                <a:latin typeface="Times New Roman"/>
                <a:ea typeface="Times New Roman"/>
                <a:cs typeface="Times New Roman"/>
                <a:sym typeface="Times New Roman"/>
                <a:hlinkClick r:id="rId5"/>
              </a:rPr>
              <a:t>https://www.currentargus.com/story/news/local/2020/10/08/study-billions-government-relief-went-oil-and-gas-amid-covid-19/3623099001/</a:t>
            </a:r>
            <a:r>
              <a:rPr lang="en" sz="1370">
                <a:latin typeface="Times New Roman"/>
                <a:ea typeface="Times New Roman"/>
                <a:cs typeface="Times New Roman"/>
                <a:sym typeface="Times New Roman"/>
              </a:rPr>
              <a:t>.</a:t>
            </a:r>
            <a:endParaRPr sz="1417"/>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27"/>
          <p:cNvSpPr txBox="1">
            <a:spLocks noGrp="1"/>
          </p:cNvSpPr>
          <p:nvPr>
            <p:ph type="title"/>
          </p:nvPr>
        </p:nvSpPr>
        <p:spPr>
          <a:xfrm>
            <a:off x="1297500" y="315775"/>
            <a:ext cx="7038900" cy="5025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Works Cited</a:t>
            </a:r>
            <a:endParaRPr/>
          </a:p>
        </p:txBody>
      </p:sp>
      <p:sp>
        <p:nvSpPr>
          <p:cNvPr id="222" name="Google Shape;222;p27"/>
          <p:cNvSpPr txBox="1">
            <a:spLocks noGrp="1"/>
          </p:cNvSpPr>
          <p:nvPr>
            <p:ph type="body" idx="1"/>
          </p:nvPr>
        </p:nvSpPr>
        <p:spPr>
          <a:xfrm>
            <a:off x="1297500" y="818275"/>
            <a:ext cx="7038900" cy="4065600"/>
          </a:xfrm>
          <a:prstGeom prst="rect">
            <a:avLst/>
          </a:prstGeom>
        </p:spPr>
        <p:txBody>
          <a:bodyPr spcFirstLastPara="1" wrap="square" lIns="91425" tIns="91425" rIns="91425" bIns="91425" anchor="t" anchorCtr="0">
            <a:noAutofit/>
          </a:bodyPr>
          <a:lstStyle/>
          <a:p>
            <a:pPr marL="457200" lvl="0" indent="-309546" algn="l" rtl="0">
              <a:lnSpc>
                <a:spcPct val="90000"/>
              </a:lnSpc>
              <a:spcBef>
                <a:spcPts val="1200"/>
              </a:spcBef>
              <a:spcAft>
                <a:spcPts val="0"/>
              </a:spcAft>
              <a:buSzPts val="1275"/>
              <a:buFont typeface="Times New Roman"/>
              <a:buChar char="●"/>
            </a:pPr>
            <a:r>
              <a:rPr lang="en" sz="1274">
                <a:latin typeface="Times New Roman"/>
                <a:ea typeface="Times New Roman"/>
                <a:cs typeface="Times New Roman"/>
                <a:sym typeface="Times New Roman"/>
              </a:rPr>
              <a:t>IEA. “Covid-19 and Energy: Setting the Scene – Sustainable Recovery – Analysis.” </a:t>
            </a:r>
            <a:r>
              <a:rPr lang="en" sz="1274" i="1">
                <a:latin typeface="Times New Roman"/>
                <a:ea typeface="Times New Roman"/>
                <a:cs typeface="Times New Roman"/>
                <a:sym typeface="Times New Roman"/>
              </a:rPr>
              <a:t>IEA</a:t>
            </a:r>
            <a:r>
              <a:rPr lang="en" sz="1274">
                <a:latin typeface="Times New Roman"/>
                <a:ea typeface="Times New Roman"/>
                <a:cs typeface="Times New Roman"/>
                <a:sym typeface="Times New Roman"/>
              </a:rPr>
              <a:t>,</a:t>
            </a:r>
            <a:r>
              <a:rPr lang="en" sz="1274">
                <a:uFill>
                  <a:noFill/>
                </a:uFill>
                <a:latin typeface="Times New Roman"/>
                <a:ea typeface="Times New Roman"/>
                <a:cs typeface="Times New Roman"/>
                <a:sym typeface="Times New Roman"/>
                <a:hlinkClick r:id="rId3"/>
              </a:rPr>
              <a:t> </a:t>
            </a:r>
            <a:r>
              <a:rPr lang="en" sz="1274" u="sng">
                <a:latin typeface="Times New Roman"/>
                <a:ea typeface="Times New Roman"/>
                <a:cs typeface="Times New Roman"/>
                <a:sym typeface="Times New Roman"/>
                <a:hlinkClick r:id="rId3"/>
              </a:rPr>
              <a:t>https://www.iea.org/reports/sustainable-recovery/covid-19-and-energy-setting-the-scene#how-should-governments-respond</a:t>
            </a:r>
            <a:r>
              <a:rPr lang="en" sz="1274">
                <a:latin typeface="Times New Roman"/>
                <a:ea typeface="Times New Roman"/>
                <a:cs typeface="Times New Roman"/>
                <a:sym typeface="Times New Roman"/>
              </a:rPr>
              <a:t>.</a:t>
            </a:r>
            <a:endParaRPr sz="1274">
              <a:latin typeface="Times New Roman"/>
              <a:ea typeface="Times New Roman"/>
              <a:cs typeface="Times New Roman"/>
              <a:sym typeface="Times New Roman"/>
            </a:endParaRPr>
          </a:p>
          <a:p>
            <a:pPr marL="457200" lvl="0" indent="0" algn="l" rtl="0">
              <a:lnSpc>
                <a:spcPct val="90000"/>
              </a:lnSpc>
              <a:spcBef>
                <a:spcPts val="1200"/>
              </a:spcBef>
              <a:spcAft>
                <a:spcPts val="0"/>
              </a:spcAft>
              <a:buSzPts val="1018"/>
              <a:buNone/>
            </a:pPr>
            <a:endParaRPr sz="1274">
              <a:latin typeface="Times New Roman"/>
              <a:ea typeface="Times New Roman"/>
              <a:cs typeface="Times New Roman"/>
              <a:sym typeface="Times New Roman"/>
            </a:endParaRPr>
          </a:p>
          <a:p>
            <a:pPr marL="457200" lvl="0" indent="-309546" algn="l" rtl="0">
              <a:lnSpc>
                <a:spcPct val="90000"/>
              </a:lnSpc>
              <a:spcBef>
                <a:spcPts val="1200"/>
              </a:spcBef>
              <a:spcAft>
                <a:spcPts val="0"/>
              </a:spcAft>
              <a:buSzPts val="1275"/>
              <a:buFont typeface="Times New Roman"/>
              <a:buChar char="●"/>
            </a:pPr>
            <a:r>
              <a:rPr lang="en" sz="1274">
                <a:latin typeface="Times New Roman"/>
                <a:ea typeface="Times New Roman"/>
                <a:cs typeface="Times New Roman"/>
                <a:sym typeface="Times New Roman"/>
              </a:rPr>
              <a:t>PricewaterhouseCoopers. “Covid-19: What It Means for the Power and Utilities Industry.” </a:t>
            </a:r>
            <a:r>
              <a:rPr lang="en" sz="1274" i="1">
                <a:latin typeface="Times New Roman"/>
                <a:ea typeface="Times New Roman"/>
                <a:cs typeface="Times New Roman"/>
                <a:sym typeface="Times New Roman"/>
              </a:rPr>
              <a:t>PwC</a:t>
            </a:r>
            <a:r>
              <a:rPr lang="en" sz="1274">
                <a:latin typeface="Times New Roman"/>
                <a:ea typeface="Times New Roman"/>
                <a:cs typeface="Times New Roman"/>
                <a:sym typeface="Times New Roman"/>
              </a:rPr>
              <a:t>, </a:t>
            </a:r>
            <a:r>
              <a:rPr lang="en" sz="1274" u="sng">
                <a:latin typeface="Times New Roman"/>
                <a:ea typeface="Times New Roman"/>
                <a:cs typeface="Times New Roman"/>
                <a:sym typeface="Times New Roman"/>
                <a:hlinkClick r:id="rId4"/>
              </a:rPr>
              <a:t>https://www.pwc.com/us/en/industries/energy-utilities-mining/library/how-covid-19-is-impacting-power-and-utilities.html</a:t>
            </a:r>
            <a:r>
              <a:rPr lang="en" sz="1274" u="sng">
                <a:latin typeface="Times New Roman"/>
                <a:ea typeface="Times New Roman"/>
                <a:cs typeface="Times New Roman"/>
                <a:sym typeface="Times New Roman"/>
              </a:rPr>
              <a:t>.</a:t>
            </a:r>
            <a:endParaRPr sz="1274" u="sng">
              <a:latin typeface="Times New Roman"/>
              <a:ea typeface="Times New Roman"/>
              <a:cs typeface="Times New Roman"/>
              <a:sym typeface="Times New Roman"/>
            </a:endParaRPr>
          </a:p>
          <a:p>
            <a:pPr marL="457200" lvl="0" indent="0" algn="l" rtl="0">
              <a:lnSpc>
                <a:spcPct val="90000"/>
              </a:lnSpc>
              <a:spcBef>
                <a:spcPts val="1200"/>
              </a:spcBef>
              <a:spcAft>
                <a:spcPts val="0"/>
              </a:spcAft>
              <a:buSzPts val="1018"/>
              <a:buNone/>
            </a:pPr>
            <a:endParaRPr sz="1274">
              <a:latin typeface="Times New Roman"/>
              <a:ea typeface="Times New Roman"/>
              <a:cs typeface="Times New Roman"/>
              <a:sym typeface="Times New Roman"/>
            </a:endParaRPr>
          </a:p>
          <a:p>
            <a:pPr marL="457200" lvl="0" indent="-309546" algn="l" rtl="0">
              <a:lnSpc>
                <a:spcPct val="90000"/>
              </a:lnSpc>
              <a:spcBef>
                <a:spcPts val="1200"/>
              </a:spcBef>
              <a:spcAft>
                <a:spcPts val="0"/>
              </a:spcAft>
              <a:buSzPts val="1275"/>
              <a:buFont typeface="Times New Roman"/>
              <a:buChar char="●"/>
            </a:pPr>
            <a:r>
              <a:rPr lang="en" sz="1274">
                <a:latin typeface="Times New Roman"/>
                <a:ea typeface="Times New Roman"/>
                <a:cs typeface="Times New Roman"/>
                <a:sym typeface="Times New Roman"/>
              </a:rPr>
              <a:t>PricewaterhouseCoopers. “Energy Industry and Covid-19 (Coronavirus): Strategizing for the 'New Normal'.” </a:t>
            </a:r>
            <a:r>
              <a:rPr lang="en" sz="1274" i="1">
                <a:latin typeface="Times New Roman"/>
                <a:ea typeface="Times New Roman"/>
                <a:cs typeface="Times New Roman"/>
                <a:sym typeface="Times New Roman"/>
              </a:rPr>
              <a:t>PwC</a:t>
            </a:r>
            <a:r>
              <a:rPr lang="en" sz="1274">
                <a:latin typeface="Times New Roman"/>
                <a:ea typeface="Times New Roman"/>
                <a:cs typeface="Times New Roman"/>
                <a:sym typeface="Times New Roman"/>
              </a:rPr>
              <a:t>,</a:t>
            </a:r>
            <a:r>
              <a:rPr lang="en" sz="1274">
                <a:uFill>
                  <a:noFill/>
                </a:uFill>
                <a:latin typeface="Times New Roman"/>
                <a:ea typeface="Times New Roman"/>
                <a:cs typeface="Times New Roman"/>
                <a:sym typeface="Times New Roman"/>
                <a:hlinkClick r:id="rId5"/>
              </a:rPr>
              <a:t> </a:t>
            </a:r>
            <a:r>
              <a:rPr lang="en" sz="1274" u="sng">
                <a:latin typeface="Times New Roman"/>
                <a:ea typeface="Times New Roman"/>
                <a:cs typeface="Times New Roman"/>
                <a:sym typeface="Times New Roman"/>
                <a:hlinkClick r:id="rId5"/>
              </a:rPr>
              <a:t>https://www.pwc.com/gx/en/issues/crisis-solutions/covid-19/energy-utilities-resources-coronavirus.html</a:t>
            </a:r>
            <a:r>
              <a:rPr lang="en" sz="1274">
                <a:latin typeface="Times New Roman"/>
                <a:ea typeface="Times New Roman"/>
                <a:cs typeface="Times New Roman"/>
                <a:sym typeface="Times New Roman"/>
              </a:rPr>
              <a:t>.</a:t>
            </a:r>
            <a:endParaRPr sz="1274">
              <a:latin typeface="Times New Roman"/>
              <a:ea typeface="Times New Roman"/>
              <a:cs typeface="Times New Roman"/>
              <a:sym typeface="Times New Roman"/>
            </a:endParaRPr>
          </a:p>
          <a:p>
            <a:pPr marL="457200" lvl="0" indent="0" algn="l" rtl="0">
              <a:lnSpc>
                <a:spcPct val="90000"/>
              </a:lnSpc>
              <a:spcBef>
                <a:spcPts val="1200"/>
              </a:spcBef>
              <a:spcAft>
                <a:spcPts val="0"/>
              </a:spcAft>
              <a:buSzPts val="1018"/>
              <a:buNone/>
            </a:pPr>
            <a:endParaRPr sz="1274">
              <a:latin typeface="Times New Roman"/>
              <a:ea typeface="Times New Roman"/>
              <a:cs typeface="Times New Roman"/>
              <a:sym typeface="Times New Roman"/>
            </a:endParaRPr>
          </a:p>
          <a:p>
            <a:pPr marL="457200" lvl="0" indent="-309546" algn="l" rtl="0">
              <a:lnSpc>
                <a:spcPct val="90000"/>
              </a:lnSpc>
              <a:spcBef>
                <a:spcPts val="1200"/>
              </a:spcBef>
              <a:spcAft>
                <a:spcPts val="0"/>
              </a:spcAft>
              <a:buSzPts val="1275"/>
              <a:buFont typeface="Times New Roman"/>
              <a:buChar char="●"/>
            </a:pPr>
            <a:r>
              <a:rPr lang="en" sz="1274">
                <a:latin typeface="Times New Roman"/>
                <a:ea typeface="Times New Roman"/>
                <a:cs typeface="Times New Roman"/>
                <a:sym typeface="Times New Roman"/>
              </a:rPr>
              <a:t>Roberts, David. “Coronavirus Stimulus Money Will Be Wasted on Fossil Fuels.” </a:t>
            </a:r>
            <a:r>
              <a:rPr lang="en" sz="1274" i="1">
                <a:latin typeface="Times New Roman"/>
                <a:ea typeface="Times New Roman"/>
                <a:cs typeface="Times New Roman"/>
                <a:sym typeface="Times New Roman"/>
              </a:rPr>
              <a:t>Vox</a:t>
            </a:r>
            <a:r>
              <a:rPr lang="en" sz="1274">
                <a:latin typeface="Times New Roman"/>
                <a:ea typeface="Times New Roman"/>
                <a:cs typeface="Times New Roman"/>
                <a:sym typeface="Times New Roman"/>
              </a:rPr>
              <a:t>, Vox, 20 Apr. 2020,</a:t>
            </a:r>
            <a:r>
              <a:rPr lang="en" sz="1274">
                <a:uFill>
                  <a:noFill/>
                </a:uFill>
                <a:latin typeface="Times New Roman"/>
                <a:ea typeface="Times New Roman"/>
                <a:cs typeface="Times New Roman"/>
                <a:sym typeface="Times New Roman"/>
                <a:hlinkClick r:id="rId6"/>
              </a:rPr>
              <a:t> </a:t>
            </a:r>
            <a:r>
              <a:rPr lang="en" sz="1274" u="sng">
                <a:latin typeface="Times New Roman"/>
                <a:ea typeface="Times New Roman"/>
                <a:cs typeface="Times New Roman"/>
                <a:sym typeface="Times New Roman"/>
                <a:hlinkClick r:id="rId6"/>
              </a:rPr>
              <a:t>https://www.vox.com/2020/4/20/21224659/coronavirus-stimulus-money-oil-prices-fossil-fuels-bailout</a:t>
            </a:r>
            <a:endParaRPr sz="1857"/>
          </a:p>
        </p:txBody>
      </p:sp>
    </p:spTree>
  </p:cSld>
  <p:clrMapOvr>
    <a:masterClrMapping/>
  </p:clrMapOvr>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1051</Words>
  <Application>Microsoft Office PowerPoint</Application>
  <PresentationFormat>On-screen Show (16:9)</PresentationFormat>
  <Paragraphs>70</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Montserrat</vt:lpstr>
      <vt:lpstr>Lato</vt:lpstr>
      <vt:lpstr>Arial</vt:lpstr>
      <vt:lpstr>Times New Roman</vt:lpstr>
      <vt:lpstr>Focus</vt:lpstr>
      <vt:lpstr>EGY 101 Final</vt:lpstr>
      <vt:lpstr>Research Topic </vt:lpstr>
      <vt:lpstr>Our Standpoint and Why</vt:lpstr>
      <vt:lpstr>Reasons Why Energy Companies Need To Remain Open</vt:lpstr>
      <vt:lpstr>Energy Issue 1 - A Decrease In Workforce</vt:lpstr>
      <vt:lpstr>Energy Issue 2 - A Lack Of Supplies</vt:lpstr>
      <vt:lpstr>Energy Issue 3 - A Lack Of Financial Income</vt:lpstr>
      <vt:lpstr>How Energy Companies Can Prevent Further Disaster</vt:lpstr>
      <vt:lpstr>How The Government Can Help</vt:lpstr>
      <vt:lpstr>Graph Showing Government Subsidies Given to Energy Companies</vt:lpstr>
      <vt:lpstr>Why The Government Should Not Assist Energy Companies During The Pandemic</vt:lpstr>
      <vt:lpstr>Conclusion</vt:lpstr>
      <vt:lpstr>Thank You</vt:lpstr>
      <vt:lpstr>Works Cited</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EGY 101 Final</dc:title>
  <cp:lastModifiedBy>Melissa Leonard</cp:lastModifiedBy>
  <cp:revision>1</cp:revision>
  <dcterms:modified xsi:type="dcterms:W3CDTF">2021-12-12T17:04:21Z</dcterms:modified>
</cp:coreProperties>
</file>