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Nunito"/>
      <p:regular r:id="rId22"/>
      <p:bold r:id="rId23"/>
      <p:italic r:id="rId24"/>
      <p:boldItalic r:id="rId25"/>
    </p:embeddedFont>
    <p:embeddedFont>
      <p:font typeface="Lobster"/>
      <p:regular r:id="rId26"/>
    </p:embeddedFont>
    <p:embeddedFont>
      <p:font typeface="Maven Pro"/>
      <p:regular r:id="rId27"/>
      <p:bold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Nunito-regular.fntdata"/><Relationship Id="rId21" Type="http://schemas.openxmlformats.org/officeDocument/2006/relationships/slide" Target="slides/slide16.xml"/><Relationship Id="rId24" Type="http://schemas.openxmlformats.org/officeDocument/2006/relationships/font" Target="fonts/Nunito-italic.fntdata"/><Relationship Id="rId23" Type="http://schemas.openxmlformats.org/officeDocument/2006/relationships/font" Target="fonts/Nuni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obster-regular.fntdata"/><Relationship Id="rId25" Type="http://schemas.openxmlformats.org/officeDocument/2006/relationships/font" Target="fonts/Nunito-boldItalic.fntdata"/><Relationship Id="rId28" Type="http://schemas.openxmlformats.org/officeDocument/2006/relationships/font" Target="fonts/MavenPro-bold.fntdata"/><Relationship Id="rId27" Type="http://schemas.openxmlformats.org/officeDocument/2006/relationships/font" Target="fonts/MavenPr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3" name="Shape 273"/>
        <p:cNvGrpSpPr/>
        <p:nvPr/>
      </p:nvGrpSpPr>
      <p:grpSpPr>
        <a:xfrm>
          <a:off x="0" y="0"/>
          <a:ext cx="0" cy="0"/>
          <a:chOff x="0" y="0"/>
          <a:chExt cx="0" cy="0"/>
        </a:xfrm>
      </p:grpSpPr>
      <p:sp>
        <p:nvSpPr>
          <p:cNvPr id="274" name="Google Shape;27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0" name="Shape 280"/>
        <p:cNvGrpSpPr/>
        <p:nvPr/>
      </p:nvGrpSpPr>
      <p:grpSpPr>
        <a:xfrm>
          <a:off x="0" y="0"/>
          <a:ext cx="0" cy="0"/>
          <a:chOff x="0" y="0"/>
          <a:chExt cx="0" cy="0"/>
        </a:xfrm>
      </p:grpSpPr>
      <p:sp>
        <p:nvSpPr>
          <p:cNvPr id="281" name="Google Shape;281;g482c557259_0_2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482c557259_0_2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g482c557259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482c557259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g482c557259_0_2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482c557259_0_2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8" name="Shape 298"/>
        <p:cNvGrpSpPr/>
        <p:nvPr/>
      </p:nvGrpSpPr>
      <p:grpSpPr>
        <a:xfrm>
          <a:off x="0" y="0"/>
          <a:ext cx="0" cy="0"/>
          <a:chOff x="0" y="0"/>
          <a:chExt cx="0" cy="0"/>
        </a:xfrm>
      </p:grpSpPr>
      <p:sp>
        <p:nvSpPr>
          <p:cNvPr id="299" name="Google Shape;299;g482c557259_0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482c557259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g482c557259_0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482c557259_0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0" name="Shape 310"/>
        <p:cNvGrpSpPr/>
        <p:nvPr/>
      </p:nvGrpSpPr>
      <p:grpSpPr>
        <a:xfrm>
          <a:off x="0" y="0"/>
          <a:ext cx="0" cy="0"/>
          <a:chOff x="0" y="0"/>
          <a:chExt cx="0" cy="0"/>
        </a:xfrm>
      </p:grpSpPr>
      <p:sp>
        <p:nvSpPr>
          <p:cNvPr id="311" name="Google Shape;311;g482c557259_0_3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482c557259_0_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5" name="Shape 315"/>
        <p:cNvGrpSpPr/>
        <p:nvPr/>
      </p:nvGrpSpPr>
      <p:grpSpPr>
        <a:xfrm>
          <a:off x="0" y="0"/>
          <a:ext cx="0" cy="0"/>
          <a:chOff x="0" y="0"/>
          <a:chExt cx="0" cy="0"/>
        </a:xfrm>
      </p:grpSpPr>
      <p:sp>
        <p:nvSpPr>
          <p:cNvPr id="316" name="Google Shape;316;g482c557259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482c557259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1" name="Shape 321"/>
        <p:cNvGrpSpPr/>
        <p:nvPr/>
      </p:nvGrpSpPr>
      <p:grpSpPr>
        <a:xfrm>
          <a:off x="0" y="0"/>
          <a:ext cx="0" cy="0"/>
          <a:chOff x="0" y="0"/>
          <a:chExt cx="0" cy="0"/>
        </a:xfrm>
      </p:grpSpPr>
      <p:sp>
        <p:nvSpPr>
          <p:cNvPr id="322" name="Google Shape;322;g33ada9e70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3ada9e70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6" name="Shape 326"/>
        <p:cNvGrpSpPr/>
        <p:nvPr/>
      </p:nvGrpSpPr>
      <p:grpSpPr>
        <a:xfrm>
          <a:off x="0" y="0"/>
          <a:ext cx="0" cy="0"/>
          <a:chOff x="0" y="0"/>
          <a:chExt cx="0" cy="0"/>
        </a:xfrm>
      </p:grpSpPr>
      <p:sp>
        <p:nvSpPr>
          <p:cNvPr id="327" name="Google Shape;327;g46104669d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46104669d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2" name="Shape 332"/>
        <p:cNvGrpSpPr/>
        <p:nvPr/>
      </p:nvGrpSpPr>
      <p:grpSpPr>
        <a:xfrm>
          <a:off x="0" y="0"/>
          <a:ext cx="0" cy="0"/>
          <a:chOff x="0" y="0"/>
          <a:chExt cx="0" cy="0"/>
        </a:xfrm>
      </p:grpSpPr>
      <p:sp>
        <p:nvSpPr>
          <p:cNvPr id="333" name="Google Shape;333;g4623bbc59a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4623bbc59a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7" name="Shape 337"/>
        <p:cNvGrpSpPr/>
        <p:nvPr/>
      </p:nvGrpSpPr>
      <p:grpSpPr>
        <a:xfrm>
          <a:off x="0" y="0"/>
          <a:ext cx="0" cy="0"/>
          <a:chOff x="0" y="0"/>
          <a:chExt cx="0" cy="0"/>
        </a:xfrm>
      </p:grpSpPr>
      <p:sp>
        <p:nvSpPr>
          <p:cNvPr id="338" name="Google Shape;338;g33ada9e70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33ada9e70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Google Shape;343;g46104669d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46104669d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8" name="Shape 348"/>
        <p:cNvGrpSpPr/>
        <p:nvPr/>
      </p:nvGrpSpPr>
      <p:grpSpPr>
        <a:xfrm>
          <a:off x="0" y="0"/>
          <a:ext cx="0" cy="0"/>
          <a:chOff x="0" y="0"/>
          <a:chExt cx="0" cy="0"/>
        </a:xfrm>
      </p:grpSpPr>
      <p:sp>
        <p:nvSpPr>
          <p:cNvPr id="349" name="Google Shape;349;g46104669d3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0" name="Google Shape;350;g46104669d3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4" name="Shape 354"/>
        <p:cNvGrpSpPr/>
        <p:nvPr/>
      </p:nvGrpSpPr>
      <p:grpSpPr>
        <a:xfrm>
          <a:off x="0" y="0"/>
          <a:ext cx="0" cy="0"/>
          <a:chOff x="0" y="0"/>
          <a:chExt cx="0" cy="0"/>
        </a:xfrm>
      </p:grpSpPr>
      <p:sp>
        <p:nvSpPr>
          <p:cNvPr id="355" name="Google Shape;355;g33ada9e70f_0_1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6" name="Google Shape;356;g33ada9e70f_0_1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g482c557259_0_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482c557259_0_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accent3"/>
        </a:solidFill>
      </p:bgPr>
    </p:bg>
    <p:spTree>
      <p:nvGrpSpPr>
        <p:cNvPr id="9"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7343003"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7801210"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7801210"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8259418"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8259418"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8259418"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8717625"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8717625"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8717625" y="3409675"/>
                <a:ext cx="316800" cy="1732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8717625"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rot="5400000">
                <a:off x="6725724" y="2701260"/>
                <a:ext cx="1208100" cy="1208100"/>
              </a:xfrm>
              <a:prstGeom prst="pie">
                <a:avLst>
                  <a:gd fmla="val 8244818" name="adj1"/>
                  <a:gd fmla="val 16246175"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2"/>
            <p:cNvSpPr/>
            <p:nvPr/>
          </p:nvSpPr>
          <p:spPr>
            <a:xfrm>
              <a:off x="8460975" y="1817775"/>
              <a:ext cx="396600" cy="396600"/>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rot="-8647347">
                <a:off x="7831319" y="285616"/>
                <a:ext cx="388018" cy="388018"/>
              </a:xfrm>
              <a:prstGeom prst="pie">
                <a:avLst>
                  <a:gd fmla="val 19376841" name="adj1"/>
                  <a:gd fmla="val 12313574"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399795" y="360281"/>
              <a:ext cx="2577000" cy="2577000"/>
            </a:xfrm>
            <a:prstGeom prst="pie">
              <a:avLst>
                <a:gd fmla="val 8801158"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5399795" y="356358"/>
              <a:ext cx="2577000" cy="2577000"/>
            </a:xfrm>
            <a:prstGeom prst="pie">
              <a:avLst>
                <a:gd fmla="val 1255410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rot="-9830444">
              <a:off x="6469759" y="3480727"/>
              <a:ext cx="320148" cy="320148"/>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 name="Google Shape;46;p2"/>
          <p:cNvSpPr txBox="1"/>
          <p:nvPr>
            <p:ph type="ctrTitle"/>
          </p:nvPr>
        </p:nvSpPr>
        <p:spPr>
          <a:xfrm>
            <a:off x="824000" y="1613813"/>
            <a:ext cx="4255500" cy="1872900"/>
          </a:xfrm>
          <a:prstGeom prst="rect">
            <a:avLst/>
          </a:prstGeom>
        </p:spPr>
        <p:txBody>
          <a:bodyPr anchorCtr="0" anchor="ctr" bIns="91425" lIns="91425" spcFirstLastPara="1" rIns="91425" wrap="square" tIns="91425"/>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47" name="Google Shape;47;p2"/>
          <p:cNvSpPr txBox="1"/>
          <p:nvPr>
            <p:ph idx="1" type="subTitle"/>
          </p:nvPr>
        </p:nvSpPr>
        <p:spPr>
          <a:xfrm>
            <a:off x="824000" y="3596300"/>
            <a:ext cx="4255500" cy="695400"/>
          </a:xfrm>
          <a:prstGeom prst="rect">
            <a:avLst/>
          </a:prstGeom>
        </p:spPr>
        <p:txBody>
          <a:bodyPr anchorCtr="0" anchor="t" bIns="91425" lIns="91425" spcFirstLastPara="1" rIns="91425" wrap="square" tIns="91425"/>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48" name="Google Shape;48;p2"/>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49"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rot="10800000">
                <a:off x="1063183"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rot="10800000">
                <a:off x="604976"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3"/>
              <p:cNvSpPr/>
              <p:nvPr/>
            </p:nvSpPr>
            <p:spPr>
              <a:xfrm rot="10800000">
                <a:off x="604976"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rot="10800000">
                <a:off x="146769" y="3441"/>
                <a:ext cx="316800" cy="1384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rot="10800000">
                <a:off x="146769"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rot="10800000">
                <a:off x="146769"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3"/>
              <p:cNvSpPr/>
              <p:nvPr/>
            </p:nvSpPr>
            <p:spPr>
              <a:xfrm>
                <a:off x="6775084"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7367299"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7367299"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7959516"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7959516"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7959516"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8551731"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8551731"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8551731" y="2904008"/>
                <a:ext cx="409500" cy="22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8551731"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2" name="Google Shape;82;p3"/>
          <p:cNvSpPr txBox="1"/>
          <p:nvPr>
            <p:ph type="title"/>
          </p:nvPr>
        </p:nvSpPr>
        <p:spPr>
          <a:xfrm>
            <a:off x="824000" y="1613825"/>
            <a:ext cx="5857800" cy="1872900"/>
          </a:xfrm>
          <a:prstGeom prst="rect">
            <a:avLst/>
          </a:prstGeom>
        </p:spPr>
        <p:txBody>
          <a:bodyPr anchorCtr="0" anchor="ctr" bIns="91425" lIns="91425" spcFirstLastPara="1" rIns="91425" wrap="square" tIns="91425"/>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83" name="Google Shape;83;p3"/>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84"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 name="Google Shape;88;p4"/>
          <p:cNvSpPr txBox="1"/>
          <p:nvPr>
            <p:ph type="title"/>
          </p:nvPr>
        </p:nvSpPr>
        <p:spPr>
          <a:xfrm>
            <a:off x="1303800" y="598575"/>
            <a:ext cx="7030500" cy="9993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89" name="Google Shape;89;p4"/>
          <p:cNvSpPr txBox="1"/>
          <p:nvPr>
            <p:ph idx="1" type="body"/>
          </p:nvPr>
        </p:nvSpPr>
        <p:spPr>
          <a:xfrm>
            <a:off x="1303800" y="1990050"/>
            <a:ext cx="7030500" cy="2541600"/>
          </a:xfrm>
          <a:prstGeom prst="rect">
            <a:avLst/>
          </a:prstGeom>
        </p:spPr>
        <p:txBody>
          <a:bodyPr anchorCtr="0" anchor="t" bIns="91425" lIns="91425" spcFirstLastPara="1" rIns="91425" wrap="square" tIns="91425"/>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90" name="Google Shape;90;p4"/>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9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5"/>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5"/>
          <p:cNvSpPr txBox="1"/>
          <p:nvPr>
            <p:ph type="title"/>
          </p:nvPr>
        </p:nvSpPr>
        <p:spPr>
          <a:xfrm>
            <a:off x="1303800" y="598575"/>
            <a:ext cx="7030500" cy="9993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6" name="Google Shape;96;p5"/>
          <p:cNvSpPr txBox="1"/>
          <p:nvPr>
            <p:ph idx="1" type="body"/>
          </p:nvPr>
        </p:nvSpPr>
        <p:spPr>
          <a:xfrm>
            <a:off x="1303800" y="1990050"/>
            <a:ext cx="3430500" cy="2541600"/>
          </a:xfrm>
          <a:prstGeom prst="rect">
            <a:avLst/>
          </a:prstGeom>
        </p:spPr>
        <p:txBody>
          <a:bodyPr anchorCtr="0" anchor="t" bIns="91425" lIns="91425" spcFirstLastPara="1" rIns="91425" wrap="square" tIns="91425"/>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97" name="Google Shape;97;p5"/>
          <p:cNvSpPr txBox="1"/>
          <p:nvPr>
            <p:ph idx="2" type="body"/>
          </p:nvPr>
        </p:nvSpPr>
        <p:spPr>
          <a:xfrm>
            <a:off x="4903650" y="1990050"/>
            <a:ext cx="3430500" cy="2541600"/>
          </a:xfrm>
          <a:prstGeom prst="rect">
            <a:avLst/>
          </a:prstGeom>
        </p:spPr>
        <p:txBody>
          <a:bodyPr anchorCtr="0" anchor="t" bIns="91425" lIns="91425" spcFirstLastPara="1" rIns="91425" wrap="square" tIns="91425"/>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98" name="Google Shape;98;p5"/>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99"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6"/>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6"/>
          <p:cNvSpPr txBox="1"/>
          <p:nvPr>
            <p:ph type="title"/>
          </p:nvPr>
        </p:nvSpPr>
        <p:spPr>
          <a:xfrm>
            <a:off x="1303800" y="598575"/>
            <a:ext cx="7030500" cy="9993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4" name="Google Shape;104;p6"/>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05"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7"/>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 name="Google Shape;109;p7"/>
          <p:cNvSpPr txBox="1"/>
          <p:nvPr>
            <p:ph type="title"/>
          </p:nvPr>
        </p:nvSpPr>
        <p:spPr>
          <a:xfrm>
            <a:off x="1303800" y="598575"/>
            <a:ext cx="3312000" cy="15900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0" name="Google Shape;110;p7"/>
          <p:cNvSpPr txBox="1"/>
          <p:nvPr>
            <p:ph idx="1" type="body"/>
          </p:nvPr>
        </p:nvSpPr>
        <p:spPr>
          <a:xfrm>
            <a:off x="1303800" y="2309675"/>
            <a:ext cx="3312000" cy="2221800"/>
          </a:xfrm>
          <a:prstGeom prst="rect">
            <a:avLst/>
          </a:prstGeom>
        </p:spPr>
        <p:txBody>
          <a:bodyPr anchorCtr="0" anchor="t" bIns="91425" lIns="91425" spcFirstLastPara="1" rIns="91425" wrap="square" tIns="91425"/>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111" name="Google Shape;111;p7"/>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dk1"/>
        </a:solidFill>
      </p:bgPr>
    </p:bg>
    <p:spTree>
      <p:nvGrpSpPr>
        <p:cNvPr id="112"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8"/>
              <p:cNvSpPr/>
              <p:nvPr/>
            </p:nvSpPr>
            <p:spPr>
              <a:xfrm rot="-8648551">
                <a:off x="7594313" y="527721"/>
                <a:ext cx="937226" cy="937226"/>
              </a:xfrm>
              <a:prstGeom prst="pie">
                <a:avLst>
                  <a:gd fmla="val 19376841"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8"/>
              <p:cNvSpPr/>
              <p:nvPr/>
            </p:nvSpPr>
            <p:spPr>
              <a:xfrm rot="2150259">
                <a:off x="8408218" y="2008610"/>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
              <p:cNvSpPr/>
              <p:nvPr/>
            </p:nvSpPr>
            <p:spPr>
              <a:xfrm rot="2150259">
                <a:off x="6868362" y="196705"/>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5" name="Google Shape;125;p8"/>
          <p:cNvSpPr txBox="1"/>
          <p:nvPr>
            <p:ph type="title"/>
          </p:nvPr>
        </p:nvSpPr>
        <p:spPr>
          <a:xfrm>
            <a:off x="824000" y="763600"/>
            <a:ext cx="5857800" cy="3573300"/>
          </a:xfrm>
          <a:prstGeom prst="rect">
            <a:avLst/>
          </a:prstGeom>
        </p:spPr>
        <p:txBody>
          <a:bodyPr anchorCtr="0" anchor="ctr" bIns="91425" lIns="91425" spcFirstLastPara="1" rIns="91425" wrap="square" tIns="91425"/>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26" name="Google Shape;126;p8"/>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27"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 name="Google Shape;131;p9"/>
          <p:cNvSpPr txBox="1"/>
          <p:nvPr>
            <p:ph type="title"/>
          </p:nvPr>
        </p:nvSpPr>
        <p:spPr>
          <a:xfrm>
            <a:off x="1303800" y="598575"/>
            <a:ext cx="3430500" cy="19902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32" name="Google Shape;132;p9"/>
          <p:cNvSpPr txBox="1"/>
          <p:nvPr>
            <p:ph idx="1" type="subTitle"/>
          </p:nvPr>
        </p:nvSpPr>
        <p:spPr>
          <a:xfrm>
            <a:off x="1303800" y="2743203"/>
            <a:ext cx="3430500" cy="7260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33" name="Google Shape;133;p9"/>
          <p:cNvSpPr txBox="1"/>
          <p:nvPr>
            <p:ph idx="2" type="body"/>
          </p:nvPr>
        </p:nvSpPr>
        <p:spPr>
          <a:xfrm>
            <a:off x="4903700" y="661000"/>
            <a:ext cx="3430500" cy="38706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134" name="Google Shape;134;p9"/>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5"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0"/>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 name="Google Shape;139;p10"/>
          <p:cNvSpPr txBox="1"/>
          <p:nvPr>
            <p:ph idx="1" type="body"/>
          </p:nvPr>
        </p:nvSpPr>
        <p:spPr>
          <a:xfrm>
            <a:off x="1303800" y="4138975"/>
            <a:ext cx="5843100" cy="534900"/>
          </a:xfrm>
          <a:prstGeom prst="rect">
            <a:avLst/>
          </a:prstGeom>
        </p:spPr>
        <p:txBody>
          <a:bodyPr anchorCtr="0" anchor="t" bIns="91425" lIns="91425" spcFirstLastPara="1" rIns="91425" wrap="square" tIns="91425"/>
          <a:lstStyle>
            <a:lvl1pPr indent="-228600" lvl="0" marL="457200">
              <a:lnSpc>
                <a:spcPct val="100000"/>
              </a:lnSpc>
              <a:spcBef>
                <a:spcPts val="0"/>
              </a:spcBef>
              <a:spcAft>
                <a:spcPts val="0"/>
              </a:spcAft>
              <a:buSzPts val="1300"/>
              <a:buNone/>
              <a:defRPr/>
            </a:lvl1pPr>
          </a:lstStyle>
          <a:p/>
        </p:txBody>
      </p:sp>
      <p:sp>
        <p:nvSpPr>
          <p:cNvPr id="140" name="Google Shape;140;p10"/>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bg>
      <p:bgPr>
        <a:solidFill>
          <a:schemeClr val="accent3"/>
        </a:solidFill>
      </p:bgPr>
    </p:bg>
    <p:spTree>
      <p:nvGrpSpPr>
        <p:cNvPr id="14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1"/>
              <p:cNvSpPr/>
              <p:nvPr/>
            </p:nvSpPr>
            <p:spPr>
              <a:xfrm flipH="1">
                <a:off x="2688737" y="4091380"/>
                <a:ext cx="2319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
              <p:cNvSpPr/>
              <p:nvPr/>
            </p:nvSpPr>
            <p:spPr>
              <a:xfrm flipH="1">
                <a:off x="185675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1"/>
              <p:cNvSpPr/>
              <p:nvPr/>
            </p:nvSpPr>
            <p:spPr>
              <a:xfrm flipH="1">
                <a:off x="185675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
              <p:cNvSpPr/>
              <p:nvPr/>
            </p:nvSpPr>
            <p:spPr>
              <a:xfrm flipH="1">
                <a:off x="1856753"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1"/>
              <p:cNvSpPr/>
              <p:nvPr/>
            </p:nvSpPr>
            <p:spPr>
              <a:xfrm flipH="1">
                <a:off x="185675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
              <p:cNvSpPr/>
              <p:nvPr/>
            </p:nvSpPr>
            <p:spPr>
              <a:xfrm flipH="1">
                <a:off x="2228107"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
              <p:cNvSpPr/>
              <p:nvPr/>
            </p:nvSpPr>
            <p:spPr>
              <a:xfrm flipH="1">
                <a:off x="222810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1"/>
              <p:cNvSpPr/>
              <p:nvPr/>
            </p:nvSpPr>
            <p:spPr>
              <a:xfrm flipH="1">
                <a:off x="222810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1"/>
              <p:cNvSpPr/>
              <p:nvPr/>
            </p:nvSpPr>
            <p:spPr>
              <a:xfrm flipH="1">
                <a:off x="259946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1"/>
              <p:cNvSpPr/>
              <p:nvPr/>
            </p:nvSpPr>
            <p:spPr>
              <a:xfrm flipH="1">
                <a:off x="259946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
              <p:cNvSpPr/>
              <p:nvPr/>
            </p:nvSpPr>
            <p:spPr>
              <a:xfrm flipH="1">
                <a:off x="334217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1"/>
              <p:cNvSpPr/>
              <p:nvPr/>
            </p:nvSpPr>
            <p:spPr>
              <a:xfrm flipH="1">
                <a:off x="334217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1"/>
              <p:cNvSpPr/>
              <p:nvPr/>
            </p:nvSpPr>
            <p:spPr>
              <a:xfrm flipH="1">
                <a:off x="3342171"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1"/>
              <p:cNvSpPr/>
              <p:nvPr/>
            </p:nvSpPr>
            <p:spPr>
              <a:xfrm flipH="1">
                <a:off x="334217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1"/>
              <p:cNvSpPr/>
              <p:nvPr/>
            </p:nvSpPr>
            <p:spPr>
              <a:xfrm flipH="1">
                <a:off x="3713525"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
              <p:cNvSpPr/>
              <p:nvPr/>
            </p:nvSpPr>
            <p:spPr>
              <a:xfrm flipH="1">
                <a:off x="371352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1"/>
              <p:cNvSpPr/>
              <p:nvPr/>
            </p:nvSpPr>
            <p:spPr>
              <a:xfrm flipH="1">
                <a:off x="371352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
              <p:cNvSpPr/>
              <p:nvPr/>
            </p:nvSpPr>
            <p:spPr>
              <a:xfrm flipH="1">
                <a:off x="148539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1"/>
              <p:cNvSpPr/>
              <p:nvPr/>
            </p:nvSpPr>
            <p:spPr>
              <a:xfrm flipH="1">
                <a:off x="148539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p:nvPr/>
            </p:nvSpPr>
            <p:spPr>
              <a:xfrm flipH="1">
                <a:off x="148539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
              <p:cNvSpPr/>
              <p:nvPr/>
            </p:nvSpPr>
            <p:spPr>
              <a:xfrm flipH="1">
                <a:off x="40848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p:nvPr/>
            </p:nvSpPr>
            <p:spPr>
              <a:xfrm flipH="1">
                <a:off x="40848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
              <p:cNvSpPr/>
              <p:nvPr/>
            </p:nvSpPr>
            <p:spPr>
              <a:xfrm flipH="1">
                <a:off x="297081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
              <p:cNvSpPr/>
              <p:nvPr/>
            </p:nvSpPr>
            <p:spPr>
              <a:xfrm flipH="1">
                <a:off x="297081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
              <p:cNvSpPr/>
              <p:nvPr/>
            </p:nvSpPr>
            <p:spPr>
              <a:xfrm flipH="1">
                <a:off x="297081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1"/>
              <p:cNvSpPr/>
              <p:nvPr/>
            </p:nvSpPr>
            <p:spPr>
              <a:xfrm flipH="1">
                <a:off x="445623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1"/>
              <p:cNvSpPr/>
              <p:nvPr/>
            </p:nvSpPr>
            <p:spPr>
              <a:xfrm flipH="1">
                <a:off x="445623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1"/>
              <p:cNvSpPr/>
              <p:nvPr/>
            </p:nvSpPr>
            <p:spPr>
              <a:xfrm flipH="1">
                <a:off x="445623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1"/>
              <p:cNvSpPr/>
              <p:nvPr/>
            </p:nvSpPr>
            <p:spPr>
              <a:xfrm flipH="1">
                <a:off x="48275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1"/>
              <p:cNvSpPr/>
              <p:nvPr/>
            </p:nvSpPr>
            <p:spPr>
              <a:xfrm flipH="1">
                <a:off x="48275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1"/>
              <p:cNvSpPr/>
              <p:nvPr/>
            </p:nvSpPr>
            <p:spPr>
              <a:xfrm flipH="1">
                <a:off x="4827588"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
              <p:cNvSpPr/>
              <p:nvPr/>
            </p:nvSpPr>
            <p:spPr>
              <a:xfrm flipH="1">
                <a:off x="48275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flipH="1">
                <a:off x="519894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p:nvPr/>
            </p:nvSpPr>
            <p:spPr>
              <a:xfrm flipH="1">
                <a:off x="519894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
              <p:cNvSpPr/>
              <p:nvPr/>
            </p:nvSpPr>
            <p:spPr>
              <a:xfrm flipH="1">
                <a:off x="519894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
              <p:cNvSpPr/>
              <p:nvPr/>
            </p:nvSpPr>
            <p:spPr>
              <a:xfrm flipH="1">
                <a:off x="557029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1"/>
              <p:cNvSpPr/>
              <p:nvPr/>
            </p:nvSpPr>
            <p:spPr>
              <a:xfrm flipH="1">
                <a:off x="557029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1"/>
              <p:cNvSpPr/>
              <p:nvPr/>
            </p:nvSpPr>
            <p:spPr>
              <a:xfrm flipH="1">
                <a:off x="5941652"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1"/>
              <p:cNvSpPr/>
              <p:nvPr/>
            </p:nvSpPr>
            <p:spPr>
              <a:xfrm flipH="1">
                <a:off x="594165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1"/>
              <p:cNvSpPr/>
              <p:nvPr/>
            </p:nvSpPr>
            <p:spPr>
              <a:xfrm flipH="1">
                <a:off x="594165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flipH="1">
                <a:off x="631300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p:nvPr/>
            </p:nvSpPr>
            <p:spPr>
              <a:xfrm flipH="1">
                <a:off x="631300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1"/>
              <p:cNvSpPr/>
              <p:nvPr/>
            </p:nvSpPr>
            <p:spPr>
              <a:xfrm flipH="1">
                <a:off x="6313006"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
              <p:cNvSpPr/>
              <p:nvPr/>
            </p:nvSpPr>
            <p:spPr>
              <a:xfrm flipH="1">
                <a:off x="631300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
              <p:cNvSpPr/>
              <p:nvPr/>
            </p:nvSpPr>
            <p:spPr>
              <a:xfrm flipH="1">
                <a:off x="668436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1"/>
              <p:cNvSpPr/>
              <p:nvPr/>
            </p:nvSpPr>
            <p:spPr>
              <a:xfrm flipH="1">
                <a:off x="668436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
              <p:cNvSpPr/>
              <p:nvPr/>
            </p:nvSpPr>
            <p:spPr>
              <a:xfrm flipH="1">
                <a:off x="668436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1"/>
              <p:cNvSpPr/>
              <p:nvPr/>
            </p:nvSpPr>
            <p:spPr>
              <a:xfrm flipH="1">
                <a:off x="705571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1"/>
              <p:cNvSpPr/>
              <p:nvPr/>
            </p:nvSpPr>
            <p:spPr>
              <a:xfrm flipH="1">
                <a:off x="705571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1"/>
              <p:cNvSpPr/>
              <p:nvPr/>
            </p:nvSpPr>
            <p:spPr>
              <a:xfrm flipH="1">
                <a:off x="779842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1"/>
              <p:cNvSpPr/>
              <p:nvPr/>
            </p:nvSpPr>
            <p:spPr>
              <a:xfrm flipH="1">
                <a:off x="779842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1"/>
              <p:cNvSpPr/>
              <p:nvPr/>
            </p:nvSpPr>
            <p:spPr>
              <a:xfrm flipH="1">
                <a:off x="7798424"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1"/>
              <p:cNvSpPr/>
              <p:nvPr/>
            </p:nvSpPr>
            <p:spPr>
              <a:xfrm flipH="1">
                <a:off x="779842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1"/>
              <p:cNvSpPr/>
              <p:nvPr/>
            </p:nvSpPr>
            <p:spPr>
              <a:xfrm flipH="1">
                <a:off x="8169779"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1"/>
              <p:cNvSpPr/>
              <p:nvPr/>
            </p:nvSpPr>
            <p:spPr>
              <a:xfrm flipH="1">
                <a:off x="81697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1"/>
              <p:cNvSpPr/>
              <p:nvPr/>
            </p:nvSpPr>
            <p:spPr>
              <a:xfrm flipH="1">
                <a:off x="81697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
              <p:cNvSpPr/>
              <p:nvPr/>
            </p:nvSpPr>
            <p:spPr>
              <a:xfrm flipH="1">
                <a:off x="7427070"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1"/>
              <p:cNvSpPr/>
              <p:nvPr/>
            </p:nvSpPr>
            <p:spPr>
              <a:xfrm flipH="1">
                <a:off x="7427070"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
              <p:cNvSpPr/>
              <p:nvPr/>
            </p:nvSpPr>
            <p:spPr>
              <a:xfrm flipH="1">
                <a:off x="7427070"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
              <p:cNvSpPr/>
              <p:nvPr/>
            </p:nvSpPr>
            <p:spPr>
              <a:xfrm flipH="1">
                <a:off x="854113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
              <p:cNvSpPr/>
              <p:nvPr/>
            </p:nvSpPr>
            <p:spPr>
              <a:xfrm flipH="1">
                <a:off x="854113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
              <p:cNvSpPr/>
              <p:nvPr/>
            </p:nvSpPr>
            <p:spPr>
              <a:xfrm flipH="1">
                <a:off x="89124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flipH="1">
                <a:off x="89124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p:nvPr/>
            </p:nvSpPr>
            <p:spPr>
              <a:xfrm flipH="1">
                <a:off x="89124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68" name="Google Shape;268;p11"/>
          <p:cNvSpPr txBox="1"/>
          <p:nvPr>
            <p:ph hasCustomPrompt="1" type="title"/>
          </p:nvPr>
        </p:nvSpPr>
        <p:spPr>
          <a:xfrm>
            <a:off x="1388625" y="772725"/>
            <a:ext cx="6366900" cy="1863300"/>
          </a:xfrm>
          <a:prstGeom prst="rect">
            <a:avLst/>
          </a:prstGeom>
        </p:spPr>
        <p:txBody>
          <a:bodyPr anchorCtr="0" anchor="ctr" bIns="91425" lIns="91425" spcFirstLastPara="1" rIns="91425" wrap="square" tIns="91425"/>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p:nvPr>
            <p:ph idx="1" type="body"/>
          </p:nvPr>
        </p:nvSpPr>
        <p:spPr>
          <a:xfrm>
            <a:off x="1388625" y="2712300"/>
            <a:ext cx="6366900" cy="1111200"/>
          </a:xfrm>
          <a:prstGeom prst="rect">
            <a:avLst/>
          </a:prstGeom>
        </p:spPr>
        <p:txBody>
          <a:bodyPr anchorCtr="0" anchor="t" bIns="91425" lIns="91425" spcFirstLastPara="1" rIns="91425" wrap="square" tIns="91425"/>
          <a:lstStyle>
            <a:lvl1pPr indent="-311150" lvl="0" marL="457200" algn="ctr">
              <a:spcBef>
                <a:spcPts val="0"/>
              </a:spcBef>
              <a:spcAft>
                <a:spcPts val="0"/>
              </a:spcAft>
              <a:buClr>
                <a:schemeClr val="lt1"/>
              </a:buClr>
              <a:buSzPts val="1300"/>
              <a:buChar char="●"/>
              <a:defRPr>
                <a:solidFill>
                  <a:schemeClr val="lt1"/>
                </a:solidFill>
              </a:defRPr>
            </a:lvl1pPr>
            <a:lvl2pPr indent="-298450" lvl="1" marL="914400" algn="ctr">
              <a:spcBef>
                <a:spcPts val="1600"/>
              </a:spcBef>
              <a:spcAft>
                <a:spcPts val="0"/>
              </a:spcAft>
              <a:buClr>
                <a:schemeClr val="lt1"/>
              </a:buClr>
              <a:buSzPts val="1100"/>
              <a:buChar char="○"/>
              <a:defRPr>
                <a:solidFill>
                  <a:schemeClr val="lt1"/>
                </a:solidFill>
              </a:defRPr>
            </a:lvl2pPr>
            <a:lvl3pPr indent="-298450" lvl="2" marL="1371600" algn="ctr">
              <a:spcBef>
                <a:spcPts val="1600"/>
              </a:spcBef>
              <a:spcAft>
                <a:spcPts val="0"/>
              </a:spcAft>
              <a:buClr>
                <a:schemeClr val="lt1"/>
              </a:buClr>
              <a:buSzPts val="1100"/>
              <a:buChar char="■"/>
              <a:defRPr>
                <a:solidFill>
                  <a:schemeClr val="lt1"/>
                </a:solidFill>
              </a:defRPr>
            </a:lvl3pPr>
            <a:lvl4pPr indent="-298450" lvl="3" marL="1828800" algn="ctr">
              <a:spcBef>
                <a:spcPts val="1600"/>
              </a:spcBef>
              <a:spcAft>
                <a:spcPts val="0"/>
              </a:spcAft>
              <a:buClr>
                <a:schemeClr val="lt1"/>
              </a:buClr>
              <a:buSzPts val="1100"/>
              <a:buChar char="●"/>
              <a:defRPr>
                <a:solidFill>
                  <a:schemeClr val="lt1"/>
                </a:solidFill>
              </a:defRPr>
            </a:lvl4pPr>
            <a:lvl5pPr indent="-298450" lvl="4" marL="2286000" algn="ctr">
              <a:spcBef>
                <a:spcPts val="1600"/>
              </a:spcBef>
              <a:spcAft>
                <a:spcPts val="0"/>
              </a:spcAft>
              <a:buClr>
                <a:schemeClr val="lt1"/>
              </a:buClr>
              <a:buSzPts val="1100"/>
              <a:buChar char="○"/>
              <a:defRPr>
                <a:solidFill>
                  <a:schemeClr val="lt1"/>
                </a:solidFill>
              </a:defRPr>
            </a:lvl5pPr>
            <a:lvl6pPr indent="-298450" lvl="5" marL="2743200" algn="ctr">
              <a:spcBef>
                <a:spcPts val="1600"/>
              </a:spcBef>
              <a:spcAft>
                <a:spcPts val="0"/>
              </a:spcAft>
              <a:buClr>
                <a:schemeClr val="lt1"/>
              </a:buClr>
              <a:buSzPts val="1100"/>
              <a:buChar char="■"/>
              <a:defRPr>
                <a:solidFill>
                  <a:schemeClr val="lt1"/>
                </a:solidFill>
              </a:defRPr>
            </a:lvl6pPr>
            <a:lvl7pPr indent="-298450" lvl="6" marL="3200400" algn="ctr">
              <a:spcBef>
                <a:spcPts val="1600"/>
              </a:spcBef>
              <a:spcAft>
                <a:spcPts val="0"/>
              </a:spcAft>
              <a:buClr>
                <a:schemeClr val="lt1"/>
              </a:buClr>
              <a:buSzPts val="1100"/>
              <a:buChar char="●"/>
              <a:defRPr>
                <a:solidFill>
                  <a:schemeClr val="lt1"/>
                </a:solidFill>
              </a:defRPr>
            </a:lvl7pPr>
            <a:lvl8pPr indent="-298450" lvl="7" marL="3657600" algn="ctr">
              <a:spcBef>
                <a:spcPts val="1600"/>
              </a:spcBef>
              <a:spcAft>
                <a:spcPts val="0"/>
              </a:spcAft>
              <a:buClr>
                <a:schemeClr val="lt1"/>
              </a:buClr>
              <a:buSzPts val="1100"/>
              <a:buChar char="○"/>
              <a:defRPr>
                <a:solidFill>
                  <a:schemeClr val="lt1"/>
                </a:solidFill>
              </a:defRPr>
            </a:lvl8pPr>
            <a:lvl9pPr indent="-298450" lvl="8" marL="4114800" algn="ctr">
              <a:spcBef>
                <a:spcPts val="1600"/>
              </a:spcBef>
              <a:spcAft>
                <a:spcPts val="1600"/>
              </a:spcAft>
              <a:buClr>
                <a:schemeClr val="lt1"/>
              </a:buClr>
              <a:buSzPts val="1100"/>
              <a:buChar char="■"/>
              <a:defRPr>
                <a:solidFill>
                  <a:schemeClr val="lt1"/>
                </a:solidFill>
              </a:defRPr>
            </a:lvl9pPr>
          </a:lstStyle>
          <a:p/>
        </p:txBody>
      </p:sp>
      <p:sp>
        <p:nvSpPr>
          <p:cNvPr id="270" name="Google Shape;270;p11"/>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271" name="Shape 271"/>
        <p:cNvGrpSpPr/>
        <p:nvPr/>
      </p:nvGrpSpPr>
      <p:grpSpPr>
        <a:xfrm>
          <a:off x="0" y="0"/>
          <a:ext cx="0" cy="0"/>
          <a:chOff x="0" y="0"/>
          <a:chExt cx="0" cy="0"/>
        </a:xfrm>
      </p:grpSpPr>
      <p:sp>
        <p:nvSpPr>
          <p:cNvPr id="272" name="Google Shape;272;p12"/>
          <p:cNvSpPr txBox="1"/>
          <p:nvPr>
            <p:ph idx="12" type="sldNum"/>
          </p:nvPr>
        </p:nvSpPr>
        <p:spPr>
          <a:xfrm>
            <a:off x="8451046" y="4736976"/>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omentu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11150" lvl="0" marL="45720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indent="-298450" lvl="1" marL="9144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indent="-298450" lvl="2" marL="13716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indent="-298450" lvl="3" marL="18288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indent="-298450" lvl="4" marL="22860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indent="-298450" lvl="5" marL="27432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indent="-298450" lvl="6" marL="32004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indent="-298450" lvl="7" marL="365760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indent="-298450" lvl="8" marL="411480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p:txBody>
      </p:sp>
      <p:sp>
        <p:nvSpPr>
          <p:cNvPr id="8" name="Google Shape;8;p1"/>
          <p:cNvSpPr txBox="1"/>
          <p:nvPr>
            <p:ph idx="12" type="sldNum"/>
          </p:nvPr>
        </p:nvSpPr>
        <p:spPr>
          <a:xfrm>
            <a:off x="8451046" y="4736976"/>
            <a:ext cx="548700" cy="393600"/>
          </a:xfrm>
          <a:prstGeom prst="rect">
            <a:avLst/>
          </a:prstGeom>
          <a:noFill/>
          <a:ln>
            <a:noFill/>
          </a:ln>
        </p:spPr>
        <p:txBody>
          <a:bodyPr anchorCtr="0" anchor="ctr" bIns="91425" lIns="91425" spcFirstLastPara="1" rIns="91425" wrap="square" tIns="91425">
            <a:no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energy.gov/energy-economy/funding-financin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s://www.energy.gov/science-innovation/clean-energy"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www.energy.gov/energy-economy/funding-financing" TargetMode="External"/><Relationship Id="rId4" Type="http://schemas.openxmlformats.org/officeDocument/2006/relationships/hyperlink" Target="http://sitn.hms.harvard.edu/flash/2012/energy-finance/" TargetMode="External"/><Relationship Id="rId10" Type="http://schemas.openxmlformats.org/officeDocument/2006/relationships/hyperlink" Target="https://www.eia.gov/todayinenergy/detail.php?id=37392" TargetMode="External"/><Relationship Id="rId9" Type="http://schemas.openxmlformats.org/officeDocument/2006/relationships/hyperlink" Target="https://www.ucsusa.org/clean-energy/renewable-energy/public-benefits-of-renewable-power#" TargetMode="External"/><Relationship Id="rId5" Type="http://schemas.openxmlformats.org/officeDocument/2006/relationships/hyperlink" Target="https://sciencing.com/renewable-vs-nonrenewable-energy-resources-12071170.html" TargetMode="External"/><Relationship Id="rId6" Type="http://schemas.openxmlformats.org/officeDocument/2006/relationships/hyperlink" Target="https://www.eia.gov/tools/faqs/faq.php?id=77&amp;t=11" TargetMode="External"/><Relationship Id="rId7" Type="http://schemas.openxmlformats.org/officeDocument/2006/relationships/hyperlink" Target="http://www.nyc.gov/html/dot/downloads/pdf/alternativefuel.pdf" TargetMode="External"/><Relationship Id="rId8" Type="http://schemas.openxmlformats.org/officeDocument/2006/relationships/hyperlink" Target="https://www.conserve-energy-future.com/pros-and-cons-of-fossil-fuels.php"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6" name="Shape 276"/>
        <p:cNvGrpSpPr/>
        <p:nvPr/>
      </p:nvGrpSpPr>
      <p:grpSpPr>
        <a:xfrm>
          <a:off x="0" y="0"/>
          <a:ext cx="0" cy="0"/>
          <a:chOff x="0" y="0"/>
          <a:chExt cx="0" cy="0"/>
        </a:xfrm>
      </p:grpSpPr>
      <p:sp>
        <p:nvSpPr>
          <p:cNvPr id="277" name="Google Shape;277;p13"/>
          <p:cNvSpPr txBox="1"/>
          <p:nvPr>
            <p:ph type="ctrTitle"/>
          </p:nvPr>
        </p:nvSpPr>
        <p:spPr>
          <a:xfrm>
            <a:off x="230225" y="335600"/>
            <a:ext cx="5903100" cy="1872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400"/>
              <a:t>Should the U.S. Government Financially Support Energy Research? </a:t>
            </a:r>
            <a:endParaRPr sz="3400"/>
          </a:p>
        </p:txBody>
      </p:sp>
      <p:sp>
        <p:nvSpPr>
          <p:cNvPr id="278" name="Google Shape;278;p13"/>
          <p:cNvSpPr txBox="1"/>
          <p:nvPr>
            <p:ph idx="1" type="subTitle"/>
          </p:nvPr>
        </p:nvSpPr>
        <p:spPr>
          <a:xfrm>
            <a:off x="230225" y="3159600"/>
            <a:ext cx="2773200" cy="198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Group 2 : </a:t>
            </a:r>
            <a:endParaRPr sz="1800"/>
          </a:p>
          <a:p>
            <a:pPr indent="0" lvl="0" marL="0" rtl="0" algn="l">
              <a:spcBef>
                <a:spcPts val="0"/>
              </a:spcBef>
              <a:spcAft>
                <a:spcPts val="0"/>
              </a:spcAft>
              <a:buNone/>
            </a:pPr>
            <a:r>
              <a:rPr lang="en" sz="1800"/>
              <a:t>Matt Konikow</a:t>
            </a:r>
            <a:endParaRPr sz="1800"/>
          </a:p>
          <a:p>
            <a:pPr indent="0" lvl="0" marL="0" rtl="0" algn="l">
              <a:spcBef>
                <a:spcPts val="0"/>
              </a:spcBef>
              <a:spcAft>
                <a:spcPts val="0"/>
              </a:spcAft>
              <a:buNone/>
            </a:pPr>
            <a:r>
              <a:rPr lang="en" sz="1800"/>
              <a:t>Allyson Sebolka</a:t>
            </a:r>
            <a:endParaRPr sz="1800"/>
          </a:p>
          <a:p>
            <a:pPr indent="0" lvl="0" marL="0" rtl="0" algn="l">
              <a:spcBef>
                <a:spcPts val="0"/>
              </a:spcBef>
              <a:spcAft>
                <a:spcPts val="0"/>
              </a:spcAft>
              <a:buNone/>
            </a:pPr>
            <a:r>
              <a:rPr lang="en" sz="1800"/>
              <a:t>Amanda Eberle </a:t>
            </a:r>
            <a:endParaRPr sz="1800"/>
          </a:p>
          <a:p>
            <a:pPr indent="0" lvl="0" marL="0" rtl="0" algn="l">
              <a:spcBef>
                <a:spcPts val="0"/>
              </a:spcBef>
              <a:spcAft>
                <a:spcPts val="0"/>
              </a:spcAft>
              <a:buNone/>
            </a:pPr>
            <a:r>
              <a:rPr lang="en" sz="1800"/>
              <a:t>Erin Schaepe</a:t>
            </a:r>
            <a:endParaRPr sz="1800"/>
          </a:p>
          <a:p>
            <a:pPr indent="0" lvl="0" marL="0" rtl="0" algn="l">
              <a:spcBef>
                <a:spcPts val="0"/>
              </a:spcBef>
              <a:spcAft>
                <a:spcPts val="0"/>
              </a:spcAft>
              <a:buNone/>
            </a:pPr>
            <a:r>
              <a:rPr lang="en" sz="1800"/>
              <a:t> </a:t>
            </a:r>
            <a:endParaRPr sz="1800"/>
          </a:p>
          <a:p>
            <a:pPr indent="0" lvl="0" marL="0" rtl="0" algn="l">
              <a:spcBef>
                <a:spcPts val="0"/>
              </a:spcBef>
              <a:spcAft>
                <a:spcPts val="0"/>
              </a:spcAft>
              <a:buNone/>
            </a:pPr>
            <a:r>
              <a:t/>
            </a:r>
            <a:endParaRPr sz="2400"/>
          </a:p>
        </p:txBody>
      </p:sp>
      <p:sp>
        <p:nvSpPr>
          <p:cNvPr id="279" name="Google Shape;279;p13"/>
          <p:cNvSpPr txBox="1"/>
          <p:nvPr/>
        </p:nvSpPr>
        <p:spPr>
          <a:xfrm>
            <a:off x="230225" y="2314200"/>
            <a:ext cx="6832200" cy="84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FFFF"/>
                </a:solidFill>
              </a:rPr>
              <a:t>If so, should funding support go to bolsterin</a:t>
            </a:r>
            <a:r>
              <a:rPr b="1" lang="en" sz="1700">
                <a:solidFill>
                  <a:srgbClr val="FFFFFF"/>
                </a:solidFill>
              </a:rPr>
              <a:t>g non-carbon alternatives, or into making carbon based alternatives cleaner?</a:t>
            </a:r>
            <a:endParaRPr b="1" sz="17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3" name="Shape 283"/>
        <p:cNvGrpSpPr/>
        <p:nvPr/>
      </p:nvGrpSpPr>
      <p:grpSpPr>
        <a:xfrm>
          <a:off x="0" y="0"/>
          <a:ext cx="0" cy="0"/>
          <a:chOff x="0" y="0"/>
          <a:chExt cx="0" cy="0"/>
        </a:xfrm>
      </p:grpSpPr>
      <p:sp>
        <p:nvSpPr>
          <p:cNvPr id="284" name="Google Shape;284;p14"/>
          <p:cNvSpPr txBox="1"/>
          <p:nvPr>
            <p:ph type="title"/>
          </p:nvPr>
        </p:nvSpPr>
        <p:spPr>
          <a:xfrm>
            <a:off x="1303800" y="413700"/>
            <a:ext cx="7030500" cy="715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Overview </a:t>
            </a:r>
            <a:endParaRPr/>
          </a:p>
        </p:txBody>
      </p:sp>
      <p:sp>
        <p:nvSpPr>
          <p:cNvPr id="285" name="Google Shape;285;p14"/>
          <p:cNvSpPr txBox="1"/>
          <p:nvPr>
            <p:ph idx="1" type="body"/>
          </p:nvPr>
        </p:nvSpPr>
        <p:spPr>
          <a:xfrm>
            <a:off x="1303800" y="996150"/>
            <a:ext cx="7030500" cy="37854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 sz="1400"/>
              <a:t>Introduction Statement </a:t>
            </a:r>
            <a:endParaRPr sz="1400"/>
          </a:p>
          <a:p>
            <a:pPr indent="-317500" lvl="0" marL="457200" rtl="0" algn="l">
              <a:lnSpc>
                <a:spcPct val="150000"/>
              </a:lnSpc>
              <a:spcBef>
                <a:spcPts val="0"/>
              </a:spcBef>
              <a:spcAft>
                <a:spcPts val="0"/>
              </a:spcAft>
              <a:buSzPts val="1400"/>
              <a:buChar char="●"/>
            </a:pPr>
            <a:r>
              <a:rPr lang="en" sz="1400"/>
              <a:t>Department of Energy </a:t>
            </a:r>
            <a:endParaRPr sz="1400"/>
          </a:p>
          <a:p>
            <a:pPr indent="-317500" lvl="1" marL="914400" rtl="0" algn="l">
              <a:lnSpc>
                <a:spcPct val="150000"/>
              </a:lnSpc>
              <a:spcBef>
                <a:spcPts val="0"/>
              </a:spcBef>
              <a:spcAft>
                <a:spcPts val="0"/>
              </a:spcAft>
              <a:buSzPts val="1400"/>
              <a:buChar char="○"/>
            </a:pPr>
            <a:r>
              <a:rPr lang="en" sz="1400"/>
              <a:t>Roles and funding opportunities </a:t>
            </a:r>
            <a:endParaRPr sz="1400"/>
          </a:p>
          <a:p>
            <a:pPr indent="-317500" lvl="0" marL="457200" rtl="0" algn="l">
              <a:lnSpc>
                <a:spcPct val="150000"/>
              </a:lnSpc>
              <a:spcBef>
                <a:spcPts val="0"/>
              </a:spcBef>
              <a:spcAft>
                <a:spcPts val="0"/>
              </a:spcAft>
              <a:buSzPts val="1400"/>
              <a:buChar char="●"/>
            </a:pPr>
            <a:r>
              <a:rPr lang="en" sz="1400"/>
              <a:t>Non-Based Carbon Alternatives </a:t>
            </a:r>
            <a:endParaRPr sz="1400"/>
          </a:p>
          <a:p>
            <a:pPr indent="-317500" lvl="0" marL="457200" rtl="0" algn="l">
              <a:lnSpc>
                <a:spcPct val="150000"/>
              </a:lnSpc>
              <a:spcBef>
                <a:spcPts val="0"/>
              </a:spcBef>
              <a:spcAft>
                <a:spcPts val="0"/>
              </a:spcAft>
              <a:buSzPts val="1400"/>
              <a:buChar char="●"/>
            </a:pPr>
            <a:r>
              <a:rPr lang="en" sz="1400"/>
              <a:t>Carbon-based Alternatives</a:t>
            </a:r>
            <a:endParaRPr sz="1400"/>
          </a:p>
          <a:p>
            <a:pPr indent="-317500" lvl="0" marL="457200" rtl="0" algn="l">
              <a:lnSpc>
                <a:spcPct val="150000"/>
              </a:lnSpc>
              <a:spcBef>
                <a:spcPts val="0"/>
              </a:spcBef>
              <a:spcAft>
                <a:spcPts val="0"/>
              </a:spcAft>
              <a:buSzPts val="1400"/>
              <a:buChar char="●"/>
            </a:pPr>
            <a:r>
              <a:rPr lang="en" sz="1400"/>
              <a:t>Why Support Non-Carbon Based?</a:t>
            </a:r>
            <a:endParaRPr sz="1400"/>
          </a:p>
          <a:p>
            <a:pPr indent="-317500" lvl="0" marL="457200" rtl="0" algn="l">
              <a:lnSpc>
                <a:spcPct val="150000"/>
              </a:lnSpc>
              <a:spcBef>
                <a:spcPts val="0"/>
              </a:spcBef>
              <a:spcAft>
                <a:spcPts val="0"/>
              </a:spcAft>
              <a:buSzPts val="1400"/>
              <a:buChar char="●"/>
            </a:pPr>
            <a:r>
              <a:rPr lang="en" sz="1400"/>
              <a:t>Why Support Carbon-Based?</a:t>
            </a:r>
            <a:endParaRPr sz="1400"/>
          </a:p>
          <a:p>
            <a:pPr indent="-317500" lvl="0" marL="457200" rtl="0" algn="l">
              <a:lnSpc>
                <a:spcPct val="150000"/>
              </a:lnSpc>
              <a:spcBef>
                <a:spcPts val="0"/>
              </a:spcBef>
              <a:spcAft>
                <a:spcPts val="0"/>
              </a:spcAft>
              <a:buSzPts val="1400"/>
              <a:buChar char="●"/>
            </a:pPr>
            <a:r>
              <a:rPr lang="en" sz="1400"/>
              <a:t>Which is statistically more beneficial? </a:t>
            </a:r>
            <a:endParaRPr sz="1400"/>
          </a:p>
          <a:p>
            <a:pPr indent="-317500" lvl="0" marL="457200" rtl="0" algn="l">
              <a:lnSpc>
                <a:spcPct val="150000"/>
              </a:lnSpc>
              <a:spcBef>
                <a:spcPts val="0"/>
              </a:spcBef>
              <a:spcAft>
                <a:spcPts val="0"/>
              </a:spcAft>
              <a:buSzPts val="1400"/>
              <a:buChar char="●"/>
            </a:pPr>
            <a:r>
              <a:rPr lang="en" sz="1400"/>
              <a:t>Should the government financially support energy research? </a:t>
            </a:r>
            <a:endParaRPr sz="1400"/>
          </a:p>
          <a:p>
            <a:pPr indent="-317500" lvl="0" marL="457200" rtl="0" algn="l">
              <a:lnSpc>
                <a:spcPct val="150000"/>
              </a:lnSpc>
              <a:spcBef>
                <a:spcPts val="0"/>
              </a:spcBef>
              <a:spcAft>
                <a:spcPts val="0"/>
              </a:spcAft>
              <a:buSzPts val="1400"/>
              <a:buChar char="●"/>
            </a:pPr>
            <a:r>
              <a:rPr lang="en" sz="1400"/>
              <a:t>Our conclusion</a:t>
            </a:r>
            <a:endParaRPr sz="1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9" name="Shape 289"/>
        <p:cNvGrpSpPr/>
        <p:nvPr/>
      </p:nvGrpSpPr>
      <p:grpSpPr>
        <a:xfrm>
          <a:off x="0" y="0"/>
          <a:ext cx="0" cy="0"/>
          <a:chOff x="0" y="0"/>
          <a:chExt cx="0" cy="0"/>
        </a:xfrm>
      </p:grpSpPr>
      <p:sp>
        <p:nvSpPr>
          <p:cNvPr id="290" name="Google Shape;290;p15"/>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Introduction Statement </a:t>
            </a:r>
            <a:endParaRPr/>
          </a:p>
        </p:txBody>
      </p:sp>
      <p:sp>
        <p:nvSpPr>
          <p:cNvPr id="291" name="Google Shape;291;p15"/>
          <p:cNvSpPr txBox="1"/>
          <p:nvPr>
            <p:ph idx="1" type="body"/>
          </p:nvPr>
        </p:nvSpPr>
        <p:spPr>
          <a:xfrm>
            <a:off x="1303800" y="1313975"/>
            <a:ext cx="7030500" cy="290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written mission statement of the U.S. Department of Energy is “to ensure </a:t>
            </a:r>
            <a:r>
              <a:rPr lang="en">
                <a:solidFill>
                  <a:srgbClr val="292929"/>
                </a:solidFill>
                <a:highlight>
                  <a:srgbClr val="FFFFFF"/>
                </a:highlight>
              </a:rPr>
              <a:t>America’s security and prosperity by addressing its energy, environmental, and nuclear challenges through transformative science and technology solutions”. </a:t>
            </a:r>
            <a:endParaRPr>
              <a:solidFill>
                <a:srgbClr val="292929"/>
              </a:solidFill>
              <a:highlight>
                <a:srgbClr val="FFFFFF"/>
              </a:highlight>
            </a:endParaRPr>
          </a:p>
          <a:p>
            <a:pPr indent="0" lvl="0" marL="0" rtl="0" algn="l">
              <a:spcBef>
                <a:spcPts val="1600"/>
              </a:spcBef>
              <a:spcAft>
                <a:spcPts val="0"/>
              </a:spcAft>
              <a:buNone/>
            </a:pPr>
            <a:r>
              <a:rPr lang="en">
                <a:solidFill>
                  <a:srgbClr val="292929"/>
                </a:solidFill>
                <a:highlight>
                  <a:srgbClr val="FFFFFF"/>
                </a:highlight>
              </a:rPr>
              <a:t>The department of energy itself offers a plentiful amount of grants to those looking to start up businesses with energy related projects, those with proven technology trying to reach commercial scale, or those from smaller governments looking for resources for their energy projects. </a:t>
            </a:r>
            <a:endParaRPr>
              <a:solidFill>
                <a:srgbClr val="292929"/>
              </a:solidFill>
              <a:highlight>
                <a:srgbClr val="FFFFFF"/>
              </a:highlight>
            </a:endParaRPr>
          </a:p>
          <a:p>
            <a:pPr indent="0" lvl="0" marL="0" rtl="0" algn="l">
              <a:spcBef>
                <a:spcPts val="1600"/>
              </a:spcBef>
              <a:spcAft>
                <a:spcPts val="1600"/>
              </a:spcAft>
              <a:buNone/>
            </a:pPr>
            <a:r>
              <a:rPr lang="en">
                <a:solidFill>
                  <a:srgbClr val="292929"/>
                </a:solidFill>
                <a:highlight>
                  <a:srgbClr val="FFFFFF"/>
                </a:highlight>
              </a:rPr>
              <a:t>The question that arises with such financial offers is if the money being put in is actually worth it. We question if the government should be supporting such energy research and if so, are we supporting the correct type of research? </a:t>
            </a:r>
            <a:endParaRPr>
              <a:solidFill>
                <a:srgbClr val="292929"/>
              </a:solidFill>
              <a:highlight>
                <a:srgbClr val="FFFFFF"/>
              </a:highligh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5" name="Shape 295"/>
        <p:cNvGrpSpPr/>
        <p:nvPr/>
      </p:nvGrpSpPr>
      <p:grpSpPr>
        <a:xfrm>
          <a:off x="0" y="0"/>
          <a:ext cx="0" cy="0"/>
          <a:chOff x="0" y="0"/>
          <a:chExt cx="0" cy="0"/>
        </a:xfrm>
      </p:grpSpPr>
      <p:sp>
        <p:nvSpPr>
          <p:cNvPr id="296" name="Google Shape;296;p16"/>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Department of Energy (Roles/History) </a:t>
            </a:r>
            <a:endParaRPr/>
          </a:p>
        </p:txBody>
      </p:sp>
      <p:sp>
        <p:nvSpPr>
          <p:cNvPr id="297" name="Google Shape;297;p16"/>
          <p:cNvSpPr txBox="1"/>
          <p:nvPr>
            <p:ph idx="1" type="body"/>
          </p:nvPr>
        </p:nvSpPr>
        <p:spPr>
          <a:xfrm>
            <a:off x="1303800" y="1300950"/>
            <a:ext cx="7030500" cy="3228300"/>
          </a:xfrm>
          <a:prstGeom prst="rect">
            <a:avLst/>
          </a:prstGeom>
        </p:spPr>
        <p:txBody>
          <a:bodyPr anchorCtr="0" anchor="t" bIns="91425" lIns="91425" spcFirstLastPara="1" rIns="91425" wrap="square" tIns="91425">
            <a:noAutofit/>
          </a:bodyPr>
          <a:lstStyle/>
          <a:p>
            <a:pPr indent="-311150" lvl="0" marL="457200" rtl="0" algn="l">
              <a:lnSpc>
                <a:spcPct val="150000"/>
              </a:lnSpc>
              <a:spcBef>
                <a:spcPts val="0"/>
              </a:spcBef>
              <a:spcAft>
                <a:spcPts val="0"/>
              </a:spcAft>
              <a:buSzPts val="1300"/>
              <a:buChar char="●"/>
            </a:pPr>
            <a:r>
              <a:rPr lang="en"/>
              <a:t>Activated on October 1, 1977 and it brought together two programmatic traditions within the Federal Government. </a:t>
            </a:r>
            <a:endParaRPr/>
          </a:p>
          <a:p>
            <a:pPr indent="-298450" lvl="1" marL="914400" rtl="0" algn="l">
              <a:lnSpc>
                <a:spcPct val="150000"/>
              </a:lnSpc>
              <a:spcBef>
                <a:spcPts val="0"/>
              </a:spcBef>
              <a:spcAft>
                <a:spcPts val="0"/>
              </a:spcAft>
              <a:buSzPts val="1100"/>
              <a:buChar char="○"/>
            </a:pPr>
            <a:r>
              <a:rPr lang="en"/>
              <a:t>Defense responsibilities (Manhattan Project : atomic bomb)</a:t>
            </a:r>
            <a:endParaRPr/>
          </a:p>
          <a:p>
            <a:pPr indent="-298450" lvl="1" marL="914400" rtl="0" algn="l">
              <a:lnSpc>
                <a:spcPct val="150000"/>
              </a:lnSpc>
              <a:spcBef>
                <a:spcPts val="0"/>
              </a:spcBef>
              <a:spcAft>
                <a:spcPts val="0"/>
              </a:spcAft>
              <a:buSzPts val="1100"/>
              <a:buChar char="○"/>
            </a:pPr>
            <a:r>
              <a:rPr lang="en"/>
              <a:t>Energy related problems throughout the Federal Government </a:t>
            </a:r>
            <a:endParaRPr/>
          </a:p>
          <a:p>
            <a:pPr indent="-311150" lvl="0" marL="457200" rtl="0" algn="l">
              <a:lnSpc>
                <a:spcPct val="150000"/>
              </a:lnSpc>
              <a:spcBef>
                <a:spcPts val="0"/>
              </a:spcBef>
              <a:spcAft>
                <a:spcPts val="0"/>
              </a:spcAft>
              <a:buSzPts val="1300"/>
              <a:buChar char="●"/>
            </a:pPr>
            <a:r>
              <a:rPr lang="en"/>
              <a:t>Emphasis and focus shifted over time. </a:t>
            </a:r>
            <a:endParaRPr/>
          </a:p>
          <a:p>
            <a:pPr indent="-298450" lvl="1" marL="914400" rtl="0" algn="l">
              <a:lnSpc>
                <a:spcPct val="150000"/>
              </a:lnSpc>
              <a:spcBef>
                <a:spcPts val="0"/>
              </a:spcBef>
              <a:spcAft>
                <a:spcPts val="0"/>
              </a:spcAft>
              <a:buSzPts val="1100"/>
              <a:buChar char="○"/>
            </a:pPr>
            <a:r>
              <a:rPr lang="en"/>
              <a:t>1970’s : energy development and regulation </a:t>
            </a:r>
            <a:endParaRPr/>
          </a:p>
          <a:p>
            <a:pPr indent="-298450" lvl="1" marL="914400" rtl="0" algn="l">
              <a:lnSpc>
                <a:spcPct val="150000"/>
              </a:lnSpc>
              <a:spcBef>
                <a:spcPts val="0"/>
              </a:spcBef>
              <a:spcAft>
                <a:spcPts val="0"/>
              </a:spcAft>
              <a:buSzPts val="1100"/>
              <a:buChar char="○"/>
            </a:pPr>
            <a:r>
              <a:rPr lang="en"/>
              <a:t>1980’s : nuclear weapons research, development, and production</a:t>
            </a:r>
            <a:endParaRPr/>
          </a:p>
          <a:p>
            <a:pPr indent="-298450" lvl="1" marL="914400" rtl="0" algn="l">
              <a:lnSpc>
                <a:spcPct val="150000"/>
              </a:lnSpc>
              <a:spcBef>
                <a:spcPts val="0"/>
              </a:spcBef>
              <a:spcAft>
                <a:spcPts val="0"/>
              </a:spcAft>
              <a:buSzPts val="1100"/>
              <a:buChar char="○"/>
            </a:pPr>
            <a:r>
              <a:rPr lang="en"/>
              <a:t>2000’s : ensuring nations security and prosperity </a:t>
            </a:r>
            <a:endParaRPr/>
          </a:p>
          <a:p>
            <a:pPr indent="-311150" lvl="0" marL="457200" rtl="0" algn="l">
              <a:lnSpc>
                <a:spcPct val="150000"/>
              </a:lnSpc>
              <a:spcBef>
                <a:spcPts val="0"/>
              </a:spcBef>
              <a:spcAft>
                <a:spcPts val="0"/>
              </a:spcAft>
              <a:buSzPts val="1300"/>
              <a:buChar char="●"/>
            </a:pPr>
            <a:r>
              <a:rPr lang="en"/>
              <a:t>The Department now seeks to </a:t>
            </a:r>
            <a:r>
              <a:rPr lang="en">
                <a:solidFill>
                  <a:srgbClr val="292929"/>
                </a:solidFill>
                <a:highlight>
                  <a:srgbClr val="FFFFFF"/>
                </a:highlight>
              </a:rPr>
              <a:t>transform the nation’s energy system and secure leadership in clean energy technologies and pursue world-class science and engineering as a cornerstone of economic prosperity.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1" name="Shape 301"/>
        <p:cNvGrpSpPr/>
        <p:nvPr/>
      </p:nvGrpSpPr>
      <p:grpSpPr>
        <a:xfrm>
          <a:off x="0" y="0"/>
          <a:ext cx="0" cy="0"/>
          <a:chOff x="0" y="0"/>
          <a:chExt cx="0" cy="0"/>
        </a:xfrm>
      </p:grpSpPr>
      <p:sp>
        <p:nvSpPr>
          <p:cNvPr id="302" name="Google Shape;302;p17"/>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Department of Energy (Funding)</a:t>
            </a:r>
            <a:endParaRPr/>
          </a:p>
        </p:txBody>
      </p:sp>
      <p:sp>
        <p:nvSpPr>
          <p:cNvPr id="303" name="Google Shape;303;p17"/>
          <p:cNvSpPr txBox="1"/>
          <p:nvPr>
            <p:ph idx="1" type="body"/>
          </p:nvPr>
        </p:nvSpPr>
        <p:spPr>
          <a:xfrm>
            <a:off x="871075" y="1300950"/>
            <a:ext cx="7825800" cy="36144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 sz="1400"/>
              <a:t>Resources for small businesses </a:t>
            </a:r>
            <a:endParaRPr sz="1400"/>
          </a:p>
          <a:p>
            <a:pPr indent="-317500" lvl="0" marL="457200" rtl="0" algn="l">
              <a:lnSpc>
                <a:spcPct val="150000"/>
              </a:lnSpc>
              <a:spcBef>
                <a:spcPts val="0"/>
              </a:spcBef>
              <a:spcAft>
                <a:spcPts val="0"/>
              </a:spcAft>
              <a:buSzPts val="1400"/>
              <a:buChar char="●"/>
            </a:pPr>
            <a:r>
              <a:rPr lang="en" sz="1400"/>
              <a:t>Office of Science Funding Opportunities </a:t>
            </a:r>
            <a:endParaRPr sz="1400"/>
          </a:p>
          <a:p>
            <a:pPr indent="-317500" lvl="0" marL="457200" rtl="0" algn="l">
              <a:lnSpc>
                <a:spcPct val="150000"/>
              </a:lnSpc>
              <a:spcBef>
                <a:spcPts val="0"/>
              </a:spcBef>
              <a:spcAft>
                <a:spcPts val="0"/>
              </a:spcAft>
              <a:buSzPts val="1400"/>
              <a:buChar char="●"/>
            </a:pPr>
            <a:r>
              <a:rPr lang="en" sz="1400"/>
              <a:t>Fossil Energy Funding </a:t>
            </a:r>
            <a:endParaRPr sz="1400"/>
          </a:p>
          <a:p>
            <a:pPr indent="-317500" lvl="0" marL="457200" rtl="0" algn="l">
              <a:lnSpc>
                <a:spcPct val="150000"/>
              </a:lnSpc>
              <a:spcBef>
                <a:spcPts val="0"/>
              </a:spcBef>
              <a:spcAft>
                <a:spcPts val="0"/>
              </a:spcAft>
              <a:buSzPts val="1400"/>
              <a:buChar char="●"/>
            </a:pPr>
            <a:r>
              <a:rPr lang="en" sz="1400"/>
              <a:t>Loan Programs Office </a:t>
            </a:r>
            <a:endParaRPr sz="1400"/>
          </a:p>
          <a:p>
            <a:pPr indent="-317500" lvl="0" marL="457200" rtl="0" algn="l">
              <a:lnSpc>
                <a:spcPct val="150000"/>
              </a:lnSpc>
              <a:spcBef>
                <a:spcPts val="0"/>
              </a:spcBef>
              <a:spcAft>
                <a:spcPts val="0"/>
              </a:spcAft>
              <a:buSzPts val="1400"/>
              <a:buChar char="●"/>
            </a:pPr>
            <a:r>
              <a:rPr lang="en" sz="1400"/>
              <a:t>Energy Efficiency and Renewables </a:t>
            </a:r>
            <a:endParaRPr sz="1400"/>
          </a:p>
          <a:p>
            <a:pPr indent="-317500" lvl="0" marL="457200" rtl="0" algn="l">
              <a:lnSpc>
                <a:spcPct val="150000"/>
              </a:lnSpc>
              <a:spcBef>
                <a:spcPts val="0"/>
              </a:spcBef>
              <a:spcAft>
                <a:spcPts val="0"/>
              </a:spcAft>
              <a:buSzPts val="1400"/>
              <a:buChar char="●"/>
            </a:pPr>
            <a:r>
              <a:rPr lang="en" sz="1400"/>
              <a:t>ARPA-E Funding </a:t>
            </a:r>
            <a:r>
              <a:rPr lang="en" sz="1400"/>
              <a:t>Opportunities</a:t>
            </a:r>
            <a:endParaRPr sz="1400"/>
          </a:p>
          <a:p>
            <a:pPr indent="-317500" lvl="0" marL="457200" rtl="0" algn="l">
              <a:lnSpc>
                <a:spcPct val="150000"/>
              </a:lnSpc>
              <a:spcBef>
                <a:spcPts val="0"/>
              </a:spcBef>
              <a:spcAft>
                <a:spcPts val="0"/>
              </a:spcAft>
              <a:buSzPts val="1400"/>
              <a:buChar char="●"/>
            </a:pPr>
            <a:r>
              <a:rPr lang="en" sz="1400"/>
              <a:t>Nuclear Energy Funding </a:t>
            </a:r>
            <a:endParaRPr sz="1400"/>
          </a:p>
          <a:p>
            <a:pPr indent="-317500" lvl="0" marL="457200" rtl="0" algn="l">
              <a:lnSpc>
                <a:spcPct val="150000"/>
              </a:lnSpc>
              <a:spcBef>
                <a:spcPts val="0"/>
              </a:spcBef>
              <a:spcAft>
                <a:spcPts val="0"/>
              </a:spcAft>
              <a:buSzPts val="1400"/>
              <a:buChar char="●"/>
            </a:pPr>
            <a:r>
              <a:rPr lang="en" sz="1400"/>
              <a:t>State Energy Program </a:t>
            </a:r>
            <a:endParaRPr sz="1400"/>
          </a:p>
          <a:p>
            <a:pPr indent="-317500" lvl="0" marL="457200" rtl="0" algn="l">
              <a:lnSpc>
                <a:spcPct val="150000"/>
              </a:lnSpc>
              <a:spcBef>
                <a:spcPts val="0"/>
              </a:spcBef>
              <a:spcAft>
                <a:spcPts val="0"/>
              </a:spcAft>
              <a:buSzPts val="1400"/>
              <a:buChar char="●"/>
            </a:pPr>
            <a:r>
              <a:rPr lang="en" sz="1400"/>
              <a:t>Small Business Innovation Research</a:t>
            </a:r>
            <a:endParaRPr/>
          </a:p>
          <a:p>
            <a:pPr indent="0" lvl="0" marL="0" rtl="0" algn="l">
              <a:spcBef>
                <a:spcPts val="1600"/>
              </a:spcBef>
              <a:spcAft>
                <a:spcPts val="1600"/>
              </a:spcAft>
              <a:buNone/>
            </a:pPr>
            <a:r>
              <a:rPr lang="en"/>
              <a:t>For more specific information you can visit </a:t>
            </a:r>
            <a:r>
              <a:rPr lang="en" u="sng">
                <a:solidFill>
                  <a:schemeClr val="hlink"/>
                </a:solidFill>
                <a:hlinkClick r:id="rId3"/>
              </a:rPr>
              <a:t>https://www.energy.gov/energy-economy/funding-financing</a:t>
            </a:r>
            <a:r>
              <a:rPr lang="en"/>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7" name="Shape 307"/>
        <p:cNvGrpSpPr/>
        <p:nvPr/>
      </p:nvGrpSpPr>
      <p:grpSpPr>
        <a:xfrm>
          <a:off x="0" y="0"/>
          <a:ext cx="0" cy="0"/>
          <a:chOff x="0" y="0"/>
          <a:chExt cx="0" cy="0"/>
        </a:xfrm>
      </p:grpSpPr>
      <p:sp>
        <p:nvSpPr>
          <p:cNvPr id="308" name="Google Shape;308;p18"/>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Non-Carbon Based Alternatives (Renewable Resources) </a:t>
            </a:r>
            <a:endParaRPr/>
          </a:p>
        </p:txBody>
      </p:sp>
      <p:sp>
        <p:nvSpPr>
          <p:cNvPr id="309" name="Google Shape;309;p18"/>
          <p:cNvSpPr txBox="1"/>
          <p:nvPr>
            <p:ph idx="1" type="body"/>
          </p:nvPr>
        </p:nvSpPr>
        <p:spPr>
          <a:xfrm>
            <a:off x="1303800" y="1597875"/>
            <a:ext cx="7030500" cy="3303600"/>
          </a:xfrm>
          <a:prstGeom prst="rect">
            <a:avLst/>
          </a:prstGeom>
        </p:spPr>
        <p:txBody>
          <a:bodyPr anchorCtr="0" anchor="t" bIns="91425" lIns="91425" spcFirstLastPara="1" rIns="91425" wrap="square" tIns="91425">
            <a:noAutofit/>
          </a:bodyPr>
          <a:lstStyle/>
          <a:p>
            <a:pPr indent="-311150" lvl="0" marL="457200" rtl="0" algn="l">
              <a:lnSpc>
                <a:spcPct val="150000"/>
              </a:lnSpc>
              <a:spcBef>
                <a:spcPts val="0"/>
              </a:spcBef>
              <a:spcAft>
                <a:spcPts val="0"/>
              </a:spcAft>
              <a:buSzPts val="1300"/>
              <a:buChar char="●"/>
            </a:pPr>
            <a:r>
              <a:rPr lang="en"/>
              <a:t>Energy security, affordability, job creation, and future economic strategic </a:t>
            </a:r>
            <a:r>
              <a:rPr lang="en"/>
              <a:t>positioning</a:t>
            </a:r>
            <a:r>
              <a:rPr lang="en"/>
              <a:t> are common reasons used to justify government support in renewable resources. </a:t>
            </a:r>
            <a:endParaRPr/>
          </a:p>
          <a:p>
            <a:pPr indent="-311150" lvl="0" marL="457200" rtl="0" algn="l">
              <a:lnSpc>
                <a:spcPct val="150000"/>
              </a:lnSpc>
              <a:spcBef>
                <a:spcPts val="0"/>
              </a:spcBef>
              <a:spcAft>
                <a:spcPts val="0"/>
              </a:spcAft>
              <a:buSzPts val="1300"/>
              <a:buChar char="●"/>
            </a:pPr>
            <a:r>
              <a:rPr lang="en"/>
              <a:t>The energy security argument says that investing in renewable resources that can be produced at home and doesn’t rely on fossil fuel markets will help to achieve greater security. </a:t>
            </a:r>
            <a:endParaRPr/>
          </a:p>
          <a:p>
            <a:pPr indent="-311150" lvl="0" marL="457200" rtl="0" algn="l">
              <a:lnSpc>
                <a:spcPct val="150000"/>
              </a:lnSpc>
              <a:spcBef>
                <a:spcPts val="0"/>
              </a:spcBef>
              <a:spcAft>
                <a:spcPts val="0"/>
              </a:spcAft>
              <a:buSzPts val="1300"/>
              <a:buChar char="●"/>
            </a:pPr>
            <a:r>
              <a:rPr lang="en"/>
              <a:t>Cost effectiveness in reference to renewable technologies has increased overtime. </a:t>
            </a:r>
            <a:endParaRPr/>
          </a:p>
          <a:p>
            <a:pPr indent="-311150" lvl="0" marL="457200" rtl="0" algn="l">
              <a:lnSpc>
                <a:spcPct val="150000"/>
              </a:lnSpc>
              <a:spcBef>
                <a:spcPts val="0"/>
              </a:spcBef>
              <a:spcAft>
                <a:spcPts val="0"/>
              </a:spcAft>
              <a:buSzPts val="1300"/>
              <a:buChar char="●"/>
            </a:pPr>
            <a:r>
              <a:rPr lang="en"/>
              <a:t>Looking long term, if we were to invest in renewable resources, we have the potential to be </a:t>
            </a:r>
            <a:r>
              <a:rPr lang="en"/>
              <a:t>competitively</a:t>
            </a:r>
            <a:r>
              <a:rPr lang="en"/>
              <a:t> positioned in future clean-energy technology markets. </a:t>
            </a:r>
            <a:endParaRPr/>
          </a:p>
          <a:p>
            <a:pPr indent="-311150" lvl="0" marL="457200" rtl="0" algn="l">
              <a:lnSpc>
                <a:spcPct val="150000"/>
              </a:lnSpc>
              <a:spcBef>
                <a:spcPts val="0"/>
              </a:spcBef>
              <a:spcAft>
                <a:spcPts val="0"/>
              </a:spcAft>
              <a:buSzPts val="1300"/>
              <a:buChar char="●"/>
            </a:pPr>
            <a:r>
              <a:rPr lang="en"/>
              <a:t>Renewable options need a leg up in order to gain full social benefits they offer.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3" name="Shape 313"/>
        <p:cNvGrpSpPr/>
        <p:nvPr/>
      </p:nvGrpSpPr>
      <p:grpSpPr>
        <a:xfrm>
          <a:off x="0" y="0"/>
          <a:ext cx="0" cy="0"/>
          <a:chOff x="0" y="0"/>
          <a:chExt cx="0" cy="0"/>
        </a:xfrm>
      </p:grpSpPr>
      <p:pic>
        <p:nvPicPr>
          <p:cNvPr id="314" name="Google Shape;314;p19"/>
          <p:cNvPicPr preferRelativeResize="0"/>
          <p:nvPr/>
        </p:nvPicPr>
        <p:blipFill>
          <a:blip r:embed="rId3">
            <a:alphaModFix/>
          </a:blip>
          <a:stretch>
            <a:fillRect/>
          </a:stretch>
        </p:blipFill>
        <p:spPr>
          <a:xfrm>
            <a:off x="152400" y="152400"/>
            <a:ext cx="8751949" cy="48387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8" name="Shape 318"/>
        <p:cNvGrpSpPr/>
        <p:nvPr/>
      </p:nvGrpSpPr>
      <p:grpSpPr>
        <a:xfrm>
          <a:off x="0" y="0"/>
          <a:ext cx="0" cy="0"/>
          <a:chOff x="0" y="0"/>
          <a:chExt cx="0" cy="0"/>
        </a:xfrm>
      </p:grpSpPr>
      <p:sp>
        <p:nvSpPr>
          <p:cNvPr id="319" name="Google Shape;319;p20"/>
          <p:cNvSpPr txBox="1"/>
          <p:nvPr>
            <p:ph type="title"/>
          </p:nvPr>
        </p:nvSpPr>
        <p:spPr>
          <a:xfrm>
            <a:off x="1303800" y="31512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Carbon Based Alternatives </a:t>
            </a:r>
            <a:endParaRPr/>
          </a:p>
          <a:p>
            <a:pPr indent="0" lvl="0" marL="0" rtl="0" algn="ctr">
              <a:spcBef>
                <a:spcPts val="0"/>
              </a:spcBef>
              <a:spcAft>
                <a:spcPts val="0"/>
              </a:spcAft>
              <a:buNone/>
            </a:pPr>
            <a:r>
              <a:rPr lang="en"/>
              <a:t>(Non-Renewable Resources) </a:t>
            </a:r>
            <a:endParaRPr/>
          </a:p>
        </p:txBody>
      </p:sp>
      <p:sp>
        <p:nvSpPr>
          <p:cNvPr id="320" name="Google Shape;320;p20"/>
          <p:cNvSpPr txBox="1"/>
          <p:nvPr>
            <p:ph idx="1" type="body"/>
          </p:nvPr>
        </p:nvSpPr>
        <p:spPr>
          <a:xfrm>
            <a:off x="1303800" y="1384050"/>
            <a:ext cx="7030500" cy="3448500"/>
          </a:xfrm>
          <a:prstGeom prst="rect">
            <a:avLst/>
          </a:prstGeom>
        </p:spPr>
        <p:txBody>
          <a:bodyPr anchorCtr="0" anchor="t" bIns="91425" lIns="91425" spcFirstLastPara="1" rIns="91425" wrap="square" tIns="91425">
            <a:noAutofit/>
          </a:bodyPr>
          <a:lstStyle/>
          <a:p>
            <a:pPr indent="-311150" lvl="0" marL="457200" rtl="0" algn="l">
              <a:lnSpc>
                <a:spcPct val="200000"/>
              </a:lnSpc>
              <a:spcBef>
                <a:spcPts val="0"/>
              </a:spcBef>
              <a:spcAft>
                <a:spcPts val="0"/>
              </a:spcAft>
              <a:buClr>
                <a:srgbClr val="222222"/>
              </a:buClr>
              <a:buSzPts val="1300"/>
              <a:buChar char="●"/>
            </a:pPr>
            <a:r>
              <a:rPr lang="en">
                <a:solidFill>
                  <a:srgbClr val="000000"/>
                </a:solidFill>
                <a:highlight>
                  <a:srgbClr val="FBFBFB"/>
                </a:highlight>
              </a:rPr>
              <a:t>Fossil fuels are the world's traditional energy sources and most of the world is built around using them.</a:t>
            </a:r>
            <a:endParaRPr>
              <a:solidFill>
                <a:srgbClr val="222222"/>
              </a:solidFill>
              <a:highlight>
                <a:srgbClr val="FFFFFF"/>
              </a:highlight>
            </a:endParaRPr>
          </a:p>
          <a:p>
            <a:pPr indent="-311150" lvl="0" marL="457200" rtl="0" algn="l">
              <a:lnSpc>
                <a:spcPct val="200000"/>
              </a:lnSpc>
              <a:spcBef>
                <a:spcPts val="0"/>
              </a:spcBef>
              <a:spcAft>
                <a:spcPts val="0"/>
              </a:spcAft>
              <a:buClr>
                <a:srgbClr val="222222"/>
              </a:buClr>
              <a:buSzPts val="1300"/>
              <a:buChar char="●"/>
            </a:pPr>
            <a:r>
              <a:rPr lang="en">
                <a:solidFill>
                  <a:srgbClr val="222222"/>
                </a:solidFill>
                <a:highlight>
                  <a:srgbClr val="FFFFFF"/>
                </a:highlight>
              </a:rPr>
              <a:t>The availability of natural gas has skyrocketed in recent years, driving down prices.</a:t>
            </a:r>
            <a:endParaRPr>
              <a:solidFill>
                <a:srgbClr val="222222"/>
              </a:solidFill>
              <a:highlight>
                <a:srgbClr val="FFFFFF"/>
              </a:highlight>
            </a:endParaRPr>
          </a:p>
          <a:p>
            <a:pPr indent="-311150" lvl="0" marL="457200" rtl="0" algn="l">
              <a:lnSpc>
                <a:spcPct val="200000"/>
              </a:lnSpc>
              <a:spcBef>
                <a:spcPts val="0"/>
              </a:spcBef>
              <a:spcAft>
                <a:spcPts val="0"/>
              </a:spcAft>
              <a:buClr>
                <a:srgbClr val="222222"/>
              </a:buClr>
              <a:buSzPts val="1300"/>
              <a:buChar char="●"/>
            </a:pPr>
            <a:r>
              <a:rPr lang="en">
                <a:solidFill>
                  <a:srgbClr val="222222"/>
                </a:solidFill>
                <a:highlight>
                  <a:srgbClr val="FFFFFF"/>
                </a:highlight>
              </a:rPr>
              <a:t>Improvements in fossil fuel technologies make it harder for the economics of renewables to stack up by themselves.</a:t>
            </a:r>
            <a:endParaRPr>
              <a:solidFill>
                <a:srgbClr val="222222"/>
              </a:solidFill>
              <a:highlight>
                <a:srgbClr val="FFFFFF"/>
              </a:highlight>
            </a:endParaRPr>
          </a:p>
          <a:p>
            <a:pPr indent="-311150" lvl="0" marL="457200" rtl="0" algn="l">
              <a:lnSpc>
                <a:spcPct val="200000"/>
              </a:lnSpc>
              <a:spcBef>
                <a:spcPts val="0"/>
              </a:spcBef>
              <a:spcAft>
                <a:spcPts val="0"/>
              </a:spcAft>
              <a:buClr>
                <a:srgbClr val="222222"/>
              </a:buClr>
              <a:buSzPts val="1300"/>
              <a:buChar char="●"/>
            </a:pPr>
            <a:r>
              <a:rPr lang="en">
                <a:solidFill>
                  <a:srgbClr val="222222"/>
                </a:solidFill>
                <a:highlight>
                  <a:srgbClr val="FFFFFF"/>
                </a:highlight>
              </a:rPr>
              <a:t>Fossil fuels are being unfairly favored despite negative external impacts.</a:t>
            </a:r>
            <a:endParaRPr>
              <a:solidFill>
                <a:srgbClr val="222222"/>
              </a:solidFill>
              <a:highlight>
                <a:srgbClr val="FFFFFF"/>
              </a:highlight>
            </a:endParaRPr>
          </a:p>
          <a:p>
            <a:pPr indent="-311150" lvl="0" marL="457200" rtl="0" algn="l">
              <a:lnSpc>
                <a:spcPct val="200000"/>
              </a:lnSpc>
              <a:spcBef>
                <a:spcPts val="0"/>
              </a:spcBef>
              <a:spcAft>
                <a:spcPts val="0"/>
              </a:spcAft>
              <a:buClr>
                <a:srgbClr val="222222"/>
              </a:buClr>
              <a:buSzPts val="1300"/>
              <a:buChar char="●"/>
            </a:pPr>
            <a:r>
              <a:rPr lang="en">
                <a:solidFill>
                  <a:srgbClr val="000000"/>
                </a:solidFill>
                <a:highlight>
                  <a:srgbClr val="FBFBFB"/>
                </a:highlight>
              </a:rPr>
              <a:t>New technologies are emerging that may allow fossil fuel use with less harmful effects to the environment. </a:t>
            </a:r>
            <a:endParaRPr>
              <a:solidFill>
                <a:srgbClr val="222222"/>
              </a:solidFill>
              <a:highlight>
                <a:srgbClr val="FFFFFF"/>
              </a:highlight>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4" name="Shape 324"/>
        <p:cNvGrpSpPr/>
        <p:nvPr/>
      </p:nvGrpSpPr>
      <p:grpSpPr>
        <a:xfrm>
          <a:off x="0" y="0"/>
          <a:ext cx="0" cy="0"/>
          <a:chOff x="0" y="0"/>
          <a:chExt cx="0" cy="0"/>
        </a:xfrm>
      </p:grpSpPr>
      <p:sp>
        <p:nvSpPr>
          <p:cNvPr id="325" name="Google Shape;325;p21"/>
          <p:cNvSpPr txBox="1"/>
          <p:nvPr/>
        </p:nvSpPr>
        <p:spPr>
          <a:xfrm>
            <a:off x="1631150" y="821525"/>
            <a:ext cx="7072500" cy="371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6000">
                <a:latin typeface="Lobster"/>
                <a:ea typeface="Lobster"/>
                <a:cs typeface="Lobster"/>
                <a:sym typeface="Lobster"/>
              </a:rPr>
              <a:t>Argument 1:  Non-Carbon</a:t>
            </a:r>
            <a:endParaRPr sz="6000">
              <a:latin typeface="Lobster"/>
              <a:ea typeface="Lobster"/>
              <a:cs typeface="Lobster"/>
              <a:sym typeface="Lobster"/>
            </a:endParaRPr>
          </a:p>
          <a:p>
            <a:pPr indent="0" lvl="0" marL="0" rtl="0" algn="l">
              <a:spcBef>
                <a:spcPts val="0"/>
              </a:spcBef>
              <a:spcAft>
                <a:spcPts val="0"/>
              </a:spcAft>
              <a:buNone/>
            </a:pPr>
            <a:r>
              <a:rPr lang="en" sz="6000">
                <a:latin typeface="Lobster"/>
                <a:ea typeface="Lobster"/>
                <a:cs typeface="Lobster"/>
                <a:sym typeface="Lobster"/>
              </a:rPr>
              <a:t>Based Alternatives</a:t>
            </a:r>
            <a:endParaRPr sz="6000">
              <a:latin typeface="Lobster"/>
              <a:ea typeface="Lobster"/>
              <a:cs typeface="Lobster"/>
              <a:sym typeface="Lobste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9" name="Shape 329"/>
        <p:cNvGrpSpPr/>
        <p:nvPr/>
      </p:nvGrpSpPr>
      <p:grpSpPr>
        <a:xfrm>
          <a:off x="0" y="0"/>
          <a:ext cx="0" cy="0"/>
          <a:chOff x="0" y="0"/>
          <a:chExt cx="0" cy="0"/>
        </a:xfrm>
      </p:grpSpPr>
      <p:sp>
        <p:nvSpPr>
          <p:cNvPr id="330" name="Google Shape;330;p22"/>
          <p:cNvSpPr txBox="1"/>
          <p:nvPr>
            <p:ph type="title"/>
          </p:nvPr>
        </p:nvSpPr>
        <p:spPr>
          <a:xfrm>
            <a:off x="1291900" y="396150"/>
            <a:ext cx="7030500" cy="1149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Why Support Non-Carbon?  </a:t>
            </a:r>
            <a:endParaRPr sz="2400"/>
          </a:p>
        </p:txBody>
      </p:sp>
      <p:sp>
        <p:nvSpPr>
          <p:cNvPr id="331" name="Google Shape;331;p22"/>
          <p:cNvSpPr txBox="1"/>
          <p:nvPr>
            <p:ph idx="1" type="body"/>
          </p:nvPr>
        </p:nvSpPr>
        <p:spPr>
          <a:xfrm>
            <a:off x="1291900" y="1166491"/>
            <a:ext cx="7030500" cy="33948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SzPts val="1300"/>
              <a:buChar char="●"/>
            </a:pPr>
            <a:r>
              <a:rPr lang="en"/>
              <a:t>Less emissions into the atmosphere</a:t>
            </a:r>
            <a:endParaRPr/>
          </a:p>
          <a:p>
            <a:pPr indent="-311150" lvl="1" marL="914400" rtl="0" algn="l">
              <a:spcBef>
                <a:spcPts val="0"/>
              </a:spcBef>
              <a:spcAft>
                <a:spcPts val="0"/>
              </a:spcAft>
              <a:buSzPts val="1300"/>
              <a:buChar char="○"/>
            </a:pPr>
            <a:r>
              <a:rPr lang="en" sz="1300">
                <a:solidFill>
                  <a:srgbClr val="333333"/>
                </a:solidFill>
                <a:highlight>
                  <a:srgbClr val="FFFFFF"/>
                </a:highlight>
              </a:rPr>
              <a:t>In 2017, emissions of carbon dioxide (CO2) by the U.S. electric power sector were 1,744 million metric tons</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Would slow down Global Climate Change </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Improve air purity </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Improve public health</a:t>
            </a:r>
            <a:endParaRPr sz="1300">
              <a:solidFill>
                <a:srgbClr val="333333"/>
              </a:solidFill>
              <a:highlight>
                <a:srgbClr val="FFFFFF"/>
              </a:highlight>
            </a:endParaRPr>
          </a:p>
          <a:p>
            <a:pPr indent="-311150" lvl="0" marL="457200" rtl="0" algn="l">
              <a:spcBef>
                <a:spcPts val="0"/>
              </a:spcBef>
              <a:spcAft>
                <a:spcPts val="0"/>
              </a:spcAft>
              <a:buClr>
                <a:srgbClr val="333333"/>
              </a:buClr>
              <a:buSzPts val="1300"/>
              <a:buChar char="●"/>
            </a:pPr>
            <a:r>
              <a:rPr lang="en">
                <a:solidFill>
                  <a:srgbClr val="333333"/>
                </a:solidFill>
                <a:highlight>
                  <a:srgbClr val="FFFFFF"/>
                </a:highlight>
              </a:rPr>
              <a:t>Added jobs</a:t>
            </a:r>
            <a:endParaRPr>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Scientists are paid to study and develop new energy forms </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Need laborers </a:t>
            </a:r>
            <a:endParaRPr sz="1300">
              <a:solidFill>
                <a:srgbClr val="333333"/>
              </a:solidFill>
              <a:highlight>
                <a:srgbClr val="FFFFFF"/>
              </a:highlight>
            </a:endParaRPr>
          </a:p>
          <a:p>
            <a:pPr indent="-311150" lvl="0" marL="457200" rtl="0" algn="l">
              <a:spcBef>
                <a:spcPts val="0"/>
              </a:spcBef>
              <a:spcAft>
                <a:spcPts val="0"/>
              </a:spcAft>
              <a:buClr>
                <a:srgbClr val="333333"/>
              </a:buClr>
              <a:buSzPts val="1300"/>
              <a:buChar char="●"/>
            </a:pPr>
            <a:r>
              <a:rPr lang="en">
                <a:solidFill>
                  <a:srgbClr val="333333"/>
                </a:solidFill>
                <a:highlight>
                  <a:srgbClr val="FFFFFF"/>
                </a:highlight>
              </a:rPr>
              <a:t>Steady energy prices in the future</a:t>
            </a:r>
            <a:endParaRPr>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Renewable energy provides affordable electricity currently </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Amid 2010 and 2017, the average price to install solar decreased more than 70%</a:t>
            </a:r>
            <a:endParaRPr sz="1300">
              <a:solidFill>
                <a:srgbClr val="333333"/>
              </a:solidFill>
              <a:highlight>
                <a:srgbClr val="FFFFFF"/>
              </a:highlight>
            </a:endParaRPr>
          </a:p>
          <a:p>
            <a:pPr indent="-311150" lvl="1" marL="914400" rtl="0" algn="l">
              <a:spcBef>
                <a:spcPts val="0"/>
              </a:spcBef>
              <a:spcAft>
                <a:spcPts val="0"/>
              </a:spcAft>
              <a:buClr>
                <a:srgbClr val="333333"/>
              </a:buClr>
              <a:buSzPts val="1300"/>
              <a:buChar char="○"/>
            </a:pPr>
            <a:r>
              <a:rPr lang="en" sz="1300">
                <a:solidFill>
                  <a:srgbClr val="333333"/>
                </a:solidFill>
                <a:highlight>
                  <a:srgbClr val="FFFFFF"/>
                </a:highlight>
              </a:rPr>
              <a:t>Amid 2009 and 2016, the cost of generating electricity based off of wind decreased 66%</a:t>
            </a:r>
            <a:endParaRPr sz="1300">
              <a:solidFill>
                <a:srgbClr val="333333"/>
              </a:solidFill>
              <a:highlight>
                <a:srgbClr val="FFFFFF"/>
              </a:highlight>
            </a:endParaRPr>
          </a:p>
          <a:p>
            <a:pPr indent="0" lvl="0" marL="457200" rtl="0" algn="l">
              <a:spcBef>
                <a:spcPts val="1600"/>
              </a:spcBef>
              <a:spcAft>
                <a:spcPts val="1600"/>
              </a:spcAft>
              <a:buNone/>
            </a:pPr>
            <a:r>
              <a:t/>
            </a:r>
            <a:endParaRPr>
              <a:solidFill>
                <a:srgbClr val="333333"/>
              </a:solidFill>
              <a:highlight>
                <a:srgbClr val="FFFFFF"/>
              </a:high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5" name="Shape 335"/>
        <p:cNvGrpSpPr/>
        <p:nvPr/>
      </p:nvGrpSpPr>
      <p:grpSpPr>
        <a:xfrm>
          <a:off x="0" y="0"/>
          <a:ext cx="0" cy="0"/>
          <a:chOff x="0" y="0"/>
          <a:chExt cx="0" cy="0"/>
        </a:xfrm>
      </p:grpSpPr>
      <p:pic>
        <p:nvPicPr>
          <p:cNvPr id="336" name="Google Shape;336;p23"/>
          <p:cNvPicPr preferRelativeResize="0"/>
          <p:nvPr/>
        </p:nvPicPr>
        <p:blipFill>
          <a:blip r:embed="rId3">
            <a:alphaModFix/>
          </a:blip>
          <a:stretch>
            <a:fillRect/>
          </a:stretch>
        </p:blipFill>
        <p:spPr>
          <a:xfrm>
            <a:off x="206125" y="464349"/>
            <a:ext cx="8547300" cy="4363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0" name="Shape 340"/>
        <p:cNvGrpSpPr/>
        <p:nvPr/>
      </p:nvGrpSpPr>
      <p:grpSpPr>
        <a:xfrm>
          <a:off x="0" y="0"/>
          <a:ext cx="0" cy="0"/>
          <a:chOff x="0" y="0"/>
          <a:chExt cx="0" cy="0"/>
        </a:xfrm>
      </p:grpSpPr>
      <p:sp>
        <p:nvSpPr>
          <p:cNvPr id="341" name="Google Shape;341;p24"/>
          <p:cNvSpPr txBox="1"/>
          <p:nvPr/>
        </p:nvSpPr>
        <p:spPr>
          <a:xfrm>
            <a:off x="1309700" y="785825"/>
            <a:ext cx="7441500" cy="388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6000">
                <a:latin typeface="Lobster"/>
                <a:ea typeface="Lobster"/>
                <a:cs typeface="Lobster"/>
                <a:sym typeface="Lobster"/>
              </a:rPr>
              <a:t>Argument 2:</a:t>
            </a:r>
            <a:endParaRPr sz="6000">
              <a:latin typeface="Lobster"/>
              <a:ea typeface="Lobster"/>
              <a:cs typeface="Lobster"/>
              <a:sym typeface="Lobster"/>
            </a:endParaRPr>
          </a:p>
          <a:p>
            <a:pPr indent="0" lvl="0" marL="0" rtl="0" algn="l">
              <a:spcBef>
                <a:spcPts val="0"/>
              </a:spcBef>
              <a:spcAft>
                <a:spcPts val="0"/>
              </a:spcAft>
              <a:buNone/>
            </a:pPr>
            <a:r>
              <a:rPr lang="en" sz="6000">
                <a:latin typeface="Lobster"/>
                <a:ea typeface="Lobster"/>
                <a:cs typeface="Lobster"/>
                <a:sym typeface="Lobster"/>
              </a:rPr>
              <a:t>Carbon Based Alternatives</a:t>
            </a:r>
            <a:endParaRPr sz="6000">
              <a:latin typeface="Lobster"/>
              <a:ea typeface="Lobster"/>
              <a:cs typeface="Lobster"/>
              <a:sym typeface="Lobste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5" name="Shape 345"/>
        <p:cNvGrpSpPr/>
        <p:nvPr/>
      </p:nvGrpSpPr>
      <p:grpSpPr>
        <a:xfrm>
          <a:off x="0" y="0"/>
          <a:ext cx="0" cy="0"/>
          <a:chOff x="0" y="0"/>
          <a:chExt cx="0" cy="0"/>
        </a:xfrm>
      </p:grpSpPr>
      <p:sp>
        <p:nvSpPr>
          <p:cNvPr id="346" name="Google Shape;346;p25"/>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Why Support Carbon Based Alternatives? </a:t>
            </a:r>
            <a:endParaRPr/>
          </a:p>
        </p:txBody>
      </p:sp>
      <p:sp>
        <p:nvSpPr>
          <p:cNvPr id="347" name="Google Shape;347;p25"/>
          <p:cNvSpPr txBox="1"/>
          <p:nvPr>
            <p:ph idx="1" type="body"/>
          </p:nvPr>
        </p:nvSpPr>
        <p:spPr>
          <a:xfrm>
            <a:off x="1303800" y="1990050"/>
            <a:ext cx="7030500" cy="2541600"/>
          </a:xfrm>
          <a:prstGeom prst="rect">
            <a:avLst/>
          </a:prstGeom>
        </p:spPr>
        <p:txBody>
          <a:bodyPr anchorCtr="0" anchor="t" bIns="91425" lIns="91425" spcFirstLastPara="1" rIns="91425" wrap="square" tIns="91425">
            <a:noAutofit/>
          </a:bodyPr>
          <a:lstStyle/>
          <a:p>
            <a:pPr indent="-311150" lvl="0" marL="457200" rtl="0" algn="l">
              <a:lnSpc>
                <a:spcPct val="150000"/>
              </a:lnSpc>
              <a:spcBef>
                <a:spcPts val="0"/>
              </a:spcBef>
              <a:spcAft>
                <a:spcPts val="0"/>
              </a:spcAft>
              <a:buClr>
                <a:srgbClr val="333333"/>
              </a:buClr>
              <a:buSzPts val="1300"/>
              <a:buFont typeface="Nunito"/>
              <a:buChar char="●"/>
            </a:pPr>
            <a:r>
              <a:rPr lang="en">
                <a:solidFill>
                  <a:srgbClr val="333333"/>
                </a:solidFill>
              </a:rPr>
              <a:t>The Energy Policy Act of 1992 defines an alternative fuel as:</a:t>
            </a:r>
            <a:endParaRPr>
              <a:solidFill>
                <a:srgbClr val="333333"/>
              </a:solidFill>
            </a:endParaRPr>
          </a:p>
          <a:p>
            <a:pPr indent="-311150" lvl="0" marL="736600" rtl="0" algn="l">
              <a:lnSpc>
                <a:spcPct val="150000"/>
              </a:lnSpc>
              <a:spcBef>
                <a:spcPts val="0"/>
              </a:spcBef>
              <a:spcAft>
                <a:spcPts val="0"/>
              </a:spcAft>
              <a:buClr>
                <a:srgbClr val="333333"/>
              </a:buClr>
              <a:buSzPts val="1300"/>
              <a:buFont typeface="Nunito"/>
              <a:buChar char="●"/>
            </a:pPr>
            <a:r>
              <a:rPr lang="en">
                <a:solidFill>
                  <a:srgbClr val="333333"/>
                </a:solidFill>
              </a:rPr>
              <a:t>Biodiesel (B100)</a:t>
            </a:r>
            <a:endParaRPr>
              <a:solidFill>
                <a:srgbClr val="333333"/>
              </a:solidFill>
            </a:endParaRPr>
          </a:p>
          <a:p>
            <a:pPr indent="-311150" lvl="0" marL="736600" rtl="0" algn="l">
              <a:lnSpc>
                <a:spcPct val="150000"/>
              </a:lnSpc>
              <a:spcBef>
                <a:spcPts val="0"/>
              </a:spcBef>
              <a:spcAft>
                <a:spcPts val="0"/>
              </a:spcAft>
              <a:buClr>
                <a:srgbClr val="333333"/>
              </a:buClr>
              <a:buSzPts val="1300"/>
              <a:buFont typeface="Nunito"/>
              <a:buChar char="●"/>
            </a:pPr>
            <a:r>
              <a:rPr lang="en">
                <a:solidFill>
                  <a:srgbClr val="333333"/>
                </a:solidFill>
              </a:rPr>
              <a:t>Natural gas and liquid fuels domestically produced from natural gas</a:t>
            </a:r>
            <a:endParaRPr>
              <a:solidFill>
                <a:srgbClr val="333333"/>
              </a:solidFill>
            </a:endParaRPr>
          </a:p>
          <a:p>
            <a:pPr indent="-311150" lvl="0" marL="736600" rtl="0" algn="l">
              <a:lnSpc>
                <a:spcPct val="150000"/>
              </a:lnSpc>
              <a:spcBef>
                <a:spcPts val="0"/>
              </a:spcBef>
              <a:spcAft>
                <a:spcPts val="0"/>
              </a:spcAft>
              <a:buClr>
                <a:srgbClr val="333333"/>
              </a:buClr>
              <a:buSzPts val="1300"/>
              <a:buFont typeface="Nunito"/>
              <a:buChar char="●"/>
            </a:pPr>
            <a:r>
              <a:rPr lang="en">
                <a:solidFill>
                  <a:srgbClr val="333333"/>
                </a:solidFill>
              </a:rPr>
              <a:t>Propane (liquefied petroleum gas)</a:t>
            </a:r>
            <a:endParaRPr>
              <a:solidFill>
                <a:srgbClr val="333333"/>
              </a:solidFill>
            </a:endParaRPr>
          </a:p>
          <a:p>
            <a:pPr indent="-311150" lvl="0" marL="736600" rtl="0" algn="l">
              <a:lnSpc>
                <a:spcPct val="150000"/>
              </a:lnSpc>
              <a:spcBef>
                <a:spcPts val="0"/>
              </a:spcBef>
              <a:spcAft>
                <a:spcPts val="0"/>
              </a:spcAft>
              <a:buClr>
                <a:srgbClr val="333333"/>
              </a:buClr>
              <a:buSzPts val="1300"/>
              <a:buFont typeface="Nunito"/>
              <a:buChar char="●"/>
            </a:pPr>
            <a:r>
              <a:rPr lang="en">
                <a:solidFill>
                  <a:srgbClr val="333333"/>
                </a:solidFill>
              </a:rPr>
              <a:t>Hydrogen</a:t>
            </a:r>
            <a:endParaRPr>
              <a:solidFill>
                <a:srgbClr val="333333"/>
              </a:solidFill>
            </a:endParaRPr>
          </a:p>
          <a:p>
            <a:pPr indent="-311150" lvl="0" marL="457200" rtl="0" algn="l">
              <a:lnSpc>
                <a:spcPct val="150000"/>
              </a:lnSpc>
              <a:spcBef>
                <a:spcPts val="0"/>
              </a:spcBef>
              <a:spcAft>
                <a:spcPts val="0"/>
              </a:spcAft>
              <a:buClr>
                <a:srgbClr val="333333"/>
              </a:buClr>
              <a:buSzPts val="1300"/>
              <a:buFont typeface="Nunito"/>
              <a:buChar char="●"/>
            </a:pPr>
            <a:r>
              <a:rPr lang="en">
                <a:solidFill>
                  <a:srgbClr val="333333"/>
                </a:solidFill>
              </a:rPr>
              <a:t>Domestic coal is abundant and cheap</a:t>
            </a:r>
            <a:endParaRPr>
              <a:solidFill>
                <a:srgbClr val="333333"/>
              </a:solidFill>
            </a:endParaRPr>
          </a:p>
          <a:p>
            <a:pPr indent="-311150" lvl="0" marL="457200" rtl="0" algn="l">
              <a:lnSpc>
                <a:spcPct val="150000"/>
              </a:lnSpc>
              <a:spcBef>
                <a:spcPts val="0"/>
              </a:spcBef>
              <a:spcAft>
                <a:spcPts val="0"/>
              </a:spcAft>
              <a:buClr>
                <a:srgbClr val="333333"/>
              </a:buClr>
              <a:buSzPts val="1300"/>
              <a:buChar char="●"/>
            </a:pPr>
            <a:r>
              <a:rPr lang="en">
                <a:solidFill>
                  <a:srgbClr val="333333"/>
                </a:solidFill>
              </a:rPr>
              <a:t>Power-Plants</a:t>
            </a:r>
            <a:endParaRPr>
              <a:solidFill>
                <a:srgbClr val="333333"/>
              </a:solidFill>
            </a:endParaRPr>
          </a:p>
          <a:p>
            <a:pPr indent="-311150" lvl="1" marL="914400" rtl="0" algn="l">
              <a:lnSpc>
                <a:spcPct val="150000"/>
              </a:lnSpc>
              <a:spcBef>
                <a:spcPts val="0"/>
              </a:spcBef>
              <a:spcAft>
                <a:spcPts val="0"/>
              </a:spcAft>
              <a:buClr>
                <a:srgbClr val="333333"/>
              </a:buClr>
              <a:buSzPts val="1300"/>
              <a:buChar char="○"/>
            </a:pPr>
            <a:r>
              <a:rPr lang="en" sz="1300">
                <a:solidFill>
                  <a:srgbClr val="333333"/>
                </a:solidFill>
              </a:rPr>
              <a:t>Fossil fuels generate vast quantities of power</a:t>
            </a:r>
            <a:endParaRPr sz="1300">
              <a:solidFill>
                <a:srgbClr val="333333"/>
              </a:solidFill>
            </a:endParaRPr>
          </a:p>
          <a:p>
            <a:pPr indent="0" lvl="0" marL="0" rtl="0" algn="l">
              <a:lnSpc>
                <a:spcPct val="123077"/>
              </a:lnSpc>
              <a:spcBef>
                <a:spcPts val="1100"/>
              </a:spcBef>
              <a:spcAft>
                <a:spcPts val="1100"/>
              </a:spcAft>
              <a:buNone/>
            </a:pPr>
            <a:r>
              <a:t/>
            </a:r>
            <a:endParaRPr sz="1000">
              <a:solidFill>
                <a:srgbClr val="333333"/>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1" name="Shape 351"/>
        <p:cNvGrpSpPr/>
        <p:nvPr/>
      </p:nvGrpSpPr>
      <p:grpSpPr>
        <a:xfrm>
          <a:off x="0" y="0"/>
          <a:ext cx="0" cy="0"/>
          <a:chOff x="0" y="0"/>
          <a:chExt cx="0" cy="0"/>
        </a:xfrm>
      </p:grpSpPr>
      <p:sp>
        <p:nvSpPr>
          <p:cNvPr id="352" name="Google Shape;352;p26"/>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Should the government financially support energy research? </a:t>
            </a:r>
            <a:endParaRPr/>
          </a:p>
        </p:txBody>
      </p:sp>
      <p:sp>
        <p:nvSpPr>
          <p:cNvPr id="353" name="Google Shape;353;p26"/>
          <p:cNvSpPr txBox="1"/>
          <p:nvPr>
            <p:ph idx="1" type="body"/>
          </p:nvPr>
        </p:nvSpPr>
        <p:spPr>
          <a:xfrm>
            <a:off x="1303800" y="1990050"/>
            <a:ext cx="7030500" cy="254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are the Pros and Cons … </a:t>
            </a:r>
            <a:endParaRPr/>
          </a:p>
          <a:p>
            <a:pPr indent="0" lvl="0" marL="0" rtl="0" algn="l">
              <a:spcBef>
                <a:spcPts val="1600"/>
              </a:spcBef>
              <a:spcAft>
                <a:spcPts val="0"/>
              </a:spcAft>
              <a:buNone/>
            </a:pPr>
            <a:r>
              <a:rPr lang="en"/>
              <a:t>Pro: Many of the sources that were used to create this were government- funded institutions, meaning, without government funded institutions providing research and resources the public would be uninformed. Also, government funding has been a driving force in renewable energy research and production. </a:t>
            </a:r>
            <a:endParaRPr/>
          </a:p>
          <a:p>
            <a:pPr indent="0" lvl="0" marL="0" rtl="0" algn="l">
              <a:spcBef>
                <a:spcPts val="1600"/>
              </a:spcBef>
              <a:spcAft>
                <a:spcPts val="0"/>
              </a:spcAft>
              <a:buNone/>
            </a:pPr>
            <a:r>
              <a:rPr lang="en" u="sng">
                <a:solidFill>
                  <a:schemeClr val="hlink"/>
                </a:solidFill>
                <a:hlinkClick r:id="rId3"/>
              </a:rPr>
              <a:t>https://www.energy.gov/science-innovation/clean-energy</a:t>
            </a:r>
            <a:endParaRPr/>
          </a:p>
          <a:p>
            <a:pPr indent="0" lvl="0" marL="0" rtl="0" algn="l">
              <a:spcBef>
                <a:spcPts val="1600"/>
              </a:spcBef>
              <a:spcAft>
                <a:spcPts val="1600"/>
              </a:spcAft>
              <a:buNone/>
            </a:pPr>
            <a:r>
              <a:rPr lang="en"/>
              <a:t>Cons: Energy research relies on tax dollars to survive, so we all have to pay a little bit into research.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7" name="Shape 357"/>
        <p:cNvGrpSpPr/>
        <p:nvPr/>
      </p:nvGrpSpPr>
      <p:grpSpPr>
        <a:xfrm>
          <a:off x="0" y="0"/>
          <a:ext cx="0" cy="0"/>
          <a:chOff x="0" y="0"/>
          <a:chExt cx="0" cy="0"/>
        </a:xfrm>
      </p:grpSpPr>
      <p:sp>
        <p:nvSpPr>
          <p:cNvPr id="358" name="Google Shape;358;p27"/>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Our conclusion...</a:t>
            </a:r>
            <a:endParaRPr/>
          </a:p>
        </p:txBody>
      </p:sp>
      <p:sp>
        <p:nvSpPr>
          <p:cNvPr id="359" name="Google Shape;359;p27"/>
          <p:cNvSpPr txBox="1"/>
          <p:nvPr>
            <p:ph idx="1" type="body"/>
          </p:nvPr>
        </p:nvSpPr>
        <p:spPr>
          <a:xfrm>
            <a:off x="1303800" y="1261825"/>
            <a:ext cx="7030500" cy="326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400"/>
              <a:t>We believe that the government </a:t>
            </a:r>
            <a:r>
              <a:rPr b="1" lang="en" sz="1400"/>
              <a:t>should </a:t>
            </a:r>
            <a:r>
              <a:rPr lang="en" sz="1400"/>
              <a:t>financially support funding into energy research. </a:t>
            </a:r>
            <a:endParaRPr sz="1400"/>
          </a:p>
          <a:p>
            <a:pPr indent="-317500" lvl="0" marL="457200" rtl="0" algn="l">
              <a:lnSpc>
                <a:spcPct val="200000"/>
              </a:lnSpc>
              <a:spcBef>
                <a:spcPts val="1600"/>
              </a:spcBef>
              <a:spcAft>
                <a:spcPts val="0"/>
              </a:spcAft>
              <a:buSzPts val="1400"/>
              <a:buChar char="●"/>
            </a:pPr>
            <a:r>
              <a:rPr lang="en" sz="1400"/>
              <a:t>We support the non-carbon based alternative standpoint</a:t>
            </a:r>
            <a:endParaRPr sz="1400"/>
          </a:p>
          <a:p>
            <a:pPr indent="-317500" lvl="1" marL="914400" rtl="0" algn="l">
              <a:lnSpc>
                <a:spcPct val="200000"/>
              </a:lnSpc>
              <a:spcBef>
                <a:spcPts val="0"/>
              </a:spcBef>
              <a:spcAft>
                <a:spcPts val="0"/>
              </a:spcAft>
              <a:buSzPts val="1400"/>
              <a:buChar char="○"/>
            </a:pPr>
            <a:r>
              <a:rPr lang="en" sz="1400"/>
              <a:t>Cost effective </a:t>
            </a:r>
            <a:endParaRPr sz="1400"/>
          </a:p>
          <a:p>
            <a:pPr indent="-317500" lvl="1" marL="914400" rtl="0" algn="l">
              <a:lnSpc>
                <a:spcPct val="200000"/>
              </a:lnSpc>
              <a:spcBef>
                <a:spcPts val="0"/>
              </a:spcBef>
              <a:spcAft>
                <a:spcPts val="0"/>
              </a:spcAft>
              <a:buSzPts val="1400"/>
              <a:buChar char="○"/>
            </a:pPr>
            <a:r>
              <a:rPr lang="en" sz="1400"/>
              <a:t>Greater security </a:t>
            </a:r>
            <a:endParaRPr sz="1400"/>
          </a:p>
          <a:p>
            <a:pPr indent="-317500" lvl="1" marL="914400" rtl="0" algn="l">
              <a:lnSpc>
                <a:spcPct val="200000"/>
              </a:lnSpc>
              <a:spcBef>
                <a:spcPts val="0"/>
              </a:spcBef>
              <a:spcAft>
                <a:spcPts val="0"/>
              </a:spcAft>
              <a:buSzPts val="1400"/>
              <a:buChar char="○"/>
            </a:pPr>
            <a:r>
              <a:rPr lang="en" sz="1400"/>
              <a:t>Added jobs</a:t>
            </a:r>
            <a:endParaRPr sz="1400"/>
          </a:p>
          <a:p>
            <a:pPr indent="-317500" lvl="1" marL="914400" rtl="0" algn="l">
              <a:lnSpc>
                <a:spcPct val="200000"/>
              </a:lnSpc>
              <a:spcBef>
                <a:spcPts val="0"/>
              </a:spcBef>
              <a:spcAft>
                <a:spcPts val="0"/>
              </a:spcAft>
              <a:buSzPts val="1400"/>
              <a:buChar char="○"/>
            </a:pPr>
            <a:r>
              <a:rPr lang="en" sz="1400"/>
              <a:t>Steady prices </a:t>
            </a:r>
            <a:endParaRPr sz="1400"/>
          </a:p>
          <a:p>
            <a:pPr indent="0" lvl="0" marL="0" rtl="0" algn="l">
              <a:lnSpc>
                <a:spcPct val="200000"/>
              </a:lnSpc>
              <a:spcBef>
                <a:spcPts val="1600"/>
              </a:spcBef>
              <a:spcAft>
                <a:spcPts val="1600"/>
              </a:spcAft>
              <a:buNone/>
            </a:pPr>
            <a:r>
              <a:t/>
            </a:r>
            <a:endParaRPr sz="14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3" name="Shape 363"/>
        <p:cNvGrpSpPr/>
        <p:nvPr/>
      </p:nvGrpSpPr>
      <p:grpSpPr>
        <a:xfrm>
          <a:off x="0" y="0"/>
          <a:ext cx="0" cy="0"/>
          <a:chOff x="0" y="0"/>
          <a:chExt cx="0" cy="0"/>
        </a:xfrm>
      </p:grpSpPr>
      <p:sp>
        <p:nvSpPr>
          <p:cNvPr id="364" name="Google Shape;364;p28"/>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Sources </a:t>
            </a:r>
            <a:endParaRPr/>
          </a:p>
          <a:p>
            <a:pPr indent="0" lvl="0" marL="0" rtl="0" algn="l">
              <a:spcBef>
                <a:spcPts val="0"/>
              </a:spcBef>
              <a:spcAft>
                <a:spcPts val="0"/>
              </a:spcAft>
              <a:buNone/>
            </a:pPr>
            <a:r>
              <a:t/>
            </a:r>
            <a:endParaRPr/>
          </a:p>
        </p:txBody>
      </p:sp>
      <p:sp>
        <p:nvSpPr>
          <p:cNvPr id="365" name="Google Shape;365;p28"/>
          <p:cNvSpPr txBox="1"/>
          <p:nvPr>
            <p:ph idx="1" type="body"/>
          </p:nvPr>
        </p:nvSpPr>
        <p:spPr>
          <a:xfrm>
            <a:off x="1303800" y="1300950"/>
            <a:ext cx="7030500" cy="2541600"/>
          </a:xfrm>
          <a:prstGeom prst="rect">
            <a:avLst/>
          </a:prstGeom>
        </p:spPr>
        <p:txBody>
          <a:bodyPr anchorCtr="0" anchor="t" bIns="91425" lIns="91425" spcFirstLastPara="1" rIns="91425" wrap="square" tIns="91425">
            <a:noAutofit/>
          </a:bodyPr>
          <a:lstStyle/>
          <a:p>
            <a:pPr indent="-311150" lvl="0" marL="457200" rtl="0" algn="l">
              <a:lnSpc>
                <a:spcPct val="150000"/>
              </a:lnSpc>
              <a:spcBef>
                <a:spcPts val="0"/>
              </a:spcBef>
              <a:spcAft>
                <a:spcPts val="0"/>
              </a:spcAft>
              <a:buSzPts val="1300"/>
              <a:buChar char="●"/>
            </a:pPr>
            <a:r>
              <a:rPr lang="en" u="sng">
                <a:solidFill>
                  <a:schemeClr val="hlink"/>
                </a:solidFill>
                <a:hlinkClick r:id="rId3"/>
              </a:rPr>
              <a:t>https://www.energy.gov/energy-economy/funding-financing</a:t>
            </a:r>
            <a:r>
              <a:rPr lang="en"/>
              <a:t> </a:t>
            </a:r>
            <a:endParaRPr/>
          </a:p>
          <a:p>
            <a:pPr indent="-311150" lvl="0" marL="457200" rtl="0" algn="l">
              <a:lnSpc>
                <a:spcPct val="150000"/>
              </a:lnSpc>
              <a:spcBef>
                <a:spcPts val="0"/>
              </a:spcBef>
              <a:spcAft>
                <a:spcPts val="0"/>
              </a:spcAft>
              <a:buSzPts val="1300"/>
              <a:buChar char="●"/>
            </a:pPr>
            <a:r>
              <a:rPr lang="en" u="sng">
                <a:solidFill>
                  <a:schemeClr val="hlink"/>
                </a:solidFill>
                <a:hlinkClick r:id="rId4"/>
              </a:rPr>
              <a:t>http://sitn.hms.harvard.edu/flash/2012/energy-finance/</a:t>
            </a:r>
            <a:r>
              <a:rPr lang="en"/>
              <a:t> </a:t>
            </a:r>
            <a:endParaRPr/>
          </a:p>
          <a:p>
            <a:pPr indent="-311150" lvl="0" marL="457200" rtl="0" algn="l">
              <a:lnSpc>
                <a:spcPct val="150000"/>
              </a:lnSpc>
              <a:spcBef>
                <a:spcPts val="0"/>
              </a:spcBef>
              <a:spcAft>
                <a:spcPts val="0"/>
              </a:spcAft>
              <a:buSzPts val="1300"/>
              <a:buChar char="●"/>
            </a:pPr>
            <a:r>
              <a:rPr lang="en" u="sng">
                <a:solidFill>
                  <a:schemeClr val="hlink"/>
                </a:solidFill>
                <a:hlinkClick r:id="rId5"/>
              </a:rPr>
              <a:t>https://sciencing.com/renewable-vs-nonrenewable-energy-resources-12071170.html</a:t>
            </a:r>
            <a:r>
              <a:rPr lang="en"/>
              <a:t> </a:t>
            </a:r>
            <a:endParaRPr/>
          </a:p>
          <a:p>
            <a:pPr indent="-311150" lvl="0" marL="457200" rtl="0" algn="l">
              <a:lnSpc>
                <a:spcPct val="150000"/>
              </a:lnSpc>
              <a:spcBef>
                <a:spcPts val="0"/>
              </a:spcBef>
              <a:spcAft>
                <a:spcPts val="0"/>
              </a:spcAft>
              <a:buSzPts val="1300"/>
              <a:buChar char="●"/>
            </a:pPr>
            <a:r>
              <a:rPr lang="en" u="sng">
                <a:solidFill>
                  <a:schemeClr val="hlink"/>
                </a:solidFill>
                <a:hlinkClick r:id="rId6"/>
              </a:rPr>
              <a:t>https://www.eia.gov/tools/faqs/faq.php?id=77&amp;t=11</a:t>
            </a:r>
            <a:endParaRPr/>
          </a:p>
          <a:p>
            <a:pPr indent="-311150" lvl="0" marL="457200" rtl="0" algn="l">
              <a:lnSpc>
                <a:spcPct val="150000"/>
              </a:lnSpc>
              <a:spcBef>
                <a:spcPts val="0"/>
              </a:spcBef>
              <a:spcAft>
                <a:spcPts val="0"/>
              </a:spcAft>
              <a:buSzPts val="1300"/>
              <a:buChar char="●"/>
            </a:pPr>
            <a:r>
              <a:rPr lang="en" u="sng">
                <a:solidFill>
                  <a:schemeClr val="hlink"/>
                </a:solidFill>
                <a:hlinkClick r:id="rId7"/>
              </a:rPr>
              <a:t>http://www.nyc.gov/html/dot/downloads/pdf/alternativefuel.pdf</a:t>
            </a:r>
            <a:endParaRPr/>
          </a:p>
          <a:p>
            <a:pPr indent="-311150" lvl="0" marL="457200" rtl="0" algn="l">
              <a:lnSpc>
                <a:spcPct val="150000"/>
              </a:lnSpc>
              <a:spcBef>
                <a:spcPts val="0"/>
              </a:spcBef>
              <a:spcAft>
                <a:spcPts val="0"/>
              </a:spcAft>
              <a:buSzPts val="1300"/>
              <a:buChar char="●"/>
            </a:pPr>
            <a:r>
              <a:rPr lang="en" u="sng">
                <a:solidFill>
                  <a:schemeClr val="hlink"/>
                </a:solidFill>
                <a:hlinkClick r:id="rId8"/>
              </a:rPr>
              <a:t>https://www.conserve-energy-future.com/pros-and-cons-of-fossil-fuels.php</a:t>
            </a:r>
            <a:endParaRPr/>
          </a:p>
          <a:p>
            <a:pPr indent="-311150" lvl="0" marL="457200" rtl="0" algn="l">
              <a:lnSpc>
                <a:spcPct val="150000"/>
              </a:lnSpc>
              <a:spcBef>
                <a:spcPts val="0"/>
              </a:spcBef>
              <a:spcAft>
                <a:spcPts val="0"/>
              </a:spcAft>
              <a:buSzPts val="1300"/>
              <a:buChar char="●"/>
            </a:pPr>
            <a:r>
              <a:rPr lang="en" u="sng">
                <a:solidFill>
                  <a:schemeClr val="hlink"/>
                </a:solidFill>
                <a:hlinkClick r:id="rId9"/>
              </a:rPr>
              <a:t>https://www.ucsusa.org/clean-energy/renewable-energy/public-benefits-of-renewable-power#</a:t>
            </a:r>
            <a:endParaRPr/>
          </a:p>
          <a:p>
            <a:pPr indent="-311150" lvl="0" marL="457200" rtl="0" algn="l">
              <a:lnSpc>
                <a:spcPct val="150000"/>
              </a:lnSpc>
              <a:spcBef>
                <a:spcPts val="0"/>
              </a:spcBef>
              <a:spcAft>
                <a:spcPts val="0"/>
              </a:spcAft>
              <a:buSzPts val="1300"/>
              <a:buChar char="●"/>
            </a:pPr>
            <a:r>
              <a:rPr lang="en" u="sng">
                <a:solidFill>
                  <a:schemeClr val="hlink"/>
                </a:solidFill>
                <a:hlinkClick r:id="rId10"/>
              </a:rPr>
              <a:t>https://www.eia.gov/todayinenergy/detail.php?id=37392</a:t>
            </a:r>
            <a:endParaRPr/>
          </a:p>
          <a:p>
            <a:pPr indent="0" lvl="0" marL="457200" rtl="0" algn="l">
              <a:lnSpc>
                <a:spcPct val="150000"/>
              </a:lnSpc>
              <a:spcBef>
                <a:spcPts val="1600"/>
              </a:spcBef>
              <a:spcAft>
                <a:spcPts val="0"/>
              </a:spcAft>
              <a:buNone/>
            </a:pPr>
            <a:r>
              <a:t/>
            </a:r>
            <a:endParaRPr/>
          </a:p>
          <a:p>
            <a:pPr indent="0" lvl="0" marL="457200" rtl="0" algn="l">
              <a:spcBef>
                <a:spcPts val="16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