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5143500" cx="9144000"/>
  <p:notesSz cx="6858000" cy="9144000"/>
  <p:embeddedFontLst>
    <p:embeddedFont>
      <p:font typeface="Montserrat"/>
      <p:regular r:id="rId29"/>
      <p:bold r:id="rId30"/>
      <p:italic r:id="rId31"/>
      <p:boldItalic r:id="rId32"/>
    </p:embeddedFont>
    <p:embeddedFont>
      <p:font typeface="Lato"/>
      <p:regular r:id="rId33"/>
      <p:bold r:id="rId34"/>
      <p:italic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ontserrat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Montserrat-italic.fntdata"/><Relationship Id="rId30" Type="http://schemas.openxmlformats.org/officeDocument/2006/relationships/font" Target="fonts/Montserrat-bold.fntdata"/><Relationship Id="rId11" Type="http://schemas.openxmlformats.org/officeDocument/2006/relationships/slide" Target="slides/slide6.xml"/><Relationship Id="rId33" Type="http://schemas.openxmlformats.org/officeDocument/2006/relationships/font" Target="fonts/Lato-regular.fntdata"/><Relationship Id="rId10" Type="http://schemas.openxmlformats.org/officeDocument/2006/relationships/slide" Target="slides/slide5.xml"/><Relationship Id="rId32" Type="http://schemas.openxmlformats.org/officeDocument/2006/relationships/font" Target="fonts/Montserrat-boldItalic.fntdata"/><Relationship Id="rId13" Type="http://schemas.openxmlformats.org/officeDocument/2006/relationships/slide" Target="slides/slide8.xml"/><Relationship Id="rId35" Type="http://schemas.openxmlformats.org/officeDocument/2006/relationships/font" Target="fonts/Lato-italic.fntdata"/><Relationship Id="rId12" Type="http://schemas.openxmlformats.org/officeDocument/2006/relationships/slide" Target="slides/slide7.xml"/><Relationship Id="rId34" Type="http://schemas.openxmlformats.org/officeDocument/2006/relationships/font" Target="fonts/Lato-bold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36" Type="http://schemas.openxmlformats.org/officeDocument/2006/relationships/font" Target="fonts/Lato-bold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70b33baa4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70b33baa4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a70b33baa4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a70b33baa4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a89d7940da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a89d7940da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a70b33baa4_0_1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a70b33baa4_0_1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a70b33baa4_0_1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a70b33baa4_0_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a74642231c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a74642231c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a74642231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a74642231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a74642231c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a74642231c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a70b33baa4_0_1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a70b33baa4_0_1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ab3035176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ab3035176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ab3035176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ab3035176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ab30351762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ab30351762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ab30351762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ab30351762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ab3035176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ab3035176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ab30351762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ab30351762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ab30351762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ab30351762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ab30351762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ab30351762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ab30351762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ab30351762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a70b33baa4_0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a70b33baa4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a70b33baa4_0_1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" name="Google Shape;265;ga70b33baa4_0_1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70b33baa4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70b33baa4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a70b33baa4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a70b33baa4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fmla="val 0" name="adj"/>
            </a:avLst>
          </a:prstGeom>
          <a:solidFill>
            <a:schemeClr val="lt1">
              <a:alpha val="303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fmla="val 58774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" name="Google Shape;39;p3"/>
          <p:cNvSpPr txBox="1"/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4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0" name="Google Shape;50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3" name="Google Shape;53;p5"/>
          <p:cNvSpPr txBox="1"/>
          <p:nvPr>
            <p:ph idx="1" type="body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2" type="body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0" name="Google Shape;60;p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7"/>
          <p:cNvSpPr txBox="1"/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7" name="Google Shape;67;p7"/>
          <p:cNvSpPr txBox="1"/>
          <p:nvPr>
            <p:ph idx="1" type="body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9" name="Google Shape;89;p8"/>
          <p:cNvSpPr txBox="1"/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0" name="Google Shape;9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9"/>
          <p:cNvSpPr txBox="1"/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6" name="Google Shape;96;p9"/>
          <p:cNvSpPr txBox="1"/>
          <p:nvPr>
            <p:ph idx="1" type="subTitle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97" name="Google Shape;97;p9"/>
          <p:cNvSpPr txBox="1"/>
          <p:nvPr>
            <p:ph idx="2" type="body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10"/>
          <p:cNvSpPr txBox="1"/>
          <p:nvPr>
            <p:ph idx="1" type="body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4" name="Google Shape;10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5" name="Google Shape;125;p11"/>
          <p:cNvSpPr txBox="1"/>
          <p:nvPr>
            <p:ph hasCustomPrompt="1" type="title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/>
          <p:nvPr>
            <p:ph idx="1" type="body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7" name="Google Shape;12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focus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/>
          <p:nvPr>
            <p:ph type="ctrTitle"/>
          </p:nvPr>
        </p:nvSpPr>
        <p:spPr>
          <a:xfrm>
            <a:off x="3123850" y="1516350"/>
            <a:ext cx="5017500" cy="211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Does Fracking have Health Impacts?</a:t>
            </a:r>
            <a:endParaRPr sz="3600"/>
          </a:p>
        </p:txBody>
      </p:sp>
      <p:sp>
        <p:nvSpPr>
          <p:cNvPr id="135" name="Google Shape;135;p13"/>
          <p:cNvSpPr txBox="1"/>
          <p:nvPr>
            <p:ph idx="1" type="subTitle"/>
          </p:nvPr>
        </p:nvSpPr>
        <p:spPr>
          <a:xfrm>
            <a:off x="199000" y="3924925"/>
            <a:ext cx="83556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Nick Kinzler, Ian Scott, Corey Repsher</a:t>
            </a:r>
            <a:endParaRPr sz="1800"/>
          </a:p>
        </p:txBody>
      </p:sp>
      <p:pic>
        <p:nvPicPr>
          <p:cNvPr id="136" name="Google Shape;13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3350" y="2810425"/>
            <a:ext cx="3352500" cy="223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Fracking / Hydraulic Fracturing?</a:t>
            </a:r>
            <a:endParaRPr/>
          </a:p>
        </p:txBody>
      </p:sp>
      <p:sp>
        <p:nvSpPr>
          <p:cNvPr id="142" name="Google Shape;142;p14"/>
          <p:cNvSpPr txBox="1"/>
          <p:nvPr>
            <p:ph idx="1" type="body"/>
          </p:nvPr>
        </p:nvSpPr>
        <p:spPr>
          <a:xfrm>
            <a:off x="118775" y="1491000"/>
            <a:ext cx="8217600" cy="339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“Involves the injection of a mixture of sand, water and chemicals into an oil or gas well at high pressures to fracture the shale rocks to release the natural gas inside” 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Both an </a:t>
            </a:r>
            <a:r>
              <a:rPr lang="en" sz="1600" u="sng"/>
              <a:t>Environmental</a:t>
            </a:r>
            <a:r>
              <a:rPr lang="en" sz="1600"/>
              <a:t> and </a:t>
            </a:r>
            <a:r>
              <a:rPr lang="en" sz="1600" u="sng"/>
              <a:t>Political</a:t>
            </a:r>
            <a:r>
              <a:rPr lang="en" sz="1600"/>
              <a:t> Issue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Not a new technology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Began in 1947 in Grant County, Kansas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Used 1 million times in U.S. by 2002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95% of wells drilled today are hydraulically fractured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Accounts for more than 67% of all natural gas production</a:t>
            </a:r>
            <a:endParaRPr sz="1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Fracking Process</a:t>
            </a:r>
            <a:endParaRPr/>
          </a:p>
        </p:txBody>
      </p:sp>
      <p:sp>
        <p:nvSpPr>
          <p:cNvPr id="148" name="Google Shape;148;p15"/>
          <p:cNvSpPr txBox="1"/>
          <p:nvPr>
            <p:ph idx="1" type="body"/>
          </p:nvPr>
        </p:nvSpPr>
        <p:spPr>
          <a:xfrm>
            <a:off x="149400" y="1567550"/>
            <a:ext cx="8187000" cy="34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Wellbores are drilled thousands of feet deep into the Earth’s surface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Drilling begins vertically and then becomes angled horizontally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Pipes, aquifer, conductor, and cement casings are installed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Fluid is forced down wellbore under high pressure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Open crevices in rocks to liberate methane</a:t>
            </a:r>
            <a:endParaRPr sz="1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Fracking Process (Con’t) </a:t>
            </a:r>
            <a:endParaRPr/>
          </a:p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 </a:t>
            </a:r>
            <a:endParaRPr/>
          </a:p>
        </p:txBody>
      </p:sp>
      <p:pic>
        <p:nvPicPr>
          <p:cNvPr id="155" name="Google Shape;15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94700"/>
            <a:ext cx="3735150" cy="364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8064" y="1495225"/>
            <a:ext cx="4865936" cy="3648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Where is Fracking </a:t>
            </a:r>
            <a:r>
              <a:rPr lang="en"/>
              <a:t>Prevalent</a:t>
            </a:r>
            <a:r>
              <a:rPr lang="en"/>
              <a:t>?</a:t>
            </a:r>
            <a:endParaRPr/>
          </a:p>
        </p:txBody>
      </p:sp>
      <p:sp>
        <p:nvSpPr>
          <p:cNvPr id="162" name="Google Shape;162;p17"/>
          <p:cNvSpPr txBox="1"/>
          <p:nvPr>
            <p:ph idx="1" type="body"/>
          </p:nvPr>
        </p:nvSpPr>
        <p:spPr>
          <a:xfrm>
            <a:off x="118775" y="1484875"/>
            <a:ext cx="3585900" cy="357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 </a:t>
            </a:r>
            <a:r>
              <a:rPr lang="en" sz="1800"/>
              <a:t>Fracking is very popular in the Midwest.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Pennsylvania has a large-scale market for Fracking.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However, more and more states are starting to consider placing bans on fracking.</a:t>
            </a:r>
            <a:endParaRPr sz="1800"/>
          </a:p>
        </p:txBody>
      </p:sp>
      <p:pic>
        <p:nvPicPr>
          <p:cNvPr id="163" name="Google Shape;16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7625" y="942300"/>
            <a:ext cx="4975125" cy="411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8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Benefits of Fracking</a:t>
            </a:r>
            <a:endParaRPr/>
          </a:p>
        </p:txBody>
      </p:sp>
      <p:sp>
        <p:nvSpPr>
          <p:cNvPr id="169" name="Google Shape;169;p18"/>
          <p:cNvSpPr txBox="1"/>
          <p:nvPr>
            <p:ph idx="1" type="body"/>
          </p:nvPr>
        </p:nvSpPr>
        <p:spPr>
          <a:xfrm>
            <a:off x="103475" y="1567550"/>
            <a:ext cx="7038900" cy="331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Access to more Gas and Oil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Smaller Reliance on other countries for Oil trade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Creation of Jobs</a:t>
            </a:r>
            <a:endParaRPr sz="2000"/>
          </a:p>
        </p:txBody>
      </p:sp>
      <p:pic>
        <p:nvPicPr>
          <p:cNvPr id="170" name="Google Shape;17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7700" y="2449274"/>
            <a:ext cx="4572000" cy="2571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9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Access to more Gas and Oil</a:t>
            </a:r>
            <a:endParaRPr/>
          </a:p>
        </p:txBody>
      </p:sp>
      <p:sp>
        <p:nvSpPr>
          <p:cNvPr id="176" name="Google Shape;176;p19"/>
          <p:cNvSpPr txBox="1"/>
          <p:nvPr>
            <p:ph idx="1" type="body"/>
          </p:nvPr>
        </p:nvSpPr>
        <p:spPr>
          <a:xfrm>
            <a:off x="88175" y="1582875"/>
            <a:ext cx="4152300" cy="345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Allows for drilling thousands of feet deep into the ground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Allows for more gas and oil to </a:t>
            </a:r>
            <a:r>
              <a:rPr lang="en" sz="1800"/>
              <a:t>become</a:t>
            </a:r>
            <a:r>
              <a:rPr lang="en" sz="1800"/>
              <a:t> readily available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Will have large scale </a:t>
            </a:r>
            <a:r>
              <a:rPr lang="en" sz="1800"/>
              <a:t>effect</a:t>
            </a:r>
            <a:r>
              <a:rPr lang="en" sz="1800"/>
              <a:t> on domestic gas prices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The larger the abundance of natural gas, the cheaper it will be for consumers to buy </a:t>
            </a:r>
            <a:endParaRPr sz="1800"/>
          </a:p>
        </p:txBody>
      </p:sp>
      <p:pic>
        <p:nvPicPr>
          <p:cNvPr id="177" name="Google Shape;17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53375" y="1393025"/>
            <a:ext cx="4881598" cy="3214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Decreased reliance on other countries for Oil</a:t>
            </a:r>
            <a:endParaRPr/>
          </a:p>
        </p:txBody>
      </p:sp>
      <p:sp>
        <p:nvSpPr>
          <p:cNvPr id="183" name="Google Shape;183;p20"/>
          <p:cNvSpPr txBox="1"/>
          <p:nvPr>
            <p:ph idx="1" type="body"/>
          </p:nvPr>
        </p:nvSpPr>
        <p:spPr>
          <a:xfrm>
            <a:off x="118775" y="1536925"/>
            <a:ext cx="5529900" cy="346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As a result of having more oil and natural gas available, the United States can slow trade negotiations with foreign nations for these two necessities</a:t>
            </a:r>
            <a:endParaRPr sz="1800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Political Tensions could be reduced for the United States as they would not be </a:t>
            </a:r>
            <a:r>
              <a:rPr lang="en" sz="1800"/>
              <a:t>fiercely</a:t>
            </a:r>
            <a:r>
              <a:rPr lang="en" sz="1800"/>
              <a:t> competing for fossil fuel trade</a:t>
            </a:r>
            <a:endParaRPr sz="1800"/>
          </a:p>
        </p:txBody>
      </p:sp>
      <p:pic>
        <p:nvPicPr>
          <p:cNvPr id="184" name="Google Shape;18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08750" y="2097200"/>
            <a:ext cx="3598975" cy="254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1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Creation of Jobs</a:t>
            </a:r>
            <a:endParaRPr/>
          </a:p>
        </p:txBody>
      </p:sp>
      <p:sp>
        <p:nvSpPr>
          <p:cNvPr id="190" name="Google Shape;190;p21"/>
          <p:cNvSpPr txBox="1"/>
          <p:nvPr>
            <p:ph idx="1" type="body"/>
          </p:nvPr>
        </p:nvSpPr>
        <p:spPr>
          <a:xfrm>
            <a:off x="164725" y="1521625"/>
            <a:ext cx="3907200" cy="353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If the production of natural gas increases, more employment opportunities will open up as production expands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More shale deposits will need top be drilled for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From 2003 - 2012, there was a 67% rise in employment due to the increase of fracking technology</a:t>
            </a:r>
            <a:endParaRPr sz="1800"/>
          </a:p>
        </p:txBody>
      </p:sp>
      <p:pic>
        <p:nvPicPr>
          <p:cNvPr id="191" name="Google Shape;19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85750" y="1623700"/>
            <a:ext cx="5100076" cy="287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2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Negative Effects of Fracking</a:t>
            </a:r>
            <a:endParaRPr/>
          </a:p>
        </p:txBody>
      </p:sp>
      <p:sp>
        <p:nvSpPr>
          <p:cNvPr id="197" name="Google Shape;197;p22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Water consumption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Wastewater disposal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Potential groundwater pollution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Habitat fragmentation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Potential surface water pollution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Air pollution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Health issues</a:t>
            </a:r>
            <a:endParaRPr sz="1800"/>
          </a:p>
        </p:txBody>
      </p:sp>
      <p:pic>
        <p:nvPicPr>
          <p:cNvPr id="198" name="Google Shape;19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60097" y="1567550"/>
            <a:ext cx="3555400" cy="313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3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Water Consumption</a:t>
            </a:r>
            <a:endParaRPr/>
          </a:p>
        </p:txBody>
      </p:sp>
      <p:sp>
        <p:nvSpPr>
          <p:cNvPr id="204" name="Google Shape;204;p23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 single well requires between 4-6 million gallons of water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This water is generally taken from regional </a:t>
            </a:r>
            <a:r>
              <a:rPr lang="en" sz="1800"/>
              <a:t>water bodies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are proposals to use abandoned mine drainage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To help with the </a:t>
            </a:r>
            <a:r>
              <a:rPr lang="en" sz="1800"/>
              <a:t>consumption in eastern Pennsylvania</a:t>
            </a:r>
            <a:r>
              <a:rPr lang="en" sz="1800"/>
              <a:t>, each body of water is regulated by the </a:t>
            </a:r>
            <a:r>
              <a:rPr lang="en" sz="1800"/>
              <a:t>Susquehanna</a:t>
            </a:r>
            <a:r>
              <a:rPr lang="en" sz="1800"/>
              <a:t> River Basin Commision</a:t>
            </a:r>
            <a:endParaRPr sz="18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Fracking </a:t>
            </a:r>
            <a:r>
              <a:rPr lang="en" sz="1600"/>
              <a:t>companies</a:t>
            </a:r>
            <a:r>
              <a:rPr lang="en" sz="1600"/>
              <a:t> require permits for all </a:t>
            </a:r>
            <a:r>
              <a:rPr lang="en" sz="1600"/>
              <a:t>withdrawals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Permits will be denied if there is a drought</a:t>
            </a:r>
            <a:endParaRPr sz="16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is no similar agency in western Pennsylvania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Wastewater Disposal</a:t>
            </a:r>
            <a:endParaRPr/>
          </a:p>
        </p:txBody>
      </p:sp>
      <p:sp>
        <p:nvSpPr>
          <p:cNvPr id="210" name="Google Shape;210;p24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Approximately 20-80% of injected water returns as flowback and produced water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are high levels of salinity and radioactivity in the used water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All used water is stored in onsite holding tanks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is now specialized water treatments</a:t>
            </a:r>
            <a:endParaRPr sz="18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This dirty water will be returned to the drillers once clean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All brine is trucked to disposal site</a:t>
            </a:r>
            <a:endParaRPr sz="1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Groundwater Pollution</a:t>
            </a:r>
            <a:endParaRPr/>
          </a:p>
        </p:txBody>
      </p:sp>
      <p:sp>
        <p:nvSpPr>
          <p:cNvPr id="216" name="Google Shape;216;p25"/>
          <p:cNvSpPr txBox="1"/>
          <p:nvPr>
            <p:ph idx="1" type="body"/>
          </p:nvPr>
        </p:nvSpPr>
        <p:spPr>
          <a:xfrm>
            <a:off x="149400" y="1552225"/>
            <a:ext cx="5514600" cy="339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Fluids used for fracking consist of toxic substances</a:t>
            </a:r>
            <a:endParaRPr sz="18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Such as: salts, radioactivity, and methane</a:t>
            </a:r>
            <a:endParaRPr sz="16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Studies indicate that there is methane leakage due to fracking and it sometimes appears very close to residential areas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If fracking is done in areas where rocks happens to have cracks, the gases can </a:t>
            </a:r>
            <a:r>
              <a:rPr lang="en" sz="1800"/>
              <a:t>leak</a:t>
            </a:r>
            <a:r>
              <a:rPr lang="en" sz="1800"/>
              <a:t> into </a:t>
            </a:r>
            <a:r>
              <a:rPr lang="en" sz="1800"/>
              <a:t>groundwater</a:t>
            </a:r>
            <a:r>
              <a:rPr lang="en" sz="1800"/>
              <a:t> and pollute it</a:t>
            </a:r>
            <a:endParaRPr sz="1800"/>
          </a:p>
        </p:txBody>
      </p:sp>
      <p:pic>
        <p:nvPicPr>
          <p:cNvPr id="217" name="Google Shape;21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0899" y="489875"/>
            <a:ext cx="3296324" cy="220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Habitat Fragmentation</a:t>
            </a:r>
            <a:endParaRPr/>
          </a:p>
        </p:txBody>
      </p:sp>
      <p:sp>
        <p:nvSpPr>
          <p:cNvPr id="223" name="Google Shape;223;p26"/>
          <p:cNvSpPr txBox="1"/>
          <p:nvPr>
            <p:ph idx="1" type="body"/>
          </p:nvPr>
        </p:nvSpPr>
        <p:spPr>
          <a:xfrm>
            <a:off x="72875" y="1460400"/>
            <a:ext cx="4596000" cy="353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When Hydraulic Fracturing machines are built they may split areas of land due to connection from one machine to the other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Animals will most likely be displaced from their habitats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This can also lead to some of the wildlife such as trees and grass in the surrounding areas to die off due to the chemicals used in the process</a:t>
            </a:r>
            <a:endParaRPr sz="1800"/>
          </a:p>
        </p:txBody>
      </p:sp>
      <p:pic>
        <p:nvPicPr>
          <p:cNvPr id="224" name="Google Shape;22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674700"/>
            <a:ext cx="4403625" cy="2554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7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Potential Surface Water Pollution</a:t>
            </a:r>
            <a:endParaRPr/>
          </a:p>
        </p:txBody>
      </p:sp>
      <p:sp>
        <p:nvSpPr>
          <p:cNvPr id="230" name="Google Shape;230;p27"/>
          <p:cNvSpPr txBox="1"/>
          <p:nvPr>
            <p:ph idx="1" type="body"/>
          </p:nvPr>
        </p:nvSpPr>
        <p:spPr>
          <a:xfrm>
            <a:off x="149400" y="1567550"/>
            <a:ext cx="48870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are spills from flowback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are holding pond accidents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Release of </a:t>
            </a:r>
            <a:r>
              <a:rPr lang="en" sz="1800"/>
              <a:t>wastewater</a:t>
            </a:r>
            <a:r>
              <a:rPr lang="en" sz="1800"/>
              <a:t> into clean water sources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Wastewater shipping accidents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is also poor erosion and </a:t>
            </a:r>
            <a:r>
              <a:rPr lang="en" sz="1800"/>
              <a:t>sedimentation</a:t>
            </a:r>
            <a:r>
              <a:rPr lang="en" sz="1800"/>
              <a:t> control measures</a:t>
            </a:r>
            <a:endParaRPr sz="1800"/>
          </a:p>
        </p:txBody>
      </p:sp>
      <p:pic>
        <p:nvPicPr>
          <p:cNvPr id="231" name="Google Shape;23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2900" y="1567550"/>
            <a:ext cx="4013175" cy="267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8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Air Pollution</a:t>
            </a:r>
            <a:endParaRPr/>
          </a:p>
        </p:txBody>
      </p:sp>
      <p:sp>
        <p:nvSpPr>
          <p:cNvPr id="237" name="Google Shape;237;p28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During drilling Methane may escape and be considered “Fugitive Methane”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Due to methane escaping this causes issues with the O-Zone</a:t>
            </a:r>
            <a:endParaRPr sz="18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Methane is </a:t>
            </a:r>
            <a:r>
              <a:rPr lang="en" sz="1600"/>
              <a:t>approximately</a:t>
            </a:r>
            <a:r>
              <a:rPr lang="en" sz="1600"/>
              <a:t> 25 times stronger than carbon </a:t>
            </a:r>
            <a:r>
              <a:rPr lang="en" sz="1600"/>
              <a:t>dioxide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Diesel Exhaust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Carbon Monoxide, Nitrous Oxide, Sulfur Dioxide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BTEX</a:t>
            </a:r>
            <a:endParaRPr sz="1600"/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" sz="1600"/>
              <a:t>Benzene, Toluene, Ethylbenzene, and Xylene</a:t>
            </a:r>
            <a:endParaRPr sz="16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9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Health Issues</a:t>
            </a:r>
            <a:endParaRPr/>
          </a:p>
        </p:txBody>
      </p:sp>
      <p:sp>
        <p:nvSpPr>
          <p:cNvPr id="243" name="Google Shape;243;p29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Some Hydraulic Fracturing chemicals are carcinogenic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are suggested links to autism, respiratory, cardiovascular, neurological problems, and loss of taste and smell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Most of this is not reliable or </a:t>
            </a:r>
            <a:r>
              <a:rPr lang="en" sz="1800"/>
              <a:t>necessarily</a:t>
            </a:r>
            <a:r>
              <a:rPr lang="en" sz="1800"/>
              <a:t> true, it is more based off of personal accounts not research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Also people have reported </a:t>
            </a:r>
            <a:r>
              <a:rPr lang="en" sz="1800"/>
              <a:t>miscarriages</a:t>
            </a:r>
            <a:r>
              <a:rPr lang="en" sz="1800"/>
              <a:t> due to fracking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Conducted studies are pointing that mostly these health issues are epidemiological</a:t>
            </a:r>
            <a:endParaRPr sz="1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0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Quality of Life</a:t>
            </a:r>
            <a:endParaRPr/>
          </a:p>
        </p:txBody>
      </p:sp>
      <p:sp>
        <p:nvSpPr>
          <p:cNvPr id="249" name="Google Shape;249;p30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Hydraulic Fracturing leads to industrialization of rural landscape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Families can possibly be displaced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Water can become impure by the sapping of gasses through cracks in rocks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 long term effects are still up in the air because  the field </a:t>
            </a:r>
            <a:r>
              <a:rPr lang="en" sz="1800"/>
              <a:t>hasn't</a:t>
            </a:r>
            <a:r>
              <a:rPr lang="en" sz="1800"/>
              <a:t> been around long enough for generational studies</a:t>
            </a:r>
            <a:endParaRPr sz="1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1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Earthquakes</a:t>
            </a:r>
            <a:endParaRPr/>
          </a:p>
        </p:txBody>
      </p:sp>
      <p:sp>
        <p:nvSpPr>
          <p:cNvPr id="255" name="Google Shape;255;p31"/>
          <p:cNvSpPr txBox="1"/>
          <p:nvPr>
            <p:ph idx="1" type="body"/>
          </p:nvPr>
        </p:nvSpPr>
        <p:spPr>
          <a:xfrm>
            <a:off x="88175" y="1582850"/>
            <a:ext cx="4948200" cy="336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Injection of wastewater into boreholes can trigger earthquakes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is some concern saying that Hydraulic fracturing may cause seismic activity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 majority of this seismic activity is around or smaller than a magnitude of 1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Around 2% of Oklahoma’s earthquakes can be linked to fracking</a:t>
            </a:r>
            <a:endParaRPr sz="1800"/>
          </a:p>
        </p:txBody>
      </p:sp>
      <p:pic>
        <p:nvPicPr>
          <p:cNvPr id="256" name="Google Shape;25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36375" y="2133326"/>
            <a:ext cx="3969150" cy="175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2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does Fracking compare to other sources of energy?</a:t>
            </a:r>
            <a:endParaRPr/>
          </a:p>
        </p:txBody>
      </p:sp>
      <p:sp>
        <p:nvSpPr>
          <p:cNvPr id="262" name="Google Shape;262;p32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Fracking is one of the lesser efficient of the energy sources, it is close to being an energy sink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Compared to renewables of all kinds fracking is better suited to the existing infrastructure as a </a:t>
            </a:r>
            <a:r>
              <a:rPr lang="en" sz="1600"/>
              <a:t>supplemental</a:t>
            </a:r>
            <a:r>
              <a:rPr lang="en" sz="1600"/>
              <a:t> source of energy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Compared to fossil fuels it is not even close to being as extensive of an energy source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Also compared to fossil fuels it causes </a:t>
            </a:r>
            <a:r>
              <a:rPr lang="en" sz="1600"/>
              <a:t>severe</a:t>
            </a:r>
            <a:r>
              <a:rPr lang="en" sz="1600"/>
              <a:t> pollution and little to nothing to reduce the carbon emissions that it creates</a:t>
            </a:r>
            <a:endParaRPr sz="16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3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Opinion of Those who are AGAINST Fracking</a:t>
            </a:r>
            <a:endParaRPr/>
          </a:p>
        </p:txBody>
      </p:sp>
      <p:sp>
        <p:nvSpPr>
          <p:cNvPr id="268" name="Google Shape;268;p33"/>
          <p:cNvSpPr txBox="1"/>
          <p:nvPr>
            <p:ph idx="1" type="body"/>
          </p:nvPr>
        </p:nvSpPr>
        <p:spPr>
          <a:xfrm>
            <a:off x="134075" y="1552250"/>
            <a:ext cx="7038900" cy="336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Chemicals used in Fracking can lead to…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Respiratory Problems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Complications during Pregnancy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Noise, stress, sleep deprivation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Spills and Accidents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Millions of gallons of water are being used for a process that is impacting the health of many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Also polluting the water!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There is not enough regulation by government / fracking companies</a:t>
            </a:r>
            <a:endParaRPr sz="1800"/>
          </a:p>
        </p:txBody>
      </p:sp>
      <p:pic>
        <p:nvPicPr>
          <p:cNvPr id="269" name="Google Shape;26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9225" y="1552248"/>
            <a:ext cx="2072374" cy="28940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Our Opinion of Fracking</a:t>
            </a:r>
            <a:endParaRPr/>
          </a:p>
        </p:txBody>
      </p:sp>
      <p:sp>
        <p:nvSpPr>
          <p:cNvPr id="275" name="Google Shape;275;p34"/>
          <p:cNvSpPr txBox="1"/>
          <p:nvPr>
            <p:ph idx="1" type="body"/>
          </p:nvPr>
        </p:nvSpPr>
        <p:spPr>
          <a:xfrm>
            <a:off x="180000" y="1582850"/>
            <a:ext cx="60504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Hard to Determine if it is a viable option of energy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No concrete evidence that the benefits of fracking outweigh the health and environmental </a:t>
            </a:r>
            <a:r>
              <a:rPr lang="en" sz="1800"/>
              <a:t>damages</a:t>
            </a:r>
            <a:r>
              <a:rPr lang="en" sz="1800"/>
              <a:t> it can cause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More Information should be made available to the general public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For now, it is an energy source that can be used to carry out our day to day operations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As more information comes out, fracking should be used with caution</a:t>
            </a:r>
            <a:endParaRPr sz="1800"/>
          </a:p>
        </p:txBody>
      </p:sp>
      <p:pic>
        <p:nvPicPr>
          <p:cNvPr id="276" name="Google Shape;27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3250" y="260225"/>
            <a:ext cx="3075226" cy="172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 txBox="1"/>
          <p:nvPr>
            <p:ph type="title"/>
          </p:nvPr>
        </p:nvSpPr>
        <p:spPr>
          <a:xfrm>
            <a:off x="1297500" y="393750"/>
            <a:ext cx="7038900" cy="57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References</a:t>
            </a:r>
            <a:endParaRPr/>
          </a:p>
        </p:txBody>
      </p:sp>
      <p:sp>
        <p:nvSpPr>
          <p:cNvPr id="282" name="Google Shape;282;p35"/>
          <p:cNvSpPr txBox="1"/>
          <p:nvPr>
            <p:ph idx="1" type="body"/>
          </p:nvPr>
        </p:nvSpPr>
        <p:spPr>
          <a:xfrm>
            <a:off x="1117475" y="964350"/>
            <a:ext cx="7730700" cy="39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Hinrichs, R., &amp; Kleinbach, M. H. (2013). </a:t>
            </a:r>
            <a:r>
              <a:rPr i="1" lang="en" sz="1400">
                <a:solidFill>
                  <a:srgbClr val="FFFFFF"/>
                </a:solidFill>
              </a:rPr>
              <a:t>Energy: Its Use and the Environment</a:t>
            </a:r>
            <a:r>
              <a:rPr lang="en" sz="1400">
                <a:solidFill>
                  <a:srgbClr val="FFFFFF"/>
                </a:solidFill>
              </a:rPr>
              <a:t>. Brooks/Cole. </a:t>
            </a:r>
            <a:endParaRPr sz="14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Klemow, K. M. </a:t>
            </a:r>
            <a:r>
              <a:rPr i="1" lang="en" sz="1400">
                <a:solidFill>
                  <a:srgbClr val="FFFFFF"/>
                </a:solidFill>
              </a:rPr>
              <a:t>Unconventional Natural Gas</a:t>
            </a:r>
            <a:r>
              <a:rPr lang="en" sz="1400">
                <a:solidFill>
                  <a:srgbClr val="FFFFFF"/>
                </a:solidFill>
              </a:rPr>
              <a:t>. </a:t>
            </a:r>
            <a:endParaRPr sz="14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Rinkesh, A. (2016, December 25). </a:t>
            </a:r>
            <a:r>
              <a:rPr i="1" lang="en" sz="1400">
                <a:solidFill>
                  <a:srgbClr val="FFFFFF"/>
                </a:solidFill>
              </a:rPr>
              <a:t>Benefits and Dangers of Fracking</a:t>
            </a:r>
            <a:r>
              <a:rPr lang="en" sz="1400">
                <a:solidFill>
                  <a:srgbClr val="FFFFFF"/>
                </a:solidFill>
              </a:rPr>
              <a:t>. Conserve Energy Future. </a:t>
            </a:r>
            <a:endParaRPr sz="14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	https://www.conserve-energy-future.com/benefits-and-dangers-of-fracking.php. </a:t>
            </a:r>
            <a:endParaRPr sz="14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Stone, J. (2017, February 23). </a:t>
            </a:r>
            <a:r>
              <a:rPr i="1" lang="en" sz="1400">
                <a:solidFill>
                  <a:srgbClr val="FFFFFF"/>
                </a:solidFill>
              </a:rPr>
              <a:t>Fracking Is Dangerous To Your Health -- Here's Why</a:t>
            </a:r>
            <a:r>
              <a:rPr lang="en" sz="1400">
                <a:solidFill>
                  <a:srgbClr val="FFFFFF"/>
                </a:solidFill>
              </a:rPr>
              <a:t>. Forbes. </a:t>
            </a:r>
            <a:endParaRPr sz="1400">
              <a:solidFill>
                <a:srgbClr val="FFFFFF"/>
              </a:solidFill>
            </a:endParaRPr>
          </a:p>
          <a:p>
            <a:pPr indent="0" lvl="0" marL="9144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https://www.forbes.com/sites/judystone/2017/02/23/fracking-is-dangerous-to-your-health-heres-why/?sh=7bc345115945. </a:t>
            </a:r>
            <a:endParaRPr sz="14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U.S. Department of Health and Human Services. </a:t>
            </a:r>
            <a:r>
              <a:rPr i="1" lang="en" sz="1400">
                <a:solidFill>
                  <a:srgbClr val="FFFFFF"/>
                </a:solidFill>
              </a:rPr>
              <a:t>Hydraulic Fracturing &amp; Health</a:t>
            </a:r>
            <a:r>
              <a:rPr lang="en" sz="1400">
                <a:solidFill>
                  <a:srgbClr val="FFFFFF"/>
                </a:solidFill>
              </a:rPr>
              <a:t>. National </a:t>
            </a:r>
            <a:endParaRPr sz="1400">
              <a:solidFill>
                <a:srgbClr val="FFFFFF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Institute of Environmental Health Sciences. https://www.niehs.nih.gov/health/topics/agents/fracking/index.cfm. </a:t>
            </a:r>
            <a:endParaRPr sz="1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