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5143500" cx="9144000"/>
  <p:notesSz cx="6858000" cy="9144000"/>
  <p:embeddedFontLst>
    <p:embeddedFont>
      <p:font typeface="Roboto"/>
      <p:regular r:id="rId22"/>
      <p:bold r:id="rId23"/>
      <p:italic r:id="rId24"/>
      <p:boldItalic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Roboto-regular.fntdata"/><Relationship Id="rId21" Type="http://schemas.openxmlformats.org/officeDocument/2006/relationships/slide" Target="slides/slide16.xml"/><Relationship Id="rId24" Type="http://schemas.openxmlformats.org/officeDocument/2006/relationships/font" Target="fonts/Roboto-italic.fntdata"/><Relationship Id="rId23" Type="http://schemas.openxmlformats.org/officeDocument/2006/relationships/font" Target="fonts/Roboto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5" Type="http://schemas.openxmlformats.org/officeDocument/2006/relationships/font" Target="fonts/Roboto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75d578469e_0_1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75d578469e_0_1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75d578469e_0_1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75d578469e_0_1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75d578469e_0_1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75d578469e_0_1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75d578469e_0_1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75d578469e_0_1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75d578469e_0_1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75d578469e_0_1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75d578469e_0_2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75d578469e_0_2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75db9f73be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75db9f73be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75d578469e_0_2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75d578469e_0_2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75d578469e_0_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75d578469e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75d578469e_0_1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75d578469e_0_1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75db9f73be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75db9f73be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5d578469e_0_2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5d578469e_0_2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75d578469e_0_1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75d578469e_0_1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75d578469e_0_1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75d578469e_0_1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75d578469e_0_1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75d578469e_0_1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" name="Google Shape;16;p2"/>
          <p:cNvSpPr txBox="1"/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6" name="Google Shape;26;p3"/>
          <p:cNvSpPr txBox="1"/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7" name="Google Shape;27;p3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5" name="Google Shape;35;p4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6" name="Google Shape;36;p4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7" name="Google Shape;37;p4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" type="body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1" name="Google Shape;41;p5"/>
          <p:cNvSpPr txBox="1"/>
          <p:nvPr>
            <p:ph idx="2" type="body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2" name="Google Shape;42;p5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8" name="Google Shape;48;p7"/>
          <p:cNvSpPr txBox="1"/>
          <p:nvPr>
            <p:ph idx="1" type="body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4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7" name="Google Shape;57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8" name="Google Shape;58;p8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2" name="Google Shape;62;p9"/>
          <p:cNvSpPr txBox="1"/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63" name="Google Shape;63;p9"/>
          <p:cNvSpPr txBox="1"/>
          <p:nvPr>
            <p:ph idx="1" type="subTitle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64" name="Google Shape;64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5" name="Google Shape;65;p9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68" name="Google Shape;68;p10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bg>
      <p:bgPr>
        <a:solidFill>
          <a:schemeClr val="dk1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6" name="Google Shape;76;p11"/>
          <p:cNvSpPr txBox="1"/>
          <p:nvPr>
            <p:ph hasCustomPrompt="1" type="title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/>
          <p:nvPr>
            <p:ph idx="1" type="body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8" name="Google Shape;78;p11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geometric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jpg"/><Relationship Id="rId4" Type="http://schemas.openxmlformats.org/officeDocument/2006/relationships/image" Target="../media/image3.jpg"/><Relationship Id="rId5" Type="http://schemas.openxmlformats.org/officeDocument/2006/relationships/image" Target="../media/image8.jpg"/><Relationship Id="rId6" Type="http://schemas.openxmlformats.org/officeDocument/2006/relationships/image" Target="../media/image9.jpg"/><Relationship Id="rId7" Type="http://schemas.openxmlformats.org/officeDocument/2006/relationships/image" Target="../media/image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jpg"/><Relationship Id="rId4" Type="http://schemas.openxmlformats.org/officeDocument/2006/relationships/image" Target="../media/image11.jpg"/><Relationship Id="rId5" Type="http://schemas.openxmlformats.org/officeDocument/2006/relationships/image" Target="../media/image15.jpg"/><Relationship Id="rId6" Type="http://schemas.openxmlformats.org/officeDocument/2006/relationships/image" Target="../media/image14.jpg"/><Relationship Id="rId7" Type="http://schemas.openxmlformats.org/officeDocument/2006/relationships/image" Target="../media/image13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phys.org/news/2018-02-electric-cars-benefits-wont-money.html" TargetMode="External"/><Relationship Id="rId4" Type="http://schemas.openxmlformats.org/officeDocument/2006/relationships/hyperlink" Target="https://phys.org/news/2018-02-electric-cars-benefits-wont-money.html" TargetMode="External"/><Relationship Id="rId5" Type="http://schemas.openxmlformats.org/officeDocument/2006/relationships/hyperlink" Target="https://phys.org/news/2018-02-electric-cars-benefits-wont-money.html" TargetMode="External"/><Relationship Id="rId6" Type="http://schemas.openxmlformats.org/officeDocument/2006/relationships/hyperlink" Target="https://phys.org/news/2018-02-electric-cars-benefits-wont-money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3"/>
          <p:cNvSpPr txBox="1"/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Are Electric Cars the Wave of the Future?</a:t>
            </a:r>
            <a:endParaRPr/>
          </a:p>
        </p:txBody>
      </p:sp>
      <p:sp>
        <p:nvSpPr>
          <p:cNvPr id="86" name="Google Shape;86;p13"/>
          <p:cNvSpPr txBox="1"/>
          <p:nvPr>
            <p:ph idx="1" type="subTitle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Ally Joly, Tyson Araujo, and Brian Sacco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Overview</a:t>
            </a:r>
            <a:endParaRPr/>
          </a:p>
        </p:txBody>
      </p:sp>
      <p:sp>
        <p:nvSpPr>
          <p:cNvPr id="92" name="Google Shape;92;p14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romanUcPeriod"/>
            </a:pPr>
            <a:r>
              <a:rPr lang="en"/>
              <a:t>Introduction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romanUcPeriod"/>
            </a:pPr>
            <a:r>
              <a:rPr lang="en"/>
              <a:t>Electric cars are the future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lphaUcPeriod"/>
            </a:pPr>
            <a:r>
              <a:rPr lang="en"/>
              <a:t>Advantages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romanUcPeriod"/>
            </a:pPr>
            <a:r>
              <a:rPr lang="en"/>
              <a:t>Electric Cars are NOT the future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lphaUcPeriod"/>
            </a:pPr>
            <a:r>
              <a:rPr lang="en"/>
              <a:t>Disadvantages 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romanUcPeriod"/>
            </a:pPr>
            <a:r>
              <a:rPr lang="en"/>
              <a:t>Our Conclusion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</a:t>
            </a:r>
            <a:endParaRPr/>
          </a:p>
        </p:txBody>
      </p:sp>
      <p:sp>
        <p:nvSpPr>
          <p:cNvPr id="98" name="Google Shape;98;p15"/>
          <p:cNvSpPr txBox="1"/>
          <p:nvPr>
            <p:ph idx="1" type="body"/>
          </p:nvPr>
        </p:nvSpPr>
        <p:spPr>
          <a:xfrm>
            <a:off x="311700" y="141122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Early models date back to 1830-1840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The “Miracle” of the </a:t>
            </a:r>
            <a:r>
              <a:rPr lang="en"/>
              <a:t>Nineteenth</a:t>
            </a:r>
            <a:r>
              <a:rPr lang="en"/>
              <a:t> century</a:t>
            </a:r>
            <a:endParaRPr/>
          </a:p>
          <a:p>
            <a:pPr indent="-317500" lvl="1" marL="1371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"/>
              <a:t>100km/hr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Different than Hybrid Electric Vehicles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Two types</a:t>
            </a:r>
            <a:endParaRPr/>
          </a:p>
          <a:p>
            <a:pPr indent="-317500" lvl="1" marL="1371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"/>
              <a:t>All-Electric</a:t>
            </a:r>
            <a:endParaRPr/>
          </a:p>
          <a:p>
            <a:pPr indent="-317500" lvl="1" marL="1371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"/>
              <a:t>Plug-in Hybrid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descr="Image result for the first electric car to go 100km" id="99" name="Google Shape;9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27225" y="1017800"/>
            <a:ext cx="2505075" cy="174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6"/>
          <p:cNvSpPr txBox="1"/>
          <p:nvPr>
            <p:ph type="title"/>
          </p:nvPr>
        </p:nvSpPr>
        <p:spPr>
          <a:xfrm>
            <a:off x="311700" y="226785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Viewpoint #1: Electric Cars (EV’s) ARE the Future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7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Advantages of Electric Cars</a:t>
            </a:r>
            <a:endParaRPr/>
          </a:p>
        </p:txBody>
      </p:sp>
      <p:sp>
        <p:nvSpPr>
          <p:cNvPr id="110" name="Google Shape;110;p17"/>
          <p:cNvSpPr txBox="1"/>
          <p:nvPr>
            <p:ph idx="1" type="body"/>
          </p:nvPr>
        </p:nvSpPr>
        <p:spPr>
          <a:xfrm>
            <a:off x="311700" y="107422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Connected, Fun, and Practical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Fueling benefits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"/>
              <a:t>Electric Grid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"/>
              <a:t>Variety of options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Greater Diversity of fuel choices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"/>
              <a:t>9 Billion Barrels of petroleum</a:t>
            </a:r>
            <a:endParaRPr/>
          </a:p>
          <a:p>
            <a:pPr indent="-317500" lvl="2" marL="13716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romanLcPeriod"/>
            </a:pPr>
            <a:r>
              <a:rPr lang="en"/>
              <a:t>⅔ to transportation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Reduce Emissions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"/>
              <a:t>Benefit Public Health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"/>
              <a:t>Ecological</a:t>
            </a:r>
            <a:endParaRPr/>
          </a:p>
        </p:txBody>
      </p:sp>
      <p:pic>
        <p:nvPicPr>
          <p:cNvPr id="111" name="Google Shape;11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36900" y="1017800"/>
            <a:ext cx="3295399" cy="2194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Advantages Continued:</a:t>
            </a:r>
            <a:endParaRPr/>
          </a:p>
        </p:txBody>
      </p:sp>
      <p:sp>
        <p:nvSpPr>
          <p:cNvPr id="117" name="Google Shape;117;p18"/>
          <p:cNvSpPr txBox="1"/>
          <p:nvPr>
            <p:ph idx="1" type="body"/>
          </p:nvPr>
        </p:nvSpPr>
        <p:spPr>
          <a:xfrm>
            <a:off x="311700" y="1017800"/>
            <a:ext cx="8520600" cy="377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Two General Categories of vehicle emissions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Direct Vs Lifestyle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EV’s produce ZERO!! </a:t>
            </a:r>
            <a:r>
              <a:rPr lang="en"/>
              <a:t>d</a:t>
            </a:r>
            <a:r>
              <a:rPr lang="en"/>
              <a:t>irect emissions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Produce less Lifestyle Emissions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Government Incentivization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en"/>
              <a:t>Safety</a:t>
            </a:r>
            <a:r>
              <a:rPr b="1" lang="en"/>
              <a:t>: </a:t>
            </a:r>
            <a:endParaRPr b="1"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All the same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Specific battery standards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Lower center of gravity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en"/>
              <a:t>Less </a:t>
            </a:r>
            <a:r>
              <a:rPr b="1" lang="en"/>
              <a:t>Maintenance</a:t>
            </a:r>
            <a:endParaRPr b="1"/>
          </a:p>
          <a:p>
            <a:pPr indent="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9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Battery Life:</a:t>
            </a:r>
            <a:endParaRPr/>
          </a:p>
        </p:txBody>
      </p:sp>
      <p:sp>
        <p:nvSpPr>
          <p:cNvPr id="123" name="Google Shape;123;p19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en"/>
              <a:t>Could be thought of as a </a:t>
            </a:r>
            <a:r>
              <a:rPr lang="en"/>
              <a:t>disadvantage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en"/>
              <a:t>Many beneficial steps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❏"/>
            </a:pPr>
            <a:r>
              <a:rPr lang="en"/>
              <a:t>Accessories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❏"/>
            </a:pPr>
            <a:r>
              <a:rPr lang="en"/>
              <a:t>Economy mode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❏"/>
            </a:pPr>
            <a:r>
              <a:rPr lang="en"/>
              <a:t>Planning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❏"/>
            </a:pPr>
            <a:r>
              <a:rPr lang="en"/>
              <a:t>Breaking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Char char="❏"/>
            </a:pPr>
            <a:r>
              <a:rPr lang="en"/>
              <a:t>Speed limit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❏"/>
            </a:pPr>
            <a:r>
              <a:rPr lang="en"/>
              <a:t>All minor </a:t>
            </a:r>
            <a:r>
              <a:rPr lang="en"/>
              <a:t>inconveniences</a:t>
            </a:r>
            <a:r>
              <a:rPr lang="en"/>
              <a:t>, but pieces towards the big picture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0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Intangibles</a:t>
            </a:r>
            <a:endParaRPr/>
          </a:p>
        </p:txBody>
      </p:sp>
      <p:sp>
        <p:nvSpPr>
          <p:cNvPr id="129" name="Google Shape;129;p20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Feel good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Parking Spots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Quicker</a:t>
            </a:r>
            <a:endParaRPr/>
          </a:p>
          <a:p>
            <a:pPr indent="0" lvl="0" marL="457200" rtl="0" algn="l">
              <a:lnSpc>
                <a:spcPct val="20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descr="Image result for electric car parking sports" id="130" name="Google Shape;13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31613" y="1017800"/>
            <a:ext cx="3400675" cy="267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1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Can Look Very Cool:</a:t>
            </a:r>
            <a:endParaRPr/>
          </a:p>
        </p:txBody>
      </p:sp>
      <p:pic>
        <p:nvPicPr>
          <p:cNvPr descr="Image result for MAXIMIZING ALL-ELECTRIC RANGE" id="136" name="Google Shape;13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017800"/>
            <a:ext cx="2857500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MAXIMIZING ALL-ELECTRIC RANGE" id="137" name="Google Shape;13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17200" y="1074950"/>
            <a:ext cx="2366700" cy="11466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MAXIMIZING ALL-ELECTRIC RANGE" id="138" name="Google Shape;138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1700" y="2674325"/>
            <a:ext cx="2857500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MAXIMIZING ALL-ELECTRIC RANGE" id="139" name="Google Shape;139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42975" y="867200"/>
            <a:ext cx="2933700" cy="15621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MAXIMIZING ALL-ELECTRIC RANGE" id="140" name="Google Shape;140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502100" y="2674325"/>
            <a:ext cx="2619375" cy="174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2"/>
          <p:cNvSpPr txBox="1"/>
          <p:nvPr>
            <p:ph type="title"/>
          </p:nvPr>
        </p:nvSpPr>
        <p:spPr>
          <a:xfrm>
            <a:off x="311700" y="226785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Viewpoint #2: Electric Cars ARE Not the Future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3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Disadvantages</a:t>
            </a:r>
            <a:endParaRPr/>
          </a:p>
        </p:txBody>
      </p:sp>
      <p:sp>
        <p:nvSpPr>
          <p:cNvPr id="151" name="Google Shape;151;p23"/>
          <p:cNvSpPr txBox="1"/>
          <p:nvPr>
            <p:ph idx="1" type="body"/>
          </p:nvPr>
        </p:nvSpPr>
        <p:spPr>
          <a:xfrm>
            <a:off x="311700" y="1017800"/>
            <a:ext cx="8520600" cy="380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Cold weather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Charging/fuel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"/>
              <a:t>Have to add a charger to garage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Depreciation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"/>
              <a:t>AAA estimates, Electric Cars lose $5,704 compared to $2,114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Used electric no federal state incentives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en"/>
              <a:t>BATTERIES</a:t>
            </a:r>
            <a:endParaRPr b="1"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"/>
              <a:t>Manufacturing process</a:t>
            </a:r>
            <a:endParaRPr/>
          </a:p>
          <a:p>
            <a:pPr indent="-3175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400"/>
              <a:buAutoNum type="alphaLcPeriod"/>
            </a:pPr>
            <a:r>
              <a:rPr lang="en"/>
              <a:t>Cheapest gas at night, but most “green” during the day</a:t>
            </a:r>
            <a:endParaRPr/>
          </a:p>
        </p:txBody>
      </p:sp>
      <p:pic>
        <p:nvPicPr>
          <p:cNvPr descr="Image result for disadvantages of electric cars" id="152" name="Google Shape;15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79550" y="410000"/>
            <a:ext cx="2952750" cy="1543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4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Intangibles</a:t>
            </a:r>
            <a:endParaRPr/>
          </a:p>
        </p:txBody>
      </p:sp>
      <p:sp>
        <p:nvSpPr>
          <p:cNvPr id="158" name="Google Shape;158;p24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Away from the normal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Silent for pedestrians</a:t>
            </a:r>
            <a:endParaRPr/>
          </a:p>
          <a:p>
            <a:pPr indent="-3429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lang="en"/>
              <a:t>Just easier</a:t>
            </a:r>
            <a:endParaRPr/>
          </a:p>
        </p:txBody>
      </p:sp>
      <p:pic>
        <p:nvPicPr>
          <p:cNvPr descr="Image result for electric vehicles vs gas graph" id="159" name="Google Shape;15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1017800"/>
            <a:ext cx="4286250" cy="339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5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Can Look Ugly...</a:t>
            </a:r>
            <a:endParaRPr/>
          </a:p>
        </p:txBody>
      </p:sp>
      <p:pic>
        <p:nvPicPr>
          <p:cNvPr descr="Image result for ugly electric cars" id="165" name="Google Shape;16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017800"/>
            <a:ext cx="24669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ugly electric cars" id="166" name="Google Shape;166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33025" y="1017800"/>
            <a:ext cx="24669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ugly electric cars" id="167" name="Google Shape;167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66725" y="3159313"/>
            <a:ext cx="2962275" cy="15430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ugly electric cars" id="168" name="Google Shape;168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88250" y="1017800"/>
            <a:ext cx="2466975" cy="18478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ugly electric cars" id="169" name="Google Shape;169;p2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11700" y="3135500"/>
            <a:ext cx="2876550" cy="159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6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Our Conclusion:</a:t>
            </a:r>
            <a:endParaRPr/>
          </a:p>
        </p:txBody>
      </p:sp>
      <p:sp>
        <p:nvSpPr>
          <p:cNvPr id="175" name="Google Shape;175;p26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They will play a large role!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How </a:t>
            </a:r>
            <a:r>
              <a:rPr b="1" lang="en"/>
              <a:t>large</a:t>
            </a:r>
            <a:r>
              <a:rPr lang="en"/>
              <a:t> the impact is complicated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Economic, Political &amp; Social Issues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Conventional Cars are not going away soon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Hybrid Cars will take over within coming decades</a:t>
            </a:r>
            <a:endParaRPr/>
          </a:p>
          <a:p>
            <a:pPr indent="-317500" lvl="1" marL="914400" rtl="0" algn="l">
              <a:spcBef>
                <a:spcPts val="0"/>
              </a:spcBef>
              <a:spcAft>
                <a:spcPts val="0"/>
              </a:spcAft>
              <a:buSzPts val="1400"/>
              <a:buChar char="○"/>
            </a:pPr>
            <a:r>
              <a:rPr lang="en"/>
              <a:t>Not suitable in all areas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Help socially change how we view clean energy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7"/>
          <p:cNvSpPr txBox="1"/>
          <p:nvPr>
            <p:ph type="title"/>
          </p:nvPr>
        </p:nvSpPr>
        <p:spPr>
          <a:xfrm>
            <a:off x="311700" y="226785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Questions??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8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References:</a:t>
            </a:r>
            <a:endParaRPr/>
          </a:p>
        </p:txBody>
      </p:sp>
      <p:sp>
        <p:nvSpPr>
          <p:cNvPr id="186" name="Google Shape;186;p28"/>
          <p:cNvSpPr txBox="1"/>
          <p:nvPr>
            <p:ph idx="1" type="body"/>
          </p:nvPr>
        </p:nvSpPr>
        <p:spPr>
          <a:xfrm>
            <a:off x="311700" y="1017800"/>
            <a:ext cx="8520600" cy="376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57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Riley, Chris. (2019, February 14). Dispelling The Disadvantages Of An Electric Car. Retrieved from AutoWise website: https://autowise.com/top-7-disadvantages-of-electric-cars/</a:t>
            </a:r>
            <a:endParaRPr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5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Durbin, D.-A. (2018, February 7). Electric cars have benefits, but likely won’t save you money. Retrieved from Phys.org website: https://phys.org/news/2018-02-electric-cars-benefits-wont-money.html</a:t>
            </a:r>
            <a:endParaRPr sz="1350">
              <a:solidFill>
                <a:srgbClr val="000000"/>
              </a:solidFill>
              <a:uFill>
                <a:noFill/>
              </a:uFill>
              <a:latin typeface="Arial"/>
              <a:ea typeface="Arial"/>
              <a:cs typeface="Arial"/>
              <a:sym typeface="Arial"/>
              <a:hlinkClick r:id="rId4"/>
            </a:endParaRPr>
          </a:p>
          <a:p>
            <a:pPr indent="-4572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/>
              </a:rPr>
              <a:t>‌</a:t>
            </a:r>
            <a:r>
              <a:rPr lang="en" sz="1350">
                <a:solidFill>
                  <a:srgbClr val="000000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6"/>
              </a:rPr>
              <a:t>Why electric cars are only as clean as their power supply. (2018, February 14). Retrieved from the Guardian website: https://www.theguardian.com/environment/2016/dec/08/electric-car-emissions-climate-change</a:t>
            </a:r>
            <a:endParaRPr/>
          </a:p>
          <a:p>
            <a:pPr indent="-4572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Electric Vehicle Benefits. (2019). Retrieved from Energy.gov website: https://www.energy.gov/eere/electricvehicles/electric-vehicle-benefits</a:t>
            </a:r>
            <a:endParaRPr sz="13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Gelmanova, Z. S. (2018). Electric Cars. Advantages and Disadvantages. </a:t>
            </a:r>
            <a:r>
              <a:rPr i="1" lang="en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Journal of Physics</a:t>
            </a:r>
            <a:r>
              <a:rPr lang="en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i="1" lang="en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1015</a:t>
            </a:r>
            <a:r>
              <a:rPr lang="en" sz="135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1–6.</a:t>
            </a:r>
            <a:endParaRPr sz="13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‌</a:t>
            </a:r>
            <a:endParaRPr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600"/>
              </a:spcAft>
              <a:buNone/>
            </a:pPr>
            <a:r>
              <a:t/>
            </a:r>
            <a:endParaRPr sz="11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