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embeddedFontLst>
    <p:embeddedFont>
      <p:font typeface="Playfair Display"/>
      <p:regular r:id="rId24"/>
      <p:bold r:id="rId25"/>
      <p:italic r:id="rId26"/>
      <p:boldItalic r:id="rId27"/>
    </p:embeddedFont>
    <p:embeddedFont>
      <p:font typeface="Faster One"/>
      <p:regular r:id="rId28"/>
    </p:embeddedFont>
    <p:embeddedFont>
      <p:font typeface="Montserrat"/>
      <p:regular r:id="rId29"/>
      <p:bold r:id="rId30"/>
      <p:italic r:id="rId31"/>
      <p:boldItalic r:id="rId32"/>
    </p:embeddedFont>
    <p:embeddedFont>
      <p:font typeface="Oswald"/>
      <p:regular r:id="rId33"/>
      <p:bold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PlayfairDisplay-regular.fntdata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PlayfairDisplay-italic.fntdata"/><Relationship Id="rId25" Type="http://schemas.openxmlformats.org/officeDocument/2006/relationships/font" Target="fonts/PlayfairDisplay-bold.fntdata"/><Relationship Id="rId28" Type="http://schemas.openxmlformats.org/officeDocument/2006/relationships/font" Target="fonts/FasterOne-regular.fntdata"/><Relationship Id="rId27" Type="http://schemas.openxmlformats.org/officeDocument/2006/relationships/font" Target="fonts/PlayfairDisplay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ontserrat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Montserrat-italic.fntdata"/><Relationship Id="rId30" Type="http://schemas.openxmlformats.org/officeDocument/2006/relationships/font" Target="fonts/Montserrat-bold.fntdata"/><Relationship Id="rId11" Type="http://schemas.openxmlformats.org/officeDocument/2006/relationships/slide" Target="slides/slide6.xml"/><Relationship Id="rId33" Type="http://schemas.openxmlformats.org/officeDocument/2006/relationships/font" Target="fonts/Oswald-regular.fntdata"/><Relationship Id="rId10" Type="http://schemas.openxmlformats.org/officeDocument/2006/relationships/slide" Target="slides/slide5.xml"/><Relationship Id="rId32" Type="http://schemas.openxmlformats.org/officeDocument/2006/relationships/font" Target="fonts/Montserrat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schemas.openxmlformats.org/officeDocument/2006/relationships/font" Target="fonts/Oswald-bold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04cf7e60ad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104cf7e60ad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049d9f4495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049d9f4495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1049d9f4495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1049d9f4495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04cf7e60ad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04cf7e60ad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04cf7e60a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04cf7e60a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04cf7e60ad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04cf7e60ad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04cf7e60ad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04cf7e60a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04cf7e60ad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04cf7e60ad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03cbbcfc5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03cbbcfc5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03f2ff053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103f2ff053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0731578fef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0731578fe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03f2ff053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03f2ff053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03cbbcfc5c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03cbbcfc5c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03cbbcfc5c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03cbbcfc5c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04cf7e60ad_0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104cf7e60ad_0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103cbbcfc5c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103cbbcfc5c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049d9f4495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1049d9f4495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4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/>
          <p:nvPr>
            <p:ph hasCustomPrompt="1" type="title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51" name="Google Shape;51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op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sz="18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Relationship Id="rId4" Type="http://schemas.openxmlformats.org/officeDocument/2006/relationships/image" Target="../media/image2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image" Target="../media/image11.png"/><Relationship Id="rId6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Relationship Id="rId4" Type="http://schemas.openxmlformats.org/officeDocument/2006/relationships/image" Target="../media/image17.jpg"/><Relationship Id="rId5" Type="http://schemas.openxmlformats.org/officeDocument/2006/relationships/image" Target="../media/image2.jpg"/><Relationship Id="rId6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4.png"/><Relationship Id="rId4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6.jpg"/><Relationship Id="rId4" Type="http://schemas.openxmlformats.org/officeDocument/2006/relationships/image" Target="../media/image27.jpg"/><Relationship Id="rId5" Type="http://schemas.openxmlformats.org/officeDocument/2006/relationships/image" Target="../media/image2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hyperlink" Target="https://www.whatissmartenergy.org/electric-vehicles?gclid=Cj0KCQiAy4eNBhCaARIsAFDVtI2xV9LAKt1JuQ6fVO0o47oRMn7SG1Rbm8_H5oZWvJ_yEwkqKNjZ27saAlinEALw_wcB" TargetMode="External"/><Relationship Id="rId4" Type="http://schemas.openxmlformats.org/officeDocument/2006/relationships/hyperlink" Target="https://www.myev.com/research/ev-101/10-common-electric-car-myths-busted" TargetMode="External"/><Relationship Id="rId11" Type="http://schemas.openxmlformats.org/officeDocument/2006/relationships/hyperlink" Target="https://www.nrdc.org/stories/electric-vs-gas-it-cheaper-drive-ev" TargetMode="External"/><Relationship Id="rId10" Type="http://schemas.openxmlformats.org/officeDocument/2006/relationships/hyperlink" Target="https://afdc.energy.gov/fuels/electricity_benefits.html" TargetMode="External"/><Relationship Id="rId9" Type="http://schemas.openxmlformats.org/officeDocument/2006/relationships/hyperlink" Target="https://www.epa.gov/greenvehicles/greenhouse-gas-emissions-typical-passenger-vehicle#:~:text=typical%20passenger%20vehicle%3F-,A%20typical%20passenger%20vehicle%20emits%20about%204.6%20metric%20tons%20of,8%2C887%20grams%20of%20CO2" TargetMode="External"/><Relationship Id="rId5" Type="http://schemas.openxmlformats.org/officeDocument/2006/relationships/hyperlink" Target="https://www.caranddriver.com/shopping-advice/a32494027/ev-vs-gas-cheaper-to-own/" TargetMode="External"/><Relationship Id="rId6" Type="http://schemas.openxmlformats.org/officeDocument/2006/relationships/hyperlink" Target="https://www.andersoneconomicgroup.com/wp-content/uploads/2021/10/EVtransition_FuelingCostStudy_10-21-21.pdf" TargetMode="External"/><Relationship Id="rId7" Type="http://schemas.openxmlformats.org/officeDocument/2006/relationships/hyperlink" Target="https://www.nytimes.com/interactive/2021/03/10/climate/electric-vehicle-fleet-turnover.html" TargetMode="External"/><Relationship Id="rId8" Type="http://schemas.openxmlformats.org/officeDocument/2006/relationships/hyperlink" Target="https://www.sandicliffe.co.uk/blog/the-truth-about-torque-what-is-it-why-does-it-mat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/>
              <a:t>A Drive to the Future</a:t>
            </a:r>
            <a:endParaRPr i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/>
              <a:t>Why Electric Cars are the Wave of the Future</a:t>
            </a:r>
            <a:endParaRPr sz="3300"/>
          </a:p>
        </p:txBody>
      </p:sp>
      <p:sp>
        <p:nvSpPr>
          <p:cNvPr id="59" name="Google Shape;59;p13"/>
          <p:cNvSpPr txBox="1"/>
          <p:nvPr>
            <p:ph idx="1" type="subTitle"/>
          </p:nvPr>
        </p:nvSpPr>
        <p:spPr>
          <a:xfrm>
            <a:off x="344250" y="3550650"/>
            <a:ext cx="3994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fair Display"/>
                <a:ea typeface="Playfair Display"/>
                <a:cs typeface="Playfair Display"/>
                <a:sym typeface="Playfair Display"/>
              </a:rPr>
              <a:t>A Team 12 Presentation</a:t>
            </a:r>
            <a:endParaRPr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54550" cy="124717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3"/>
          <p:cNvSpPr/>
          <p:nvPr/>
        </p:nvSpPr>
        <p:spPr>
          <a:xfrm>
            <a:off x="1319775" y="397538"/>
            <a:ext cx="1374000" cy="4521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9000" y="0"/>
            <a:ext cx="1444399" cy="1247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45487" y="85638"/>
            <a:ext cx="1014975" cy="107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94925"/>
            <a:ext cx="9144000" cy="424857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4"/>
          <p:cNvSpPr txBox="1"/>
          <p:nvPr>
            <p:ph type="title"/>
          </p:nvPr>
        </p:nvSpPr>
        <p:spPr>
          <a:xfrm>
            <a:off x="2119950" y="146725"/>
            <a:ext cx="490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Brief Look at What They can do...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Common Misconceptions about Electric Cars</a:t>
            </a:r>
            <a:endParaRPr/>
          </a:p>
        </p:txBody>
      </p:sp>
      <p:sp>
        <p:nvSpPr>
          <p:cNvPr id="75" name="Google Shape;75;p15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⚡They are slow and cannot travel very far.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⚡Costly to </a:t>
            </a:r>
            <a:r>
              <a:rPr lang="en"/>
              <a:t>purchase</a:t>
            </a:r>
            <a:r>
              <a:rPr lang="en"/>
              <a:t> and to maintain.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⚡They are not better for the environment than gas powered cars.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⚡They use more electricity than we can generate. </a:t>
            </a:r>
            <a:endParaRPr/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48525" y="0"/>
            <a:ext cx="2395474" cy="2395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</a:t>
            </a:r>
            <a:r>
              <a:rPr lang="en"/>
              <a:t> </a:t>
            </a:r>
            <a:r>
              <a:rPr lang="en">
                <a:latin typeface="Faster One"/>
                <a:ea typeface="Faster One"/>
                <a:cs typeface="Faster One"/>
                <a:sym typeface="Faster One"/>
              </a:rPr>
              <a:t>Power</a:t>
            </a:r>
            <a:r>
              <a:rPr lang="en"/>
              <a:t> of Electric Cars</a:t>
            </a:r>
            <a:endParaRPr/>
          </a:p>
        </p:txBody>
      </p:sp>
      <p:sp>
        <p:nvSpPr>
          <p:cNvPr id="82" name="Google Shape;82;p1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⚡Electric-powered cars are generally faster than gasoline-powered cars.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	</a:t>
            </a:r>
            <a:r>
              <a:rPr lang="en" sz="1400"/>
              <a:t>🗲Electric motors generate 100% of their torque instantaneously. </a:t>
            </a:r>
            <a:endParaRPr sz="1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/>
              <a:t>⚡On average, electric cars can go around 3oo miles before needing a charge, while the average gas-powered car can only go around 200 miles.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/>
              <a:t>⚡Electric cars are more efficient at using the energy it holds.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Tesla Model S</a:t>
            </a:r>
            <a:endParaRPr/>
          </a:p>
        </p:txBody>
      </p:sp>
      <p:sp>
        <p:nvSpPr>
          <p:cNvPr id="88" name="Google Shape;88;p17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7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Can achieve 0mph-60mph in 2.5 seconds, which makes it nearly the fastest in the world. </a:t>
            </a:r>
            <a:endParaRPr/>
          </a:p>
        </p:txBody>
      </p:sp>
      <p:pic>
        <p:nvPicPr>
          <p:cNvPr id="90" name="Google Shape;9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19775" y="0"/>
            <a:ext cx="4624224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571750"/>
            <a:ext cx="4572001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Long-Term Savings of Electric Cars</a:t>
            </a:r>
            <a:endParaRPr/>
          </a:p>
        </p:txBody>
      </p:sp>
      <p:sp>
        <p:nvSpPr>
          <p:cNvPr id="97" name="Google Shape;97;p18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7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⚡On average, the initial purchase of electric cars are around $10,000 more than their gas-powered counterparts. </a:t>
            </a:r>
            <a:endParaRPr sz="4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4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157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t/>
            </a:r>
            <a:endParaRPr sz="1800"/>
          </a:p>
        </p:txBody>
      </p:sp>
      <p:sp>
        <p:nvSpPr>
          <p:cNvPr id="98" name="Google Shape;98;p18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⚡Over a longer period of time, electric cars are cheaper </a:t>
            </a:r>
            <a:r>
              <a:rPr lang="en" sz="1800"/>
              <a:t>because</a:t>
            </a:r>
            <a:r>
              <a:rPr lang="en" sz="1800"/>
              <a:t>:</a:t>
            </a:r>
            <a:endParaRPr sz="18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🗲Require less maintenance</a:t>
            </a:r>
            <a:endParaRPr sz="18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🗲Price to fuel is much cheaper</a:t>
            </a:r>
            <a:endParaRPr sz="18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🗲More efficient at using fuel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800"/>
          </a:p>
        </p:txBody>
      </p:sp>
      <p:sp>
        <p:nvSpPr>
          <p:cNvPr id="99" name="Google Shape;99;p18"/>
          <p:cNvSpPr txBox="1"/>
          <p:nvPr/>
        </p:nvSpPr>
        <p:spPr>
          <a:xfrm>
            <a:off x="316375" y="2920250"/>
            <a:ext cx="3999900" cy="12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21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⚡Although this is a big jump, most electric cars are sold with a $5,000 t0 $7,500 cash rebate.</a:t>
            </a:r>
            <a:endParaRPr sz="210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/>
          <p:nvPr>
            <p:ph type="title"/>
          </p:nvPr>
        </p:nvSpPr>
        <p:spPr>
          <a:xfrm>
            <a:off x="235025" y="81350"/>
            <a:ext cx="3778500" cy="60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Electric Cars are the Color </a:t>
            </a:r>
            <a:r>
              <a:rPr lang="en">
                <a:highlight>
                  <a:srgbClr val="00FF00"/>
                </a:highlight>
              </a:rPr>
              <a:t>Green</a:t>
            </a:r>
            <a:endParaRPr>
              <a:highlight>
                <a:srgbClr val="00FF00"/>
              </a:highlight>
            </a:endParaRPr>
          </a:p>
        </p:txBody>
      </p:sp>
      <p:sp>
        <p:nvSpPr>
          <p:cNvPr id="110" name="Google Shape;110;p20"/>
          <p:cNvSpPr txBox="1"/>
          <p:nvPr>
            <p:ph idx="1" type="body"/>
          </p:nvPr>
        </p:nvSpPr>
        <p:spPr>
          <a:xfrm>
            <a:off x="311700" y="687050"/>
            <a:ext cx="3130800" cy="388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⚡Electric cars will greatly reduce the amount of air pollution.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⚡On average, one gas-powered car will emit 4.6 metric tons of carbon dioxide per year.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⚡Car </a:t>
            </a:r>
            <a:r>
              <a:rPr lang="en" sz="1800"/>
              <a:t>emission</a:t>
            </a:r>
            <a:r>
              <a:rPr lang="en" sz="1800"/>
              <a:t> make up 29% of the total U.S. greenhouse gas emissions. 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en" sz="1800"/>
              <a:t>	🗲Emissions can drop 17%-30% with the usage of electric cars. </a:t>
            </a:r>
            <a:endParaRPr sz="1800"/>
          </a:p>
        </p:txBody>
      </p:sp>
      <p:pic>
        <p:nvPicPr>
          <p:cNvPr id="111" name="Google Shape;11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41050" y="2657625"/>
            <a:ext cx="3761574" cy="242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6825" y="81350"/>
            <a:ext cx="3761586" cy="201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92650" y="131650"/>
            <a:ext cx="1247450" cy="1916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98300" y="2958738"/>
            <a:ext cx="1708425" cy="182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Usage of Electricity by Electric Cars</a:t>
            </a:r>
            <a:endParaRPr/>
          </a:p>
        </p:txBody>
      </p:sp>
      <p:sp>
        <p:nvSpPr>
          <p:cNvPr id="120" name="Google Shape;120;p2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⚡In 2020, about 4.01 trillion KWh of electricity was produced in the U.S.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⚡According to a study by Navigant Research, 1,000,ooo can be added on to the grid before there would need to be more electricity being produced.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/>
              <a:t>⚡Using electric cars would allow for the U.S. to save gasoline for other purposes. </a:t>
            </a:r>
            <a:endParaRPr/>
          </a:p>
        </p:txBody>
      </p:sp>
      <p:pic>
        <p:nvPicPr>
          <p:cNvPr id="121" name="Google Shape;12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6951" y="2909400"/>
            <a:ext cx="5727048" cy="2234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Other Uses for Gasoline...</a:t>
            </a:r>
            <a:endParaRPr/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⚡With the switch to electric, gasoline use can be focused on:</a:t>
            </a:r>
            <a:endParaRPr sz="14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/>
              <a:t>🗲Farming Equipment</a:t>
            </a:r>
            <a:endParaRPr sz="14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/>
              <a:t>🗲Aircraft Fuel</a:t>
            </a:r>
            <a:endParaRPr sz="14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/>
              <a:t>🗲Generators for Power</a:t>
            </a:r>
            <a:endParaRPr sz="1400"/>
          </a:p>
          <a:p>
            <a:pPr indent="45720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/>
              <a:t>🗲Heating Homes</a:t>
            </a:r>
            <a:endParaRPr sz="14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400"/>
          </a:p>
        </p:txBody>
      </p:sp>
      <p:pic>
        <p:nvPicPr>
          <p:cNvPr id="128" name="Google Shape;12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6350" y="360425"/>
            <a:ext cx="2305050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20125" y="360425"/>
            <a:ext cx="2886075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20125" y="2873700"/>
            <a:ext cx="2886075" cy="190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72100" y="2841725"/>
            <a:ext cx="2595625" cy="198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 txBox="1"/>
          <p:nvPr>
            <p:ph type="title"/>
          </p:nvPr>
        </p:nvSpPr>
        <p:spPr>
          <a:xfrm>
            <a:off x="311700" y="555600"/>
            <a:ext cx="36237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Reasons Against the Implementation Electric Cars</a:t>
            </a:r>
            <a:endParaRPr/>
          </a:p>
        </p:txBody>
      </p:sp>
      <p:sp>
        <p:nvSpPr>
          <p:cNvPr id="137" name="Google Shape;137;p23"/>
          <p:cNvSpPr txBox="1"/>
          <p:nvPr>
            <p:ph idx="1" type="body"/>
          </p:nvPr>
        </p:nvSpPr>
        <p:spPr>
          <a:xfrm>
            <a:off x="80550" y="1389600"/>
            <a:ext cx="90636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⚡Price (Economic Issue)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Electric cars have a sticker price that is $19,000 more than gasoline powered cars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	Electric Cars are around $51,500 while Gasoline Cars are around $32,500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⚡Battery Life (Societal Issue)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Idea that the car will run out of battery and there will be no place to recharge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800"/>
              <a:t>	Idea that charging the battery takes an extended amount of time</a:t>
            </a:r>
            <a:endParaRPr sz="1800"/>
          </a:p>
        </p:txBody>
      </p:sp>
      <p:pic>
        <p:nvPicPr>
          <p:cNvPr id="138" name="Google Shape;13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01375" y="-23325"/>
            <a:ext cx="1987675" cy="191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89038" y="0"/>
            <a:ext cx="3054950" cy="171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4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Sticker price </a:t>
            </a:r>
            <a:r>
              <a:rPr lang="en"/>
              <a:t>consistently</a:t>
            </a:r>
            <a:r>
              <a:rPr lang="en"/>
              <a:t> higher. </a:t>
            </a:r>
            <a:endParaRPr/>
          </a:p>
        </p:txBody>
      </p:sp>
      <p:pic>
        <p:nvPicPr>
          <p:cNvPr id="145" name="Google Shape;14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04800" cy="401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311700" y="555600"/>
            <a:ext cx="33015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Reasons Why these Concerns are </a:t>
            </a:r>
            <a:r>
              <a:rPr lang="en"/>
              <a:t>Unwarranted</a:t>
            </a:r>
            <a:endParaRPr/>
          </a:p>
        </p:txBody>
      </p:sp>
      <p:sp>
        <p:nvSpPr>
          <p:cNvPr id="151" name="Google Shape;151;p25"/>
          <p:cNvSpPr txBox="1"/>
          <p:nvPr>
            <p:ph idx="1" type="body"/>
          </p:nvPr>
        </p:nvSpPr>
        <p:spPr>
          <a:xfrm>
            <a:off x="0" y="1389600"/>
            <a:ext cx="9144000" cy="375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⚡Price (Economic Issue)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While the sticker price is more expensive, the fuel is actually cheaper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	Charging the car saves the individual around $14,500 over 15 years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⚡Battery Life (Societal Issue)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Current electric cars can travel up to 350 miles on one charge (similar to gas cars)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There are 44,000 charging stations throughout U.S. and apps to show locations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/>
              <a:t>	While charging time is a valid concern, companies are improving on this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800"/>
              <a:t>		However, most people charge while they are busy (sleeping, shopping, eating)</a:t>
            </a:r>
            <a:endParaRPr sz="1800"/>
          </a:p>
        </p:txBody>
      </p:sp>
      <p:pic>
        <p:nvPicPr>
          <p:cNvPr id="152" name="Google Shape;15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86150" y="0"/>
            <a:ext cx="1757850" cy="1840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1825" y="0"/>
            <a:ext cx="4034325" cy="191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198875" y="47925"/>
            <a:ext cx="8786400" cy="142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So, why should you switch to driving an electric car?</a:t>
            </a:r>
            <a:endParaRPr/>
          </a:p>
        </p:txBody>
      </p:sp>
      <p:pic>
        <p:nvPicPr>
          <p:cNvPr id="159" name="Google Shape;15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8875" y="1545750"/>
            <a:ext cx="8786400" cy="35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 txBox="1"/>
          <p:nvPr>
            <p:ph idx="1" type="body"/>
          </p:nvPr>
        </p:nvSpPr>
        <p:spPr>
          <a:xfrm>
            <a:off x="0" y="0"/>
            <a:ext cx="7086900" cy="408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⚡They are more </a:t>
            </a:r>
            <a:r>
              <a:rPr lang="en"/>
              <a:t>efficient</a:t>
            </a:r>
            <a:r>
              <a:rPr lang="en"/>
              <a:t> than gas-powered cars.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⚡They are </a:t>
            </a:r>
            <a:r>
              <a:rPr lang="en"/>
              <a:t>faster</a:t>
            </a:r>
            <a:r>
              <a:rPr lang="en"/>
              <a:t> than gas-powered cars.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⚡Require less maintenance and the cost to purchase is not much higher.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⚡Price to power electric cars is lower than gas-powered cars.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⚡Reduce air pollution and greenhouse gas emissions into the air.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⚡Will not increase the need for </a:t>
            </a:r>
            <a:r>
              <a:rPr lang="en"/>
              <a:t>electricity</a:t>
            </a:r>
            <a:r>
              <a:rPr lang="en"/>
              <a:t> by a large margin.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⚡Gasoline can be saved for other gas-needy purposes.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pic>
        <p:nvPicPr>
          <p:cNvPr id="165" name="Google Shape;16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584629">
            <a:off x="3465520" y="3009663"/>
            <a:ext cx="1044932" cy="2531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534450"/>
            <a:ext cx="2148650" cy="160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68925" y="3511150"/>
            <a:ext cx="2268925" cy="163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8"/>
          <p:cNvSpPr txBox="1"/>
          <p:nvPr>
            <p:ph idx="1" type="body"/>
          </p:nvPr>
        </p:nvSpPr>
        <p:spPr>
          <a:xfrm>
            <a:off x="311700" y="4230575"/>
            <a:ext cx="83844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Electric cars are projected to be on the rise and provide a positive impact. </a:t>
            </a:r>
            <a:endParaRPr/>
          </a:p>
        </p:txBody>
      </p:sp>
      <p:pic>
        <p:nvPicPr>
          <p:cNvPr id="173" name="Google Shape;17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3925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9"/>
          <p:cNvSpPr txBox="1"/>
          <p:nvPr>
            <p:ph type="title"/>
          </p:nvPr>
        </p:nvSpPr>
        <p:spPr>
          <a:xfrm>
            <a:off x="265500" y="1717425"/>
            <a:ext cx="4045200" cy="141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Join the drive towards the </a:t>
            </a:r>
            <a:r>
              <a:rPr lang="en">
                <a:latin typeface="Faster One"/>
                <a:ea typeface="Faster One"/>
                <a:cs typeface="Faster One"/>
                <a:sym typeface="Faster One"/>
              </a:rPr>
              <a:t>future!</a:t>
            </a:r>
            <a:endParaRPr>
              <a:latin typeface="Faster One"/>
              <a:ea typeface="Faster One"/>
              <a:cs typeface="Faster One"/>
              <a:sym typeface="Faster One"/>
            </a:endParaRPr>
          </a:p>
        </p:txBody>
      </p:sp>
      <p:sp>
        <p:nvSpPr>
          <p:cNvPr id="179" name="Google Shape;179;p2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3600">
                <a:latin typeface="Faster One"/>
                <a:ea typeface="Faster One"/>
                <a:cs typeface="Faster One"/>
                <a:sym typeface="Faster One"/>
              </a:rPr>
              <a:t>Go Electric!</a:t>
            </a:r>
            <a:endParaRPr sz="3600">
              <a:latin typeface="Faster One"/>
              <a:ea typeface="Faster One"/>
              <a:cs typeface="Faster One"/>
              <a:sym typeface="Faster One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0"/>
          <p:cNvSpPr txBox="1"/>
          <p:nvPr>
            <p:ph type="title"/>
          </p:nvPr>
        </p:nvSpPr>
        <p:spPr>
          <a:xfrm>
            <a:off x="276400" y="1450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Sources</a:t>
            </a:r>
            <a:endParaRPr/>
          </a:p>
        </p:txBody>
      </p:sp>
      <p:sp>
        <p:nvSpPr>
          <p:cNvPr id="185" name="Google Shape;185;p30"/>
          <p:cNvSpPr txBox="1"/>
          <p:nvPr>
            <p:ph idx="1" type="body"/>
          </p:nvPr>
        </p:nvSpPr>
        <p:spPr>
          <a:xfrm>
            <a:off x="311700" y="717750"/>
            <a:ext cx="8520600" cy="37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https://www.whatissmartenergy.org/electric-vehicles?gclid=Cj0KCQiAy4eNBhCaARIsAFDVtI2xV9LAKt1JuQ6fVO0o47oRMn7SG1Rbm8_H5oZWvJ_yEwkqKNjZ27saAlinEALw_wcB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https://www.myev.com/research/ev-101/10-common-electric-car-myths-busted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https://www.caranddriver.com/shopping-advice/a32494027/ev-vs-gas-cheaper-to-own/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https://www.andersoneconomicgroup.com/wp-content/uploads/2021/10/EVtransition_FuelingCostStudy_10-21-21.pdf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https://www.nytimes.com/interactive/2021/03/10/climate/electric-vehicle-fleet-turnover.html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https://www.sandicliffe.co.uk/blog/the-truth-about-torque-what-is-it-why-does-it-matter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18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https://www.epa.gov/greenvehicles/greenhouse-gas-emissions-typical-passenger-vehicle#:~:text=typical%20passenger%20vehicle%3F-,A%20typical%20passenger%20vehicle%20emits%20about%204.6%20metric%20tons%20of,8%2C887%20grams%20of%20CO2</a:t>
            </a:r>
            <a:r>
              <a:rPr lang="en" sz="3618">
                <a:latin typeface="Arial"/>
                <a:ea typeface="Arial"/>
                <a:cs typeface="Arial"/>
                <a:sym typeface="Arial"/>
              </a:rPr>
              <a:t>.</a:t>
            </a:r>
            <a:endParaRPr sz="3618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</a:rPr>
              <a:t>https://afdc.energy.gov/fuels/electricity_benefits.html</a:t>
            </a:r>
            <a:endParaRPr sz="3600"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30555"/>
              <a:buFont typeface="Arial"/>
              <a:buNone/>
            </a:pPr>
            <a:r>
              <a:rPr lang="en" sz="3600" u="sng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https://blinkcharging.com/fact-from-fiction-the-real-reason-why-consumers-dont-buy-electric-vehicles/?locale=en.</a:t>
            </a:r>
            <a:endParaRPr sz="6400" u="sng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30555"/>
              <a:buFont typeface="Arial"/>
              <a:buNone/>
            </a:pPr>
            <a:r>
              <a:rPr lang="en" sz="3600" u="sng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https://phev.ucdavis.edu/about/faq-phev/. </a:t>
            </a:r>
            <a:endParaRPr sz="3600" u="sng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1"/>
              </a:rPr>
              <a:t>https://www.nrdc.org/stories/electric-vs-gas-it-cheaper-drive-ev</a:t>
            </a:r>
            <a:r>
              <a:rPr lang="en" sz="3600" u="sng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3600" u="sng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 u="sng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https://www-proquest-com.wilkes.idm.oclc.org/intermediateredirectforezproxy/advanced</a:t>
            </a:r>
            <a:endParaRPr sz="3600" u="sng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30555"/>
              <a:buFont typeface="Arial"/>
              <a:buNone/>
            </a:pPr>
            <a:r>
              <a:rPr lang="en" sz="3600" u="sng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https://blog.evbox.com/eliminate-range-anxiety.</a:t>
            </a:r>
            <a:endParaRPr sz="3600" u="sng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1AFD1"/>
      </a:accent4>
      <a:accent5>
        <a:srgbClr val="0F9D58"/>
      </a:accent5>
      <a:accent6>
        <a:srgbClr val="9C27B0"/>
      </a:accent6>
      <a:hlink>
        <a:srgbClr val="0F9D58"/>
      </a:hlink>
      <a:folHlink>
        <a:srgbClr val="0F9D5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