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4" r:id="rId8"/>
    <p:sldId id="268" r:id="rId9"/>
    <p:sldId id="262" r:id="rId10"/>
    <p:sldId id="270" r:id="rId11"/>
    <p:sldId id="269" r:id="rId12"/>
    <p:sldId id="271" r:id="rId13"/>
    <p:sldId id="264" r:id="rId14"/>
    <p:sldId id="265" r:id="rId15"/>
    <p:sldId id="273" r:id="rId16"/>
    <p:sldId id="263" r:id="rId17"/>
    <p:sldId id="272" r:id="rId18"/>
    <p:sldId id="266" r:id="rId19"/>
    <p:sldId id="267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13AD"/>
    <a:srgbClr val="221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72" d="100"/>
          <a:sy n="72" d="100"/>
        </p:scale>
        <p:origin x="6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A4F1-BDA7-487D-B49A-9AF49527AF38}" type="datetimeFigureOut">
              <a:rPr lang="en-US" smtClean="0"/>
              <a:t>12/2/2018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CCDBC-AC23-4BD1-92D4-A25FE274D91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3144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A4F1-BDA7-487D-B49A-9AF49527AF38}" type="datetimeFigureOut">
              <a:rPr lang="en-US" smtClean="0"/>
              <a:t>12/2/2018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CCDBC-AC23-4BD1-92D4-A25FE274D9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4521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A4F1-BDA7-487D-B49A-9AF49527AF38}" type="datetimeFigureOut">
              <a:rPr lang="en-US" smtClean="0"/>
              <a:t>12/2/2018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CCDBC-AC23-4BD1-92D4-A25FE274D91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9228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A4F1-BDA7-487D-B49A-9AF49527AF38}" type="datetimeFigureOut">
              <a:rPr lang="en-US" smtClean="0"/>
              <a:t>12/2/2018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CCDBC-AC23-4BD1-92D4-A25FE274D9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113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A4F1-BDA7-487D-B49A-9AF49527AF38}" type="datetimeFigureOut">
              <a:rPr lang="en-US" smtClean="0"/>
              <a:t>12/2/2018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CCDBC-AC23-4BD1-92D4-A25FE274D9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835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A4F1-BDA7-487D-B49A-9AF49527AF38}" type="datetimeFigureOut">
              <a:rPr lang="en-US" smtClean="0"/>
              <a:t>12/2/2018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CCDBC-AC23-4BD1-92D4-A25FE274D9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275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A4F1-BDA7-487D-B49A-9AF49527AF38}" type="datetimeFigureOut">
              <a:rPr lang="en-US" smtClean="0"/>
              <a:t>12/2/2018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CCDBC-AC23-4BD1-92D4-A25FE274D9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804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C55A4F1-BDA7-487D-B49A-9AF49527AF38}" type="datetimeFigureOut">
              <a:rPr lang="en-US" smtClean="0"/>
              <a:t>12/2/2018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6ACCDBC-AC23-4BD1-92D4-A25FE274D9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474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A4F1-BDA7-487D-B49A-9AF49527AF38}" type="datetimeFigureOut">
              <a:rPr lang="en-US" smtClean="0"/>
              <a:t>12/2/2018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CCDBC-AC23-4BD1-92D4-A25FE274D9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190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A4F1-BDA7-487D-B49A-9AF49527AF38}" type="datetimeFigureOut">
              <a:rPr lang="en-US" smtClean="0"/>
              <a:t>12/2/2018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CCDBC-AC23-4BD1-92D4-A25FE274D9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888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5A4F1-BDA7-487D-B49A-9AF49527AF38}" type="datetimeFigureOut">
              <a:rPr lang="en-US" smtClean="0"/>
              <a:t>12/2/2018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CCDBC-AC23-4BD1-92D4-A25FE274D9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852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C55A4F1-BDA7-487D-B49A-9AF49527AF38}" type="datetimeFigureOut">
              <a:rPr lang="en-US" smtClean="0"/>
              <a:t>12/2/2018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6ACCDBC-AC23-4BD1-92D4-A25FE274D911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666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rgon.com.au/network/smarter-energy/electric-vehicles/benefits-of-electric-vehicles" TargetMode="External"/><Relationship Id="rId3" Type="http://schemas.openxmlformats.org/officeDocument/2006/relationships/hyperlink" Target="https://phys.org/news/2018-04-electric-vehicle-revolution-problems.html" TargetMode="External"/><Relationship Id="rId7" Type="http://schemas.openxmlformats.org/officeDocument/2006/relationships/hyperlink" Target="http://electrovelocity.com/2010/12/13/learn-about-lithium-in-10-bullet-points/" TargetMode="External"/><Relationship Id="rId2" Type="http://schemas.openxmlformats.org/officeDocument/2006/relationships/hyperlink" Target="https://heacockclassic.com/wp-content/uploads/Carl-Benz-at-the-tiller-of-the-improved-1887-Benz-Patent-Motorwage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hys.org/news/2018-02-electric-cars-benefits-wont-money.amp" TargetMode="External"/><Relationship Id="rId5" Type="http://schemas.openxmlformats.org/officeDocument/2006/relationships/hyperlink" Target="http://www.nyc.gov/html/ev/html/you/electric-car.shtml" TargetMode="External"/><Relationship Id="rId10" Type="http://schemas.openxmlformats.org/officeDocument/2006/relationships/hyperlink" Target="https://www.telegraph.co.uk/content/dam/business/spark/e-on-energy-efficiency/electric-car-charging_trans_NvBQzQNjv4Bqeo_i_u9APj8RuoebjoAHt0k9u7HhRJvuo-ZLenGRumA.jpg?imwidth=1400" TargetMode="External"/><Relationship Id="rId4" Type="http://schemas.openxmlformats.org/officeDocument/2006/relationships/hyperlink" Target="https://www.nationalreview.com/2016/08/electric-cars-environmental-impact/" TargetMode="External"/><Relationship Id="rId9" Type="http://schemas.openxmlformats.org/officeDocument/2006/relationships/hyperlink" Target="https://www.realtor.com/advice/home-improvement/installing-electric-vehicle-charger/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nergy.gov/eere/electricvehicles/saving-fuel-and-vehicle-costs" TargetMode="External"/><Relationship Id="rId3" Type="http://schemas.openxmlformats.org/officeDocument/2006/relationships/hyperlink" Target="http://www.climatecentral.org/news/electric-cars-mixed-bag-for-climate-18447" TargetMode="External"/><Relationship Id="rId7" Type="http://schemas.openxmlformats.org/officeDocument/2006/relationships/hyperlink" Target="https://www.energy.gov/eere/electricvehicles/reducing-pollution-electric-vehicles" TargetMode="External"/><Relationship Id="rId2" Type="http://schemas.openxmlformats.org/officeDocument/2006/relationships/hyperlink" Target="https://www.usnews.com/opinion/economic-intelligence/articles/2017-07-18/3-reasons-electric-vehicles-arent-enough-to-save-the-environmen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energy.gov/articles/history-electric-car" TargetMode="External"/><Relationship Id="rId11" Type="http://schemas.openxmlformats.org/officeDocument/2006/relationships/hyperlink" Target="https://images.fastcompany.net/image/upload/w_937,ar_16:9,c_fill,g_auto,f_auto,q_auto,fl_lossy/wp-cms/uploads/2018/01/p-1a-owning-an-electric-car-is-two-times-cheaper-than-a-gas-vehicle.jpg" TargetMode="External"/><Relationship Id="rId5" Type="http://schemas.openxmlformats.org/officeDocument/2006/relationships/hyperlink" Target="https://www.energy.gov/eere/electricvehicles/electric-vehicle-benefits" TargetMode="External"/><Relationship Id="rId10" Type="http://schemas.openxmlformats.org/officeDocument/2006/relationships/hyperlink" Target="https://www.greencarcongress.com/2015/03/20150323-nissan.html" TargetMode="External"/><Relationship Id="rId4" Type="http://schemas.openxmlformats.org/officeDocument/2006/relationships/hyperlink" Target="https://www.energy.gov/eere/electricvehicles/electric-vehicle-basics" TargetMode="External"/><Relationship Id="rId9" Type="http://schemas.openxmlformats.org/officeDocument/2006/relationships/hyperlink" Target="https://cdn.thewirecutter.com/wp-content/uploads/2017/10/electric-vehicle-2x1-lowres-5037.jpg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gmauthority.com/blog/wp-content/uploads/2018/01/2017-Chevrolet-Bolt-EV-Exterior-023-plugging-in-charger-720x340.jpg" TargetMode="External"/><Relationship Id="rId3" Type="http://schemas.openxmlformats.org/officeDocument/2006/relationships/hyperlink" Target="https://i1.wp.com/electrek.co/wp-content/uploads/sites/3/2017/02/alliance_87744_global_en-e1488220589290.jpg?resize=1500,0&amp;quality=82&amp;strip=all&amp;ssl=1" TargetMode="External"/><Relationship Id="rId7" Type="http://schemas.openxmlformats.org/officeDocument/2006/relationships/hyperlink" Target="https://3c1703fe8d.site.internapcdn.net/newman/gfx/news/hires/2017/iswalkingsuf.jpg" TargetMode="External"/><Relationship Id="rId12" Type="http://schemas.openxmlformats.org/officeDocument/2006/relationships/hyperlink" Target="https://www.valuepenguin.com/how-having-electric-car-affects-your-auto-insurance-rates" TargetMode="External"/><Relationship Id="rId2" Type="http://schemas.openxmlformats.org/officeDocument/2006/relationships/hyperlink" Target="https://media.wired.com/photos/5b86fce8900cb57bbfd1e7ee/master/w_582,c_limit/Jaguar_I-PACE_S_Indus-Silver_065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fastcompany.com/40517133/owning-an-electric-car-is-twice-as-cheap-as-owning-a-gas-vehicle" TargetMode="External"/><Relationship Id="rId11" Type="http://schemas.openxmlformats.org/officeDocument/2006/relationships/hyperlink" Target="http://knowledge.wharton.upenn.edu/wp-content/uploads/2017/01/Nissan-Leaf.jpeg" TargetMode="External"/><Relationship Id="rId5" Type="http://schemas.openxmlformats.org/officeDocument/2006/relationships/hyperlink" Target="http://dtlv.com/files/2014/05/Carriage.jpg" TargetMode="External"/><Relationship Id="rId10" Type="http://schemas.openxmlformats.org/officeDocument/2006/relationships/hyperlink" Target="https://www.ucsusa.org/clean-vehicles/electric-vehicles/what-are-electric-cars" TargetMode="External"/><Relationship Id="rId4" Type="http://schemas.openxmlformats.org/officeDocument/2006/relationships/hyperlink" Target="https://www.rac.co.uk/drive/advice/emissions/are-electric-cars-actually-worse-for-the-environment/" TargetMode="External"/><Relationship Id="rId9" Type="http://schemas.openxmlformats.org/officeDocument/2006/relationships/hyperlink" Target="https://afdc.energy.gov/fuels/electricity_benefits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F572C-ED50-4804-AA3F-4CD01A1223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9600" dirty="0"/>
              <a:t>Electric Cars: </a:t>
            </a:r>
            <a:br>
              <a:rPr lang="en-US" sz="9600" dirty="0"/>
            </a:br>
            <a:r>
              <a:rPr lang="en-US" sz="6000" dirty="0"/>
              <a:t>The Wave of the Future?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08DFFF-1465-4B67-A685-FB37321FFDD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By Dean Bowen, Marcy Ledvinka, Matt </a:t>
            </a:r>
            <a:r>
              <a:rPr lang="en-US" sz="2000" dirty="0" err="1"/>
              <a:t>Maranca</a:t>
            </a:r>
            <a:r>
              <a:rPr lang="en-US" sz="2000" dirty="0"/>
              <a:t>, &amp; Alyson </a:t>
            </a:r>
            <a:r>
              <a:rPr lang="en-US" sz="2000" dirty="0" err="1"/>
              <a:t>Tacury</a:t>
            </a: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BBF304-47E8-49D7-91D5-2950348D6C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261" y="171045"/>
            <a:ext cx="4353340" cy="21766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EA6BFDE-F846-47BB-9808-0598964DFC47}"/>
              </a:ext>
            </a:extLst>
          </p:cNvPr>
          <p:cNvSpPr txBox="1"/>
          <p:nvPr/>
        </p:nvSpPr>
        <p:spPr>
          <a:xfrm>
            <a:off x="7591541" y="2347418"/>
            <a:ext cx="21419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Figure 1. Electric Car  (Paul, 2017).</a:t>
            </a:r>
          </a:p>
        </p:txBody>
      </p:sp>
    </p:spTree>
    <p:extLst>
      <p:ext uri="{BB962C8B-B14F-4D97-AF65-F5344CB8AC3E}">
        <p14:creationId xmlns:p14="http://schemas.microsoft.com/office/powerpoint/2010/main" val="30349622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B48DC-3162-4648-96FE-4CB60B5A7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1877F7-783C-4C26-8171-5FDA3A04A6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226E36-1C8E-477D-9BA1-A31236687D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0504" y="717504"/>
            <a:ext cx="3600921" cy="17739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B00D144-2DA0-4549-8BF1-C2FADCEA33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7296" y="371412"/>
            <a:ext cx="3263540" cy="21756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0039993-40A5-47BA-962F-7418A039AF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198" y="2922310"/>
            <a:ext cx="3140766" cy="23782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EAB41BA-D910-4E5D-A381-CF2E9B29F5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9269" y="3263488"/>
            <a:ext cx="4322101" cy="185715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0115036-5EEA-46FD-8E4A-C2CFFF74E2DF}"/>
              </a:ext>
            </a:extLst>
          </p:cNvPr>
          <p:cNvSpPr txBox="1"/>
          <p:nvPr/>
        </p:nvSpPr>
        <p:spPr>
          <a:xfrm>
            <a:off x="1482289" y="2437213"/>
            <a:ext cx="243688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Figure 2. Walking  (Shutterstock, 2017).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2910A0-9F3C-4389-89BB-E92B95514FFA}"/>
              </a:ext>
            </a:extLst>
          </p:cNvPr>
          <p:cNvSpPr txBox="1"/>
          <p:nvPr/>
        </p:nvSpPr>
        <p:spPr>
          <a:xfrm>
            <a:off x="6321252" y="2488505"/>
            <a:ext cx="20024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Figure 3. Carriage  (Reza, 2014).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A0BBEA-2B9F-4138-A992-AA6495874A80}"/>
              </a:ext>
            </a:extLst>
          </p:cNvPr>
          <p:cNvSpPr txBox="1"/>
          <p:nvPr/>
        </p:nvSpPr>
        <p:spPr>
          <a:xfrm>
            <a:off x="96044" y="5254186"/>
            <a:ext cx="203292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Figure 4. First Car  (Adler, 2015).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67A56A-A746-4889-96AB-CFAE71AD6555}"/>
              </a:ext>
            </a:extLst>
          </p:cNvPr>
          <p:cNvSpPr txBox="1"/>
          <p:nvPr/>
        </p:nvSpPr>
        <p:spPr>
          <a:xfrm>
            <a:off x="3883711" y="5260651"/>
            <a:ext cx="195919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Figure 5. Jaguar (Jaguar, 2018).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E4618E4-5087-4C3E-8E38-007888472D19}"/>
              </a:ext>
            </a:extLst>
          </p:cNvPr>
          <p:cNvSpPr txBox="1"/>
          <p:nvPr/>
        </p:nvSpPr>
        <p:spPr>
          <a:xfrm>
            <a:off x="7671379" y="5254186"/>
            <a:ext cx="278954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Figure 6. Nissan Leaf (UPenn Wharton, 2017).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38BC3CD-C709-42CF-85AA-4941D00CDD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18220" y="2892998"/>
            <a:ext cx="3140766" cy="235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592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DA8CD-1989-4708-A66E-25F179770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Broad Overview of Electric Cars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FA081D-551F-4E0F-AB43-6B4A9981EC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In 1884, Thomas Parker created the first electric car in London.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Resurgence of electric cars came in 1997 with the Prius and 2006 with Tesla (“The History of The Electric Car”, n.d.).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Electric vehicles (EV’s) run at least partially on electricity from power cells or batteries, unlike conventional cars that run on gasoline or diesel (Union of Concerned Scientists, n.d.).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There are two kinds of EV’s (Electric Vehicle Basics, </a:t>
            </a:r>
            <a:r>
              <a:rPr lang="en-US" dirty="0" err="1"/>
              <a:t>n.d</a:t>
            </a:r>
            <a:r>
              <a:rPr lang="en-US" dirty="0"/>
              <a:t>).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/>
              <a:t> AEVs (all-electric vehicles) are powered by one or more electric motors by electricity by plugging into the grid and from batteries.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/>
              <a:t> PHEVs (plug-in hybrid electric vehicles) use batteries to power an electric motor, plug into the electric grid to charge, also have an internal combustion engine that runs on petroleum or alternative fuels. </a:t>
            </a:r>
          </a:p>
        </p:txBody>
      </p:sp>
    </p:spTree>
    <p:extLst>
      <p:ext uri="{BB962C8B-B14F-4D97-AF65-F5344CB8AC3E}">
        <p14:creationId xmlns:p14="http://schemas.microsoft.com/office/powerpoint/2010/main" val="2815657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6B590-74D7-4501-A820-BDFA21C5A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442922"/>
            <a:ext cx="10058400" cy="1450757"/>
          </a:xfrm>
        </p:spPr>
        <p:txBody>
          <a:bodyPr/>
          <a:lstStyle/>
          <a:p>
            <a:r>
              <a:rPr lang="en-US" dirty="0"/>
              <a:t>Are electric cars the wave of the future?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D3106-B77B-455D-B697-C134F3BAE6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156621"/>
            <a:ext cx="10058400" cy="4023360"/>
          </a:xfrm>
        </p:spPr>
        <p:txBody>
          <a:bodyPr/>
          <a:lstStyle/>
          <a:p>
            <a:r>
              <a:rPr lang="en-US" dirty="0"/>
              <a:t>With electric cars’ resurgence, they have been gaining popularity as a new option compared to conventional cars, but</a:t>
            </a:r>
          </a:p>
        </p:txBody>
      </p:sp>
    </p:spTree>
    <p:extLst>
      <p:ext uri="{BB962C8B-B14F-4D97-AF65-F5344CB8AC3E}">
        <p14:creationId xmlns:p14="http://schemas.microsoft.com/office/powerpoint/2010/main" val="38594827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7A5BC-2E40-4CDA-8EAC-16C1CF01E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3541" y="2454345"/>
            <a:ext cx="10058400" cy="1450757"/>
          </a:xfrm>
        </p:spPr>
        <p:txBody>
          <a:bodyPr/>
          <a:lstStyle/>
          <a:p>
            <a:r>
              <a:rPr lang="en-US" sz="2800" dirty="0"/>
              <a:t>Viewpoint 1: </a:t>
            </a:r>
            <a:r>
              <a:rPr lang="en-US" dirty="0"/>
              <a:t>Electric Cars Should Replace Conventional Cars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273D41-4BC1-43D0-B1ED-F41156EE9E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9694" y="3179723"/>
            <a:ext cx="4349261" cy="271828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6B28705-65EB-48E8-8FE6-C21A5F455A47}"/>
              </a:ext>
            </a:extLst>
          </p:cNvPr>
          <p:cNvSpPr txBox="1"/>
          <p:nvPr/>
        </p:nvSpPr>
        <p:spPr>
          <a:xfrm>
            <a:off x="7267889" y="5898011"/>
            <a:ext cx="298190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Figure 7. Electric Car Charging (</a:t>
            </a:r>
            <a:r>
              <a:rPr lang="en-US" sz="1100" dirty="0" err="1"/>
              <a:t>FirstSignal</a:t>
            </a:r>
            <a:r>
              <a:rPr lang="en-US" sz="1100" dirty="0"/>
              <a:t>, 2017).</a:t>
            </a:r>
          </a:p>
        </p:txBody>
      </p:sp>
    </p:spTree>
    <p:extLst>
      <p:ext uri="{BB962C8B-B14F-4D97-AF65-F5344CB8AC3E}">
        <p14:creationId xmlns:p14="http://schemas.microsoft.com/office/powerpoint/2010/main" val="2669576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0488C-1ABA-4DF8-BB09-EED6280F1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Science Perspective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CAD86-A0D5-4F1B-B755-A7032344F1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Decreased Greenhouse Gas Emissions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AEVs produce zero direct emissions [no smog-forming pollutants like nitrogen oxides] (“Electric Vehicle Benefits”, n.d.).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Most PHEVs are more efficient than comparable conventional vehicles. They produce fewer tailpipe emissions even when relying on gasoline. (“Electric Vehicle Benefits”, n.d.).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EVs produce fewer life cycle emissions, which is all emissions related to fuel and vehicle production, distribution, use, and disposal (“Reducing Pollution With Electric Vehicles”, n.d.).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AEVs do not have the emissions from the extraction of petroleum, refining to gasoline, distributing to stations, and burning in vehicles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EV drivers can further minimize their life cycle emissions by using electricity generated by non-polluting renewable sources like solar and wind.</a:t>
            </a:r>
          </a:p>
        </p:txBody>
      </p:sp>
    </p:spTree>
    <p:extLst>
      <p:ext uri="{BB962C8B-B14F-4D97-AF65-F5344CB8AC3E}">
        <p14:creationId xmlns:p14="http://schemas.microsoft.com/office/powerpoint/2010/main" val="1073063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A3656-89C2-4782-A45C-726F415FF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86A71A-A4EE-4881-A114-74FA709A6C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665171-FDBC-4852-BC6F-972554BC70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84" t="23372" r="7692" b="14403"/>
          <a:stretch/>
        </p:blipFill>
        <p:spPr>
          <a:xfrm>
            <a:off x="827649" y="1296311"/>
            <a:ext cx="10536702" cy="426537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EFD36F4-8691-4787-8B04-16F7958F2061}"/>
              </a:ext>
            </a:extLst>
          </p:cNvPr>
          <p:cNvSpPr txBox="1"/>
          <p:nvPr/>
        </p:nvSpPr>
        <p:spPr>
          <a:xfrm>
            <a:off x="1036320" y="5515803"/>
            <a:ext cx="10536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Note. Adapted from “How Clean is Your Electric Vehicle?”, n.d., </a:t>
            </a:r>
            <a:r>
              <a:rPr lang="en-US" sz="1200" i="1" dirty="0"/>
              <a:t>Union of Concerned Scientists</a:t>
            </a:r>
            <a:r>
              <a:rPr lang="en-US" sz="1200" dirty="0"/>
              <a:t>, Retrieved from: https://www.ucsusa.org/clean-vehicles/electric-vehicles/ev-emissions-tool#.XADPheJRfIV </a:t>
            </a:r>
          </a:p>
        </p:txBody>
      </p:sp>
    </p:spTree>
    <p:extLst>
      <p:ext uri="{BB962C8B-B14F-4D97-AF65-F5344CB8AC3E}">
        <p14:creationId xmlns:p14="http://schemas.microsoft.com/office/powerpoint/2010/main" val="2937440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EBDF7A-C44B-451F-958E-F18F5CAEB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Science Perspective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65BC15-58A6-4150-9270-8D4F43D7BA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EV Batteries are Reliable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 Failure rate of the battery power unit is less than 0.01% (Green Car Progress, 2015)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Analysis by independent British insurance specialist, Warranty Direct, indicates that 0.255% of vehicles on its books had experienced an issue that led to a failure of the engine.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/>
              <a:t>Nissan stated in 2015 that thus far only 0.01 percent of batteries had to be replaced because of failures or problems, and then only because of externally inflicted damage.</a:t>
            </a:r>
          </a:p>
          <a:p>
            <a:pPr lvl="0">
              <a:buClr>
                <a:srgbClr val="E48312"/>
              </a:buClr>
            </a:pPr>
            <a:r>
              <a:rPr lang="en-US" sz="2400" dirty="0">
                <a:solidFill>
                  <a:srgbClr val="000000">
                    <a:lumMod val="75000"/>
                    <a:lumOff val="25000"/>
                  </a:srgbClr>
                </a:solidFill>
              </a:rPr>
              <a:t>Lots of Lithium Reserves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35 million tons of extractable lithium are estimated worldwide, which is enough to power over 4 billion electric cars (</a:t>
            </a:r>
            <a:r>
              <a:rPr lang="en-US" dirty="0" err="1"/>
              <a:t>ElectroVelocity</a:t>
            </a:r>
            <a:r>
              <a:rPr lang="en-US" dirty="0"/>
              <a:t>, n.d.).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Lithium is common and exists in igneous rock, which makes up close to 95% of the Earths upper crust.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363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04EF9-E9A7-4DCB-B2EC-1F50EE329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Perspective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85452B-ECCF-43B0-B5BF-2F8F0BCCD9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725433"/>
            <a:ext cx="4733677" cy="4023360"/>
          </a:xfrm>
        </p:spPr>
        <p:txBody>
          <a:bodyPr>
            <a:normAutofit/>
          </a:bodyPr>
          <a:lstStyle/>
          <a:p>
            <a:r>
              <a:rPr lang="en-US" sz="2400" dirty="0"/>
              <a:t>Cheaper to Run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cost to charge an EV is half as much per </a:t>
            </a:r>
            <a:r>
              <a:rPr lang="en-US" dirty="0" err="1"/>
              <a:t>kilometre</a:t>
            </a:r>
            <a:r>
              <a:rPr lang="en-US" dirty="0"/>
              <a:t> to buy petroleum for the same vehicle (“Saving Fuel and Vehicle Costs”, n.d.).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Electricity prices are also generally much more stable than gasoline prices (“Saving Fuel and Vehicle Costs”, n.d.).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AD9869-082B-4727-AAC6-770B24BFB8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56" t="23755" r="15761" b="14402"/>
          <a:stretch/>
        </p:blipFill>
        <p:spPr>
          <a:xfrm>
            <a:off x="5758069" y="2204973"/>
            <a:ext cx="6150059" cy="306427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24FEC65-1BE5-44A7-9393-1C49AA6B30AB}"/>
              </a:ext>
            </a:extLst>
          </p:cNvPr>
          <p:cNvSpPr txBox="1"/>
          <p:nvPr/>
        </p:nvSpPr>
        <p:spPr>
          <a:xfrm>
            <a:off x="5415542" y="5366010"/>
            <a:ext cx="68351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Note. Adapted from “Saving on Fuel and Vehicle Costs” by Office of Energy Efficiency &amp; Renewable Energy, n.d., </a:t>
            </a:r>
            <a:r>
              <a:rPr lang="en-US" sz="1100" i="1" dirty="0"/>
              <a:t>Department of Energy</a:t>
            </a:r>
            <a:r>
              <a:rPr lang="en-US" sz="1100" dirty="0"/>
              <a:t>, Retrieved from: https://www.energy.gov/eere/electricvehicles/saving-fuel-and-vehicle-costs</a:t>
            </a:r>
          </a:p>
        </p:txBody>
      </p:sp>
    </p:spTree>
    <p:extLst>
      <p:ext uri="{BB962C8B-B14F-4D97-AF65-F5344CB8AC3E}">
        <p14:creationId xmlns:p14="http://schemas.microsoft.com/office/powerpoint/2010/main" val="2798215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04EF9-E9A7-4DCB-B2EC-1F50EE329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Perspective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85452B-ECCF-43B0-B5BF-2F8F0BCCD9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Cheaper to Maintain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 battery electric vehicle has less moving parts than a conventional car. There is no exhaust systems, starter motors, fuel injection systems, or radiators, so there is no money needed for maintenance of those parts (Ergon Energy Network, n.d.). </a:t>
            </a:r>
          </a:p>
          <a:p>
            <a:r>
              <a:rPr lang="en-US" sz="2400" dirty="0"/>
              <a:t>EV Prices Are Projected to Decrease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As production increases and battery technology matures, prices are likely to decrease (US Department of Energy, n.d.).</a:t>
            </a:r>
          </a:p>
        </p:txBody>
      </p:sp>
    </p:spTree>
    <p:extLst>
      <p:ext uri="{BB962C8B-B14F-4D97-AF65-F5344CB8AC3E}">
        <p14:creationId xmlns:p14="http://schemas.microsoft.com/office/powerpoint/2010/main" val="16395608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DF4ED-9112-45DD-9F47-AF0F44585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511CC5C-52AC-490C-AC8C-A81B3DBAE0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378" y="113552"/>
            <a:ext cx="7444203" cy="5583153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F3244B-5BA8-43AA-90B4-C08E92410C34}"/>
              </a:ext>
            </a:extLst>
          </p:cNvPr>
          <p:cNvSpPr txBox="1"/>
          <p:nvPr/>
        </p:nvSpPr>
        <p:spPr>
          <a:xfrm>
            <a:off x="2518921" y="5696705"/>
            <a:ext cx="7329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Note. Adapted from “Batteries for Tesla and other electric car makers are getting cheaper” by Jeff Dun, 2017, </a:t>
            </a:r>
            <a:r>
              <a:rPr lang="en-US" sz="1200" i="1" dirty="0"/>
              <a:t>Business Insider</a:t>
            </a:r>
            <a:r>
              <a:rPr lang="en-US" sz="1200" dirty="0"/>
              <a:t>, Retrieved from: https://www.businessinsider.com/tesla-electric-car-vehicle-battery-cost-chart-2017-1  </a:t>
            </a:r>
          </a:p>
        </p:txBody>
      </p:sp>
    </p:spTree>
    <p:extLst>
      <p:ext uri="{BB962C8B-B14F-4D97-AF65-F5344CB8AC3E}">
        <p14:creationId xmlns:p14="http://schemas.microsoft.com/office/powerpoint/2010/main" val="23042711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04EF9-E9A7-4DCB-B2EC-1F50EE329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Perspective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85452B-ECCF-43B0-B5BF-2F8F0BCCD9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Incentives to Buy EVs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cost of an EV can be offset by federal tax credit and state incentives (US Department of Energy, </a:t>
            </a:r>
            <a:r>
              <a:rPr lang="en-US" dirty="0" err="1"/>
              <a:t>n.d</a:t>
            </a:r>
            <a:r>
              <a:rPr lang="en-US" dirty="0"/>
              <a:t>).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According to the Alternative Fuels Data Center from the US Department of Energy, The Qualified Plug-In Electric-Drive Motor Vehicle Tax Credit provides a tax credit of $2,500 to $7,500 for new purchases (n.d.).</a:t>
            </a:r>
          </a:p>
        </p:txBody>
      </p:sp>
    </p:spTree>
    <p:extLst>
      <p:ext uri="{BB962C8B-B14F-4D97-AF65-F5344CB8AC3E}">
        <p14:creationId xmlns:p14="http://schemas.microsoft.com/office/powerpoint/2010/main" val="6275371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7A5BC-2E40-4CDA-8EAC-16C1CF01E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703621"/>
            <a:ext cx="10058400" cy="1450757"/>
          </a:xfrm>
        </p:spPr>
        <p:txBody>
          <a:bodyPr/>
          <a:lstStyle/>
          <a:p>
            <a:r>
              <a:rPr lang="en-US" sz="2800" dirty="0"/>
              <a:t>Viewpoint 2: </a:t>
            </a:r>
            <a:r>
              <a:rPr lang="en-US" dirty="0"/>
              <a:t>Electric Cars Shouldn’t Replace Conventional Cars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D818E2-7FCF-427C-B04E-E891812425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5291299"/>
            <a:ext cx="10058400" cy="402336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3A8464-A5EB-4457-AA8D-38B1898427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7237" y="3713871"/>
            <a:ext cx="4064000" cy="2286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BE2949A-1EB2-4F3F-838E-D22A52C0349B}"/>
              </a:ext>
            </a:extLst>
          </p:cNvPr>
          <p:cNvSpPr txBox="1"/>
          <p:nvPr/>
        </p:nvSpPr>
        <p:spPr>
          <a:xfrm>
            <a:off x="6907237" y="5999871"/>
            <a:ext cx="253306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Figure 8. Charging Station (</a:t>
            </a:r>
            <a:r>
              <a:rPr lang="en-US" sz="1100" dirty="0" err="1"/>
              <a:t>Härter</a:t>
            </a:r>
            <a:r>
              <a:rPr lang="en-US" sz="1100" dirty="0"/>
              <a:t>, 2018).</a:t>
            </a:r>
          </a:p>
        </p:txBody>
      </p:sp>
    </p:spTree>
    <p:extLst>
      <p:ext uri="{BB962C8B-B14F-4D97-AF65-F5344CB8AC3E}">
        <p14:creationId xmlns:p14="http://schemas.microsoft.com/office/powerpoint/2010/main" val="18933377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3A811-8E33-4EDF-B89F-D3F4F1917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Science Perspective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260068-510F-4473-B58A-302866C47F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Greenhouse Gas Emissions Based on Location of Electricity Production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How green EVs are depend on where the electricity is produced. This can range from non-renewable energy like coal to renewable energy like solar (Lewis, 2017).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Coal, which is dirtier than gasoline, makes up about 30% of electricity production in the US and is used to produce electricity for some EVs (Lewis, 2017).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Long range EVs, like Tesla, have manufacturing emissions 68% higher than for conventional cars (Calder, 2016).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 report by IVL Swedish Environmental Research Institute found that “battery production produces 150-200kg of carbon dioxide equivalent per kilowatt hour (kWh) of produced battery” (RAC Motoring Services, 2017).</a:t>
            </a:r>
          </a:p>
        </p:txBody>
      </p:sp>
    </p:spTree>
    <p:extLst>
      <p:ext uri="{BB962C8B-B14F-4D97-AF65-F5344CB8AC3E}">
        <p14:creationId xmlns:p14="http://schemas.microsoft.com/office/powerpoint/2010/main" val="32491627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3A811-8E33-4EDF-B89F-D3F4F1917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Science Perspective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260068-510F-4473-B58A-302866C47F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06473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dirty="0"/>
              <a:t>Hard to Recycle Batteries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More than 90% of batteries used in conventional cars are recycled (RAC Motoring Services, 2017).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Less than 5% of lithium-ion batteries are recycled, leaving the remaining as waste (RAC Motoring Services, 2017).</a:t>
            </a:r>
          </a:p>
          <a:p>
            <a:pPr marL="0" indent="0">
              <a:buNone/>
            </a:pPr>
            <a:r>
              <a:rPr lang="en-US" sz="2400" dirty="0"/>
              <a:t>Don’t Travel As Far as Conventional Cars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AEVs have a range of between 60-120 miles (City of New York, n.d.).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Conventional cars can travel 300-500 miles on a tank of gas (City of New York, </a:t>
            </a:r>
            <a:r>
              <a:rPr lang="en-US" dirty="0" err="1"/>
              <a:t>n.d</a:t>
            </a:r>
            <a:r>
              <a:rPr lang="en-US" dirty="0"/>
              <a:t>).</a:t>
            </a:r>
          </a:p>
          <a:p>
            <a:pPr marL="0" indent="0">
              <a:buNone/>
            </a:pPr>
            <a:r>
              <a:rPr lang="en-US" sz="2400" dirty="0"/>
              <a:t>Metals Batteries Are Made of Are Toxic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Nickel is a component of the lithium-ion batteries and is toxic to extract from the ground (</a:t>
            </a:r>
            <a:r>
              <a:rPr lang="en-US" dirty="0" err="1"/>
              <a:t>Brueckner</a:t>
            </a:r>
            <a:r>
              <a:rPr lang="en-US" dirty="0"/>
              <a:t>, 2018).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25634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00545-8DF7-4603-BA31-CBB52715E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Perspective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03AEF2-443B-4AE4-B063-16A19BB447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911995"/>
            <a:ext cx="10058400" cy="4023360"/>
          </a:xfrm>
        </p:spPr>
        <p:txBody>
          <a:bodyPr>
            <a:normAutofit fontScale="85000" lnSpcReduction="20000"/>
          </a:bodyPr>
          <a:lstStyle/>
          <a:p>
            <a:r>
              <a:rPr lang="en-US" sz="2400" dirty="0"/>
              <a:t>More Expensive than Conventional Cars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$30,000 : 2018 EV Nissan Leaf (Schiller, 2018).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Less than $19,000 : 2018 Honda Civic (conventional car)</a:t>
            </a:r>
          </a:p>
          <a:p>
            <a:pPr marL="0" indent="0">
              <a:buNone/>
            </a:pPr>
            <a:r>
              <a:rPr lang="en-US" dirty="0"/>
              <a:t>(Schiller, 2018)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Insurance for EVs are more expensive (Value Penguin, n.d.).</a:t>
            </a:r>
          </a:p>
          <a:p>
            <a:r>
              <a:rPr lang="en-US" sz="2400" dirty="0"/>
              <a:t>Added Cost of Charging Stations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Two kinds of charging stations: Level 1 &amp; Level 2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Level 1 recovers 4-5 miles of range per hour and Level 2 recovers 25-30 miles of range per hour</a:t>
            </a:r>
            <a:endParaRPr lang="en-US" sz="22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Cost of Level 1 station ranges from $300-$600 while Level 2 ranges from $500-$700 (</a:t>
            </a:r>
            <a:r>
              <a:rPr lang="en-US" dirty="0" err="1"/>
              <a:t>Ference</a:t>
            </a:r>
            <a:r>
              <a:rPr lang="en-US" dirty="0"/>
              <a:t>, 2017).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Cost of parts and labor for Level 1 ranges from $1,000 to $1,700, and $1,200-$2,000 for Level 2 according to HomeAdvisor (</a:t>
            </a:r>
            <a:r>
              <a:rPr lang="en-US" dirty="0" err="1"/>
              <a:t>Ference</a:t>
            </a:r>
            <a:r>
              <a:rPr lang="en-US" dirty="0"/>
              <a:t>, 2017).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Certain states require permits when installing charging stations that range from $50 to $200 (</a:t>
            </a:r>
            <a:r>
              <a:rPr lang="en-US" dirty="0" err="1"/>
              <a:t>Ference</a:t>
            </a:r>
            <a:r>
              <a:rPr lang="en-US" dirty="0"/>
              <a:t>, 2017).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7B848D-7997-4B47-9576-4376ACCCF2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409" y="-1"/>
            <a:ext cx="5520083" cy="279947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520C292-FCE0-4C0D-95DD-D9EDD7B47E1A}"/>
              </a:ext>
            </a:extLst>
          </p:cNvPr>
          <p:cNvSpPr txBox="1"/>
          <p:nvPr/>
        </p:nvSpPr>
        <p:spPr>
          <a:xfrm>
            <a:off x="6915802" y="2799470"/>
            <a:ext cx="51316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Note. Adapted from “How Having an Electric Car Affects Your Auto Insurance Rates”, n.d., </a:t>
            </a:r>
            <a:r>
              <a:rPr lang="en-US" sz="1200" i="1" dirty="0"/>
              <a:t>Value Penguin</a:t>
            </a:r>
            <a:r>
              <a:rPr lang="en-US" sz="1200" dirty="0"/>
              <a:t>, Retrieved from: https://www.valuepenguin.com/how-having-electric-car-affects-your-auto-insurance-rates</a:t>
            </a:r>
          </a:p>
        </p:txBody>
      </p:sp>
    </p:spTree>
    <p:extLst>
      <p:ext uri="{BB962C8B-B14F-4D97-AF65-F5344CB8AC3E}">
        <p14:creationId xmlns:p14="http://schemas.microsoft.com/office/powerpoint/2010/main" val="36403745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00545-8DF7-4603-BA31-CBB52715E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Perspective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03AEF2-443B-4AE4-B063-16A19BB447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/>
              <a:t>Expensive Battery Replacements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Nissan charges $5,499 for a replacement battery if the old battery was turned in. There is also an installation fee for the new battery (Durbin, 2018).</a:t>
            </a:r>
          </a:p>
          <a:p>
            <a:pPr marL="0" indent="0">
              <a:buNone/>
            </a:pPr>
            <a:r>
              <a:rPr lang="en-US" sz="2400" dirty="0"/>
              <a:t>EV Value Decreases Quickly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Each year owned, EVs lose $5,704 in value, compared to $2,114 for small cars (Durbin, 2018).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43385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F5C536-B932-4483-A123-795FC4314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4FB986-A9D3-4BCC-9F0D-2DD3D86F43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329779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/>
              <a:t>We think EVs should be the car of the future, being bought more than conventional cars.</a:t>
            </a:r>
          </a:p>
          <a:p>
            <a:pPr marL="0" indent="0">
              <a:buNone/>
            </a:pPr>
            <a:r>
              <a:rPr lang="en-US" dirty="0"/>
              <a:t>This is because the average US household spends almost one-fifth of its total expenditures on transportation and reducing this cost would be helpful (“Saving Fuel and Vehicle Costs”, n.d.).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The electric </a:t>
            </a:r>
            <a:r>
              <a:rPr lang="en-US" dirty="0" err="1"/>
              <a:t>eGallon</a:t>
            </a:r>
            <a:r>
              <a:rPr lang="en-US" dirty="0"/>
              <a:t> being cheaper than gasoline, reducing the cost.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EVs are more expensive to buy up front currently but battery prices have reduced over time, making them less expensive every year.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Government incentives reduce the cost of buying EVs.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If more people buy EVs and they are produced more, prices should go down.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Since EVs have only resurged less than thirty years ago and technology is still maturing, which will also decrease prices. </a:t>
            </a:r>
          </a:p>
          <a:p>
            <a:pPr marL="0" indent="0">
              <a:buNone/>
            </a:pPr>
            <a:r>
              <a:rPr lang="en-US" dirty="0"/>
              <a:t>EVs can slow down climate change.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There are no direct emissions that contribute to climate change from EVs compared to conventional cars that have direct and life cycle emissions.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440895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E96F1-E21F-4700-B871-07028D173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CBAA24-8CD4-42EA-B916-5EF7F229DB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Are Electric Vehicles the wave of the future?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66AF1AD-7B98-43CD-95E6-7F6974365D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210536"/>
              </p:ext>
            </p:extLst>
          </p:nvPr>
        </p:nvGraphicFramePr>
        <p:xfrm>
          <a:off x="2062480" y="2154571"/>
          <a:ext cx="8128000" cy="21995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77520430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25561433"/>
                    </a:ext>
                  </a:extLst>
                </a:gridCol>
              </a:tblGrid>
              <a:tr h="382535">
                <a:tc>
                  <a:txBody>
                    <a:bodyPr/>
                    <a:lstStyle/>
                    <a:p>
                      <a:r>
                        <a:rPr lang="en-US" dirty="0"/>
                        <a:t>PRO-EV SCIENCE PERSPECTIVE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ANTI-EV SCIENCE PERSPECTIVE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4073933"/>
                  </a:ext>
                </a:extLst>
              </a:tr>
              <a:tr h="669437">
                <a:tc>
                  <a:txBody>
                    <a:bodyPr/>
                    <a:lstStyle/>
                    <a:p>
                      <a:r>
                        <a:rPr lang="en-US" dirty="0"/>
                        <a:t>Decreased Greenhouse Gas Emissions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Some EVs have GHG emissions based on where the electricity is produced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525038"/>
                  </a:ext>
                </a:extLst>
              </a:tr>
              <a:tr h="382535">
                <a:tc>
                  <a:txBody>
                    <a:bodyPr/>
                    <a:lstStyle/>
                    <a:p>
                      <a:r>
                        <a:rPr lang="en-US" dirty="0"/>
                        <a:t>Lots of Lithium Reserves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Hard to Recycle Batteries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2182657"/>
                  </a:ext>
                </a:extLst>
              </a:tr>
              <a:tr h="382535">
                <a:tc>
                  <a:txBody>
                    <a:bodyPr/>
                    <a:lstStyle/>
                    <a:p>
                      <a:r>
                        <a:rPr lang="en-US" dirty="0"/>
                        <a:t>Batteries Are Reliable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Metal in Batteries are Toxic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409201"/>
                  </a:ext>
                </a:extLst>
              </a:tr>
              <a:tr h="38253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Don’t Travel As Far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5983199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BB10504-B45A-4125-A9F7-1D5909477B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6245351"/>
              </p:ext>
            </p:extLst>
          </p:nvPr>
        </p:nvGraphicFramePr>
        <p:xfrm>
          <a:off x="2032000" y="4354148"/>
          <a:ext cx="8128000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627621918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744793096"/>
                    </a:ext>
                  </a:extLst>
                </a:gridCol>
              </a:tblGrid>
              <a:tr h="147971">
                <a:tc>
                  <a:txBody>
                    <a:bodyPr/>
                    <a:lstStyle/>
                    <a:p>
                      <a:r>
                        <a:rPr lang="en-US" dirty="0"/>
                        <a:t>PRO-EV ECONOMIC PERSPECTIVE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ANTI-EV ECONOMIC PERSPECTIVE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16709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Cheaper to Run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More Expensive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3452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Cheaper to Maintain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Charging Station Costs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74992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EV Price Projected to Decrease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Expensive Battery Replacements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02761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Incentive to Buy EVs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Value Decreases Quickly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61118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91239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FB436-2BB7-4C75-9167-DE87B5F0B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650E2C-D36F-4672-B773-4B1429EF8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856935"/>
            <a:ext cx="10058400" cy="4023360"/>
          </a:xfrm>
        </p:spPr>
        <p:txBody>
          <a:bodyPr>
            <a:normAutofit/>
          </a:bodyPr>
          <a:lstStyle/>
          <a:p>
            <a:r>
              <a:rPr lang="en-US" sz="2400" dirty="0"/>
              <a:t>In a world where transportation is a necessity, the goal should be to find a cheaper way to transport ourselves while also protecting the environment we live in.</a:t>
            </a:r>
          </a:p>
          <a:p>
            <a:r>
              <a:rPr lang="en-US" sz="2800" dirty="0"/>
              <a:t>Electric cars could be the answer to this.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325945-29A2-4247-966E-93CD405D78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3429001"/>
            <a:ext cx="5675142" cy="26799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B7EA8F2-BF1F-4372-AD65-509366015A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858" y="3429000"/>
            <a:ext cx="5359858" cy="26799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935F1F3-7F61-4C61-A0D7-1E0CE66243D0}"/>
              </a:ext>
            </a:extLst>
          </p:cNvPr>
          <p:cNvSpPr txBox="1"/>
          <p:nvPr/>
        </p:nvSpPr>
        <p:spPr>
          <a:xfrm>
            <a:off x="320906" y="6108929"/>
            <a:ext cx="251863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Figure 9. Matching Cars (Lambert, 2017).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67654C-A527-4E29-BDE2-F17C73277D17}"/>
              </a:ext>
            </a:extLst>
          </p:cNvPr>
          <p:cNvSpPr txBox="1"/>
          <p:nvPr/>
        </p:nvSpPr>
        <p:spPr>
          <a:xfrm>
            <a:off x="6096000" y="6108929"/>
            <a:ext cx="33009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Figure 10. Chevrolet Bolt Charging (</a:t>
            </a:r>
            <a:r>
              <a:rPr lang="en-US" sz="1100" dirty="0" err="1"/>
              <a:t>Szymkowski</a:t>
            </a:r>
            <a:r>
              <a:rPr lang="en-US" sz="1100" dirty="0"/>
              <a:t>, 2018).</a:t>
            </a:r>
          </a:p>
        </p:txBody>
      </p:sp>
    </p:spTree>
    <p:extLst>
      <p:ext uri="{BB962C8B-B14F-4D97-AF65-F5344CB8AC3E}">
        <p14:creationId xmlns:p14="http://schemas.microsoft.com/office/powerpoint/2010/main" val="31157375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B3D65-F8E7-4076-8A34-D5069FA5D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Works Cited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44BB6D-23FB-4F03-A714-0ED05E5084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Adler, Dennis. (2015, 12 October). Carl-Benz-at-the-tiller-of-the-improved-1887-Benz-Patent-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Motorwagen.jpg [Image File]. Retrieved from </a:t>
            </a:r>
            <a:r>
              <a:rPr lang="en-US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https://heacockclassic.com/wp-content/uploads/Carl-Benz-at-the-tiller-of-the-improved-1887-Benz-Patent-Motorwagen.jpg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Brueckner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Martin. (2018, 17 April). Why the electric vehicle revolution will bring problems of its own. 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Retrieved November 30, 2018, from </a:t>
            </a:r>
            <a:r>
              <a:rPr lang="en-US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https://phys.org/news/2018-04-electric-vehicle-revolution-problems.html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Calder, V. B. (2016, August 03). How Uncle Sam Underwrites Coal-Powered Automobiles. Retrieved 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November 30, 2018, from </a:t>
            </a:r>
            <a:r>
              <a:rPr lang="en-US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https://www.nationalreview.com/2016/08/electric-cars-environmental-impact/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City of New York (n.d.). What Is An “Electric Car”? Retrieved November 30, 2018, from </a:t>
            </a:r>
          </a:p>
          <a:p>
            <a:pPr marL="0" marR="0" indent="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http://www.nyc.gov/html/ev/html/you/electric-car.shtml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Durbin, D. (2018, February 07). Electric cars have benefits, but likely won't save you money. Retrieved 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November 30, 2018, from </a:t>
            </a:r>
            <a:r>
              <a:rPr lang="en-US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https://phys.org/news/2018-02-electric-cars-benefits-wont-money.amp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ElectroVelocity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(n.d.). Learn About Lithium – In 10 Bullet Points. Retrieved November 30, 2018, from </a:t>
            </a:r>
          </a:p>
          <a:p>
            <a:pPr marL="0" marR="0" indent="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http://electrovelocity.com/2010/12/13/learn-about-lithium-in-10-bullet-points/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Ergon Energy Network (n.d.). Benefits Of Electric Cars. Retrieved November 30, 2018, from 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https://www.ergon.com.au/network/smarter-energy/electric-vehicles/benefits-of-electric-vehicles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Ference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A. (2017, November 02). Electric Car Charger Installation in Your Home: True Costs-and What 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Need to Know. Retrieved November 30, 2018, from </a:t>
            </a:r>
            <a:r>
              <a:rPr lang="en-US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https://www.realtor.com/advice/home-improvement/installing-electric-vehicle-charger/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FirstSignal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(2017, 29 July). electric-car-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charging_trans_NvBQzQNjv4Bqeo_i_u9APj8RuoebjoAHt0k9u7HhRJvuo-ZLenGRumA.jpg [Image File]. Retrieved from </a:t>
            </a:r>
            <a:r>
              <a:rPr lang="en-US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https://www.telegraph.co.uk/content/dam/business/spark/e-on-energy-efficiency/electric-car-charging_trans_NvBQzQNjv4Bqeo_i_u9APj8RuoebjoAHt0k9u7HhRJvuo-ZLenGRumA.jpg?imwidth=1400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04801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42DF-5D1B-4744-BAE5-E42416F1F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Works Cited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CD2D25-23E8-4F81-8599-69F3E2CA83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528562"/>
          </a:xfrm>
        </p:spPr>
        <p:txBody>
          <a:bodyPr>
            <a:normAutofit fontScale="62500" lnSpcReduction="20000"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Lewis, Paul. (2017, July 18). Electric Cars Won't Save the Environment. Retrieved November 30, 2018, 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</a:t>
            </a:r>
            <a:r>
              <a:rPr lang="en-US" sz="21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https://www.usnews.com/opinion/economic-intelligence/articles/2017-07-18/3-reasons-electric-vehicles-arent-enough-to-save-the-environment</a:t>
            </a: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Magill, Bobby. (2014, December 15). Electric Cars a Mixed Bag For Health, Climate. Retrieved November </a:t>
            </a:r>
          </a:p>
          <a:p>
            <a:pPr marL="0" marR="0" indent="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30, 2018, from </a:t>
            </a:r>
            <a:r>
              <a:rPr lang="en-US" sz="21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http://www.climatecentral.org/news/electric-cars-mixed-bag-for-climate-18447</a:t>
            </a:r>
            <a:endParaRPr lang="en-US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Office of Energy Efficiency &amp; Renewable Energy. (n.d.). Electric Vehicle Basics. Retrieved November 30, </a:t>
            </a:r>
          </a:p>
          <a:p>
            <a:pPr marL="0" marR="0" indent="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2018, from </a:t>
            </a:r>
            <a:r>
              <a:rPr lang="en-US" sz="21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https://www.energy.gov/eere/electricvehicles/electric-vehicle-basics</a:t>
            </a:r>
            <a:endParaRPr lang="en-US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Office of Energy Efficiency &amp; Renewable Energy. (n.d.). Electric Vehicle Benefits. Retrieved November 30, </a:t>
            </a:r>
          </a:p>
          <a:p>
            <a:pPr marL="0" marR="0" indent="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2018, from </a:t>
            </a:r>
            <a:r>
              <a:rPr lang="en-US" sz="21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https://www.energy.gov/eere/electricvehicles/electric-vehicle-benefits</a:t>
            </a:r>
            <a:endParaRPr lang="en-US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Office of Energy Efficiency &amp; Renewable Energy. (n.d.). The History of the Electric Car. Retrieved </a:t>
            </a:r>
          </a:p>
          <a:p>
            <a:pPr marL="0" marR="0" indent="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November 30, 2018, from </a:t>
            </a:r>
            <a:r>
              <a:rPr lang="en-US" sz="21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https://www.energy.gov/articles/history-electric-car</a:t>
            </a:r>
            <a:endParaRPr lang="en-US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Office of Energy Efficiency &amp; Renewable Energy. (n.d.). Reducing Pollution with Electric Vehicles. 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Retrieved November 30, 2018, from </a:t>
            </a:r>
            <a:r>
              <a:rPr lang="en-US" sz="21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https://www.energy.gov/eere/electricvehicles/reducing-pollution-electric-vehicles</a:t>
            </a: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Office of Energy Efficiency &amp; Renewable Energy. (n.d.). Saving on Fuel and Vehicle Costs. Retrieved 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November 30, 2018, from </a:t>
            </a:r>
            <a:r>
              <a:rPr lang="en-US" sz="21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https://www.energy.gov/eere/electricvehicles/saving-fuel-and-vehicle-costs</a:t>
            </a:r>
            <a:endParaRPr lang="en-US" sz="2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Paul, Rik. (2017). electric-vehicle-2x1-lowres-5037.jpg [Image File]. Retrieved from 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1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https://cdn.thewirecutter.com/wp-content/uploads/2017/10/electric-vehicle-2x1-lowres-5037.jpg</a:t>
            </a:r>
            <a:endParaRPr lang="en-US" sz="2100" u="sng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E48312"/>
              </a:buClr>
            </a:pPr>
            <a:r>
              <a:rPr lang="en-US" sz="21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Green Car Progress. (2015, March 23). Nissan reports failure rate of LEAF battery pack in Europe of less </a:t>
            </a:r>
          </a:p>
          <a:p>
            <a:pPr marL="45720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E48312"/>
              </a:buClr>
            </a:pPr>
            <a:r>
              <a:rPr lang="en-US" sz="21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than 0.01%. Retrieved November 30, 2018, from </a:t>
            </a:r>
            <a:r>
              <a:rPr lang="en-US" sz="21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https://www.greencarcongress.com/2015/03/20150323-nissan.html</a:t>
            </a:r>
            <a:endParaRPr lang="en-US" sz="21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E48312"/>
              </a:buClr>
            </a:pPr>
            <a:r>
              <a:rPr lang="en-US" sz="2100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Härter</a:t>
            </a:r>
            <a:r>
              <a:rPr lang="en-US" sz="21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Jakob. (2017, 13 August). p-1a-owning-an-electric-car-is-two-times-cheaper-than-a-gas-</a:t>
            </a:r>
          </a:p>
          <a:p>
            <a:pPr marL="45720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E48312"/>
              </a:buClr>
            </a:pPr>
            <a:r>
              <a:rPr lang="en-US" sz="21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vehicle.jpg [Image File]. Retrieved from </a:t>
            </a:r>
            <a:r>
              <a:rPr lang="en-US" sz="21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https://images.fastcompany.net/image/upload/w_937,ar_16:9,c_fill,g_auto,f_auto,q_auto,fl_lossy/wp-cms/uploads/2018/01/p-1a-owning-an-electric-car-is-two-times-cheaper-than-a-gas-vehicle.jpg</a:t>
            </a:r>
            <a:endParaRPr lang="en-US" sz="21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US" sz="2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9903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6881D-1065-4F1E-BA5F-BE58B5A97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Works Cited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FAF519-9D5B-4C8A-890E-6BFC882634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528562"/>
          </a:xfrm>
        </p:spPr>
        <p:txBody>
          <a:bodyPr>
            <a:normAutofit fontScale="25000" lnSpcReduction="20000"/>
          </a:bodyPr>
          <a:lstStyle/>
          <a:p>
            <a:pPr marL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E48312"/>
              </a:buClr>
            </a:pPr>
            <a:r>
              <a:rPr lang="en-US" sz="52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Jaguar. (2017, 29 July). Jaguar_I-PACE_S_Indus-Silver_065.jpg [Image File]. Retrieved from </a:t>
            </a:r>
          </a:p>
          <a:p>
            <a:pPr marL="45720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E48312"/>
              </a:buClr>
            </a:pPr>
            <a:r>
              <a:rPr lang="en-US" sz="52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https://media.wired.com/photos/5b86fce8900cb57bbfd1e7ee/master/w_582,c_limit/Jaguar_I-PACE_S_Indus-Silver_065.jpg</a:t>
            </a:r>
            <a:endParaRPr lang="en-US" sz="52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E48312"/>
              </a:buClr>
            </a:pPr>
            <a:r>
              <a:rPr lang="en-US" sz="52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Lambert, Fred. (2017, 15 November). alliance_87744_global_en-e1488220589290.jpg [Image File]. </a:t>
            </a:r>
          </a:p>
          <a:p>
            <a:pPr marL="45720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E48312"/>
              </a:buClr>
            </a:pPr>
            <a:r>
              <a:rPr lang="en-US" sz="52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Retrieved from </a:t>
            </a:r>
            <a:r>
              <a:rPr lang="en-US" sz="52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https://i1.wp.com/electrek.co/wp-content/uploads/sites/3/2017/02/alliance_87744_global_en-e1488220589290.jpg?resize=1500%2C0&amp;quality=82&amp;strip=all&amp;ssl=1</a:t>
            </a:r>
            <a:endParaRPr lang="en-US" sz="52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RAC Motoring Services (2017, December 22). Are electric cars actually worse for the environment? 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Retrieved November 30, 2018, from </a:t>
            </a:r>
            <a:r>
              <a:rPr lang="en-US" sz="52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https://www.rac.co.uk/drive/advice/emissions/are-electric-cars-actually-worse-for-the-environment/</a:t>
            </a:r>
            <a:r>
              <a:rPr lang="en-US" sz="5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Reza, James. (2014, 1 May). Carriage.jpg [Image File]. Retrieved from </a:t>
            </a:r>
          </a:p>
          <a:p>
            <a:pPr marL="0" marR="0" indent="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2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http://dtlv.com/files/2014/05/Carriage.jpg</a:t>
            </a:r>
            <a:endParaRPr lang="en-US" sz="5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Schiller, B. (2018, January 19). Owning An Electric Car Is Twice As Cheap As Owning A Gas Vehicle. 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Retrieved November 30, 2018, from </a:t>
            </a:r>
            <a:r>
              <a:rPr lang="en-US" sz="52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https://www.fastcompany.com/40517133/owning-an-electric-car-is-twice-as-cheap-as-owning-a-gas-vehicle</a:t>
            </a:r>
            <a:endParaRPr lang="en-US" sz="5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Shutterstock. (n.d.). iswalkingsuf.jpg [Image File]. Retrieved from </a:t>
            </a:r>
          </a:p>
          <a:p>
            <a:pPr marL="0" marR="0" indent="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2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https://3c1703fe8d.site.internapcdn.net/newman/gfx/news/hires/2017/iswalkingsuf.jpg</a:t>
            </a:r>
            <a:endParaRPr lang="en-US" sz="5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Szymkowski</a:t>
            </a:r>
            <a:r>
              <a:rPr lang="en-US" sz="5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Sean. (2018, 15 March). 2017-Chevrolet-Bolt-EV-Exterior-023-plugging-in-charger-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720x340.jpg [Image File]. Retrieved from </a:t>
            </a:r>
            <a:r>
              <a:rPr lang="en-US" sz="52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http://gmauthority.com/blog/wp-content/uploads/2018/01/2017-Chevrolet-Bolt-EV-Exterior-023-plugging-in-charger-720x340.jpg</a:t>
            </a:r>
            <a:endParaRPr lang="en-US" sz="5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US Department of Energy. (n.d.). Electric Vehicle Benefits and Considerations. Retrieved November 30, </a:t>
            </a:r>
          </a:p>
          <a:p>
            <a:pPr marL="0" marR="0" indent="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2018, from </a:t>
            </a:r>
            <a:r>
              <a:rPr lang="en-US" sz="52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https://afdc.energy.gov/fuels/electricity_benefits.html</a:t>
            </a:r>
            <a:br>
              <a:rPr lang="en-US" sz="5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5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Union of Concerned Scientists. (n.d.). What Are Electric Cars? Retrieved November 30, 2018, from </a:t>
            </a:r>
          </a:p>
          <a:p>
            <a:pPr marL="45720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2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https://www.ucsusa.org/clean-vehicles/electric-vehicles/what-are-electric-cars</a:t>
            </a:r>
            <a:r>
              <a:rPr lang="en-US" sz="5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University of Pennsylvania Wharton. (2017, 6 January). Nissan-Leaf.jpeg [Image File]. Retrieved from </a:t>
            </a:r>
          </a:p>
          <a:p>
            <a:pPr marL="0" marR="0" indent="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5200" u="sng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http://knowledge.wharton.upenn.edu/wp-content/uploads/2017/01/Nissan-Leaf.jpeg</a:t>
            </a:r>
            <a:endParaRPr lang="en-US" sz="5200" u="sng" dirty="0">
              <a:solidFill>
                <a:srgbClr val="0000FF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200" dirty="0"/>
              <a:t>  Value Penguin. (n.d.). How Having an Electric Car Affects Your Auto Insurance Rates. Retrieved November 30, 2018, from    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200" dirty="0">
                <a:solidFill>
                  <a:schemeClr val="bg1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           </a:t>
            </a:r>
            <a:r>
              <a:rPr lang="en-US" sz="5200" dirty="0">
                <a:solidFill>
                  <a:srgbClr val="2513AD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https://www.valuepenguin.com/how-having-electric-car-affects-your-auto-insurance-rates</a:t>
            </a:r>
            <a:endParaRPr lang="en-US" sz="5200" dirty="0">
              <a:solidFill>
                <a:srgbClr val="2513AD"/>
              </a:solidFill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5200" dirty="0"/>
          </a:p>
        </p:txBody>
      </p:sp>
    </p:spTree>
    <p:extLst>
      <p:ext uri="{BB962C8B-B14F-4D97-AF65-F5344CB8AC3E}">
        <p14:creationId xmlns:p14="http://schemas.microsoft.com/office/powerpoint/2010/main" val="1950480521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1402</TotalTime>
  <Words>2890</Words>
  <Application>Microsoft Office PowerPoint</Application>
  <PresentationFormat>Widescreen</PresentationFormat>
  <Paragraphs>184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Courier New</vt:lpstr>
      <vt:lpstr>Times New Roman</vt:lpstr>
      <vt:lpstr>Wingdings</vt:lpstr>
      <vt:lpstr>Retrospect</vt:lpstr>
      <vt:lpstr>Electric Cars:  The Wave of the Future?</vt:lpstr>
      <vt:lpstr>PowerPoint Presentation</vt:lpstr>
      <vt:lpstr>Broad Overview of Electric Cars</vt:lpstr>
      <vt:lpstr>Are electric cars the wave of the future?</vt:lpstr>
      <vt:lpstr>Viewpoint 1: Electric Cars Should Replace Conventional Cars</vt:lpstr>
      <vt:lpstr>Science Perspective</vt:lpstr>
      <vt:lpstr>PowerPoint Presentation</vt:lpstr>
      <vt:lpstr>Science Perspective</vt:lpstr>
      <vt:lpstr>Economic Perspective</vt:lpstr>
      <vt:lpstr>Economic Perspective</vt:lpstr>
      <vt:lpstr>PowerPoint Presentation</vt:lpstr>
      <vt:lpstr>Economic Perspective</vt:lpstr>
      <vt:lpstr>Viewpoint 2: Electric Cars Shouldn’t Replace Conventional Cars</vt:lpstr>
      <vt:lpstr>Science Perspective</vt:lpstr>
      <vt:lpstr>Science Perspective</vt:lpstr>
      <vt:lpstr>Economic Perspective</vt:lpstr>
      <vt:lpstr>Economic Perspective</vt:lpstr>
      <vt:lpstr>Conclusion</vt:lpstr>
      <vt:lpstr>Summary</vt:lpstr>
      <vt:lpstr>Summary</vt:lpstr>
      <vt:lpstr>Works Cited</vt:lpstr>
      <vt:lpstr>Works Cited</vt:lpstr>
      <vt:lpstr>Works Cited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Electric Cars:  The Wave of the Future?</dc:title>
  <dc:creator>Marcy Ledvinka</dc:creator>
  <cp:lastModifiedBy>Marcy Ledvinka</cp:lastModifiedBy>
  <cp:revision>36</cp:revision>
  <dcterms:created xsi:type="dcterms:W3CDTF">2018-11-30T01:29:16Z</dcterms:created>
  <dcterms:modified xsi:type="dcterms:W3CDTF">2018-12-03T04:55:57Z</dcterms:modified>
</cp:coreProperties>
</file>