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Lato" panose="020F0502020204030203" pitchFamily="34" charset="77"/>
      <p:regular r:id="rId21"/>
      <p:bold r:id="rId22"/>
      <p:italic r:id="rId23"/>
      <p:boldItalic r:id="rId24"/>
    </p:embeddedFont>
    <p:embeddedFont>
      <p:font typeface="Montserrat" pitchFamily="2" charset="77"/>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7"/>
  </p:normalViewPr>
  <p:slideViewPr>
    <p:cSldViewPr snapToGrid="0">
      <p:cViewPr varScale="1">
        <p:scale>
          <a:sx n="135" d="100"/>
          <a:sy n="135" d="100"/>
        </p:scale>
        <p:origin x="960" y="16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a14f8c0e37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a14f8c0e3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ac1893c325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ac1893c325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ab5315aa00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ab5315aa00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a14f8c0e3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a14f8c0e3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ab5315aa00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ab5315aa00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a14f8c0e37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a14f8c0e37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a14f8c0e37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a14f8c0e37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a2b30f29ea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a2b30f29ea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ac1893c325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ac1893c32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ab5315aa00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ab5315aa00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a14f8c0e37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a14f8c0e37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a14f8c0e37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a14f8c0e37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a2b30f29e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a2b30f29e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a2b30f29ea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a2b30f29ea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ab5315aa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ab5315aa0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a14f8c0e37_0_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a14f8c0e37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a14f8c0e37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a14f8c0e37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name="adj" fmla="val 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name="adj" fmla="val 5000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150" y="1145825"/>
              <a:ext cx="3996600" cy="3996900"/>
            </a:xfrm>
            <a:prstGeom prst="diagStripe">
              <a:avLst>
                <a:gd name="adj" fmla="val 58774"/>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5400000">
              <a:off x="1646" y="-75"/>
              <a:ext cx="2299800" cy="23001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652821" y="590035"/>
              <a:ext cx="2300100" cy="2299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5083950" y="3924925"/>
            <a:ext cx="3470700" cy="506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18" name="Google Shape;18;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3"/>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3"/>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 name="Google Shape;39;p3"/>
          <p:cNvSpPr txBox="1">
            <a:spLocks noGrp="1"/>
          </p:cNvSpPr>
          <p:nvPr>
            <p:ph type="title"/>
          </p:nvPr>
        </p:nvSpPr>
        <p:spPr>
          <a:xfrm>
            <a:off x="823850" y="2053000"/>
            <a:ext cx="4587000" cy="11487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 name="Google Shape;4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6" name="Google Shape;46;p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47" name="Google Shape;47;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53" name="Google Shape;53;p5"/>
          <p:cNvSpPr txBox="1">
            <a:spLocks noGrp="1"/>
          </p:cNvSpPr>
          <p:nvPr>
            <p:ph type="body" idx="1"/>
          </p:nvPr>
        </p:nvSpPr>
        <p:spPr>
          <a:xfrm>
            <a:off x="1297500" y="1567550"/>
            <a:ext cx="3403200" cy="29112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4" name="Google Shape;54;p5"/>
          <p:cNvSpPr txBox="1">
            <a:spLocks noGrp="1"/>
          </p:cNvSpPr>
          <p:nvPr>
            <p:ph type="body" idx="2"/>
          </p:nvPr>
        </p:nvSpPr>
        <p:spPr>
          <a:xfrm>
            <a:off x="4933221" y="1567550"/>
            <a:ext cx="3403200" cy="29112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5" name="Google Shape;5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6"/>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 name="Google Shape;60;p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1" name="Google Shape;6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7"/>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7"/>
          <p:cNvSpPr txBox="1">
            <a:spLocks noGrp="1"/>
          </p:cNvSpPr>
          <p:nvPr>
            <p:ph type="title"/>
          </p:nvPr>
        </p:nvSpPr>
        <p:spPr>
          <a:xfrm>
            <a:off x="1297500" y="393750"/>
            <a:ext cx="3798900" cy="1493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7" name="Google Shape;67;p7"/>
          <p:cNvSpPr txBox="1">
            <a:spLocks noGrp="1"/>
          </p:cNvSpPr>
          <p:nvPr>
            <p:ph type="body" idx="1"/>
          </p:nvPr>
        </p:nvSpPr>
        <p:spPr>
          <a:xfrm>
            <a:off x="1297500" y="1972550"/>
            <a:ext cx="3798900" cy="24159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8" name="Google Shape;6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8"/>
            <p:cNvSpPr/>
            <p:nvPr/>
          </p:nvSpPr>
          <p:spPr>
            <a:xfrm rot="5400000">
              <a:off x="4840825" y="6000"/>
              <a:ext cx="42987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8"/>
            <p:cNvSpPr/>
            <p:nvPr/>
          </p:nvSpPr>
          <p:spPr>
            <a:xfrm rot="-5400000">
              <a:off x="5618399" y="123664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8"/>
            <p:cNvSpPr/>
            <p:nvPr/>
          </p:nvSpPr>
          <p:spPr>
            <a:xfrm flipH="1">
              <a:off x="5849857" y="144407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8"/>
            <p:cNvSpPr/>
            <p:nvPr/>
          </p:nvSpPr>
          <p:spPr>
            <a:xfrm rot="-5400000">
              <a:off x="5987081" y="246974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8"/>
            <p:cNvSpPr/>
            <p:nvPr/>
          </p:nvSpPr>
          <p:spPr>
            <a:xfrm flipH="1">
              <a:off x="6222115" y="2677179"/>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8"/>
            <p:cNvSpPr/>
            <p:nvPr/>
          </p:nvSpPr>
          <p:spPr>
            <a:xfrm rot="-5400000">
              <a:off x="6675341" y="186224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8"/>
            <p:cNvSpPr/>
            <p:nvPr/>
          </p:nvSpPr>
          <p:spPr>
            <a:xfrm flipH="1">
              <a:off x="6908099" y="2069680"/>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rot="-5400000">
              <a:off x="6861141" y="247808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8"/>
            <p:cNvSpPr/>
            <p:nvPr/>
          </p:nvSpPr>
          <p:spPr>
            <a:xfrm flipH="1">
              <a:off x="7965266" y="269319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8"/>
            <p:cNvSpPr/>
            <p:nvPr/>
          </p:nvSpPr>
          <p:spPr>
            <a:xfrm flipH="1">
              <a:off x="8145082" y="330903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rot="-5400000">
              <a:off x="7047599" y="309534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flipH="1">
              <a:off x="7276649" y="330278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8"/>
            <p:cNvSpPr/>
            <p:nvPr/>
          </p:nvSpPr>
          <p:spPr>
            <a:xfrm rot="-5400000">
              <a:off x="7227414" y="3711189"/>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8"/>
            <p:cNvSpPr/>
            <p:nvPr/>
          </p:nvSpPr>
          <p:spPr>
            <a:xfrm flipH="1">
              <a:off x="7462448" y="391862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8"/>
            <p:cNvSpPr/>
            <p:nvPr/>
          </p:nvSpPr>
          <p:spPr>
            <a:xfrm rot="-5400000">
              <a:off x="8102491" y="37188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flipH="1">
              <a:off x="8334533" y="392629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rot="-5400000">
              <a:off x="8288290" y="433470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9" name="Google Shape;89;p8"/>
          <p:cNvSpPr txBox="1">
            <a:spLocks noGrp="1"/>
          </p:cNvSpPr>
          <p:nvPr>
            <p:ph type="title"/>
          </p:nvPr>
        </p:nvSpPr>
        <p:spPr>
          <a:xfrm>
            <a:off x="823850" y="866775"/>
            <a:ext cx="4587000" cy="35211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0" name="Google Shape;9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9"/>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9"/>
          <p:cNvSpPr txBox="1">
            <a:spLocks noGrp="1"/>
          </p:cNvSpPr>
          <p:nvPr>
            <p:ph type="title"/>
          </p:nvPr>
        </p:nvSpPr>
        <p:spPr>
          <a:xfrm>
            <a:off x="1297500" y="1658325"/>
            <a:ext cx="3036300" cy="17517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96" name="Google Shape;96;p9"/>
          <p:cNvSpPr txBox="1">
            <a:spLocks noGrp="1"/>
          </p:cNvSpPr>
          <p:nvPr>
            <p:ph type="subTitle" idx="1"/>
          </p:nvPr>
        </p:nvSpPr>
        <p:spPr>
          <a:xfrm>
            <a:off x="1297500" y="3538000"/>
            <a:ext cx="3036300" cy="506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97" name="Google Shape;97;p9"/>
          <p:cNvSpPr txBox="1">
            <a:spLocks noGrp="1"/>
          </p:cNvSpPr>
          <p:nvPr>
            <p:ph type="body" idx="2"/>
          </p:nvPr>
        </p:nvSpPr>
        <p:spPr>
          <a:xfrm>
            <a:off x="4648200" y="1696600"/>
            <a:ext cx="3676800" cy="2347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8" name="Google Shape;9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0"/>
            <p:cNvSpPr/>
            <p:nvPr/>
          </p:nvSpPr>
          <p:spPr>
            <a:xfrm flipH="1">
              <a:off x="154125" y="3925529"/>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10"/>
          <p:cNvSpPr txBox="1">
            <a:spLocks noGrp="1"/>
          </p:cNvSpPr>
          <p:nvPr>
            <p:ph type="body" idx="1"/>
          </p:nvPr>
        </p:nvSpPr>
        <p:spPr>
          <a:xfrm>
            <a:off x="812725" y="4305375"/>
            <a:ext cx="6936000" cy="523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300"/>
              <a:buNone/>
              <a:defRPr/>
            </a:lvl1pPr>
          </a:lstStyle>
          <a:p>
            <a:endParaRPr/>
          </a:p>
        </p:txBody>
      </p:sp>
      <p:sp>
        <p:nvSpPr>
          <p:cNvPr id="104" name="Google Shape;10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1"/>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1"/>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1"/>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1"/>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1"/>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1"/>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1"/>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1"/>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1"/>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1"/>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1"/>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11"/>
          <p:cNvSpPr txBox="1">
            <a:spLocks noGrp="1"/>
          </p:cNvSpPr>
          <p:nvPr>
            <p:ph type="title" hasCustomPrompt="1"/>
          </p:nvPr>
        </p:nvSpPr>
        <p:spPr>
          <a:xfrm>
            <a:off x="823850" y="1284675"/>
            <a:ext cx="4776000" cy="1300800"/>
          </a:xfrm>
          <a:prstGeom prst="rect">
            <a:avLst/>
          </a:prstGeom>
        </p:spPr>
        <p:txBody>
          <a:bodyPr spcFirstLastPara="1" wrap="square" lIns="91425" tIns="91425" rIns="91425" bIns="91425" anchor="t" anchorCtr="0">
            <a:no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a:spLocks noGrp="1"/>
          </p:cNvSpPr>
          <p:nvPr>
            <p:ph type="body" idx="1"/>
          </p:nvPr>
        </p:nvSpPr>
        <p:spPr>
          <a:xfrm>
            <a:off x="823850" y="2643124"/>
            <a:ext cx="4776000" cy="12189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27" name="Google Shape;12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8"/>
        <p:cNvGrpSpPr/>
        <p:nvPr/>
      </p:nvGrpSpPr>
      <p:grpSpPr>
        <a:xfrm>
          <a:off x="0" y="0"/>
          <a:ext cx="0" cy="0"/>
          <a:chOff x="0" y="0"/>
          <a:chExt cx="0" cy="0"/>
        </a:xfrm>
      </p:grpSpPr>
      <p:sp>
        <p:nvSpPr>
          <p:cNvPr id="129" name="Google Shape;12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focus">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marL="914400" lvl="1"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2pPr>
            <a:lvl3pPr marL="1371600" lvl="2"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3pPr>
            <a:lvl4pPr marL="1828800" lvl="3"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4pPr>
            <a:lvl5pPr marL="2286000" lvl="4"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5pPr>
            <a:lvl6pPr marL="2743200" lvl="5"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6pPr>
            <a:lvl7pPr marL="3200400" lvl="6"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7pPr>
            <a:lvl8pPr marL="3657600" lvl="7"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8pPr>
            <a:lvl9pPr marL="4114800" lvl="8" indent="-298450">
              <a:lnSpc>
                <a:spcPct val="115000"/>
              </a:lnSpc>
              <a:spcBef>
                <a:spcPts val="1600"/>
              </a:spcBef>
              <a:spcAft>
                <a:spcPts val="1600"/>
              </a:spcAft>
              <a:buClr>
                <a:schemeClr val="lt1"/>
              </a:buClr>
              <a:buSzPts val="1100"/>
              <a:buFont typeface="Lato"/>
              <a:buChar char="■"/>
              <a:defRPr sz="1100">
                <a:solidFill>
                  <a:schemeClr val="l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3"/>
          <p:cNvSpPr txBox="1">
            <a:spLocks noGrp="1"/>
          </p:cNvSpPr>
          <p:nvPr>
            <p:ph type="ctrTitle"/>
          </p:nvPr>
        </p:nvSpPr>
        <p:spPr>
          <a:xfrm>
            <a:off x="3537150" y="807450"/>
            <a:ext cx="5017500" cy="2012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Energy Controversy Project</a:t>
            </a:r>
            <a:endParaRPr dirty="0"/>
          </a:p>
        </p:txBody>
      </p:sp>
      <p:sp>
        <p:nvSpPr>
          <p:cNvPr id="135" name="Google Shape;135;p13"/>
          <p:cNvSpPr txBox="1">
            <a:spLocks noGrp="1"/>
          </p:cNvSpPr>
          <p:nvPr>
            <p:ph type="subTitle" idx="1"/>
          </p:nvPr>
        </p:nvSpPr>
        <p:spPr>
          <a:xfrm>
            <a:off x="5165525" y="3755750"/>
            <a:ext cx="3389100" cy="925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dirty="0">
                <a:latin typeface="Montserrat"/>
                <a:ea typeface="Montserrat"/>
                <a:cs typeface="Montserrat"/>
                <a:sym typeface="Montserrat"/>
              </a:rPr>
              <a:t>Group 12 - Gabriel </a:t>
            </a:r>
            <a:r>
              <a:rPr lang="en" sz="1500" dirty="0" err="1">
                <a:latin typeface="Montserrat"/>
                <a:ea typeface="Montserrat"/>
                <a:cs typeface="Montserrat"/>
                <a:sym typeface="Montserrat"/>
              </a:rPr>
              <a:t>Arauz</a:t>
            </a:r>
            <a:r>
              <a:rPr lang="en" sz="1500" dirty="0">
                <a:latin typeface="Montserrat"/>
                <a:ea typeface="Montserrat"/>
                <a:cs typeface="Montserrat"/>
                <a:sym typeface="Montserrat"/>
              </a:rPr>
              <a:t> Ramos, Jennah Best, Molly </a:t>
            </a:r>
            <a:r>
              <a:rPr lang="en" sz="1500" dirty="0" err="1">
                <a:latin typeface="Montserrat"/>
                <a:ea typeface="Montserrat"/>
                <a:cs typeface="Montserrat"/>
                <a:sym typeface="Montserrat"/>
              </a:rPr>
              <a:t>Maley</a:t>
            </a:r>
            <a:r>
              <a:rPr lang="en" sz="1500" dirty="0">
                <a:latin typeface="Montserrat"/>
                <a:ea typeface="Montserrat"/>
                <a:cs typeface="Montserrat"/>
                <a:sym typeface="Montserrat"/>
              </a:rPr>
              <a:t>, Laura Singleton</a:t>
            </a:r>
            <a:endParaRPr sz="1500" dirty="0">
              <a:latin typeface="Montserrat"/>
              <a:ea typeface="Montserrat"/>
              <a:cs typeface="Montserrat"/>
              <a:sym typeface="Montserrat"/>
            </a:endParaRPr>
          </a:p>
        </p:txBody>
      </p:sp>
      <p:sp>
        <p:nvSpPr>
          <p:cNvPr id="136" name="Google Shape;136;p13"/>
          <p:cNvSpPr txBox="1"/>
          <p:nvPr/>
        </p:nvSpPr>
        <p:spPr>
          <a:xfrm>
            <a:off x="2963250" y="2951725"/>
            <a:ext cx="6180900" cy="56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b="1" dirty="0">
                <a:solidFill>
                  <a:srgbClr val="FFFFFF"/>
                </a:solidFill>
                <a:highlight>
                  <a:schemeClr val="accent5"/>
                </a:highlight>
                <a:latin typeface="Montserrat"/>
                <a:ea typeface="Montserrat"/>
                <a:cs typeface="Montserrat"/>
                <a:sym typeface="Montserrat"/>
              </a:rPr>
              <a:t>What is the best way to dispose of coal ash?</a:t>
            </a:r>
            <a:endParaRPr sz="2000" b="1" dirty="0">
              <a:solidFill>
                <a:srgbClr val="FFFFFF"/>
              </a:solidFill>
              <a:highlight>
                <a:schemeClr val="accent5"/>
              </a:highlight>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a:t>Introduction</a:t>
            </a:r>
            <a:endParaRPr sz="3200" dirty="0"/>
          </a:p>
        </p:txBody>
      </p:sp>
      <p:sp>
        <p:nvSpPr>
          <p:cNvPr id="142" name="Google Shape;142;p1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600" dirty="0">
                <a:solidFill>
                  <a:srgbClr val="FFFFFF"/>
                </a:solidFill>
                <a:latin typeface="Montserrat"/>
                <a:ea typeface="Montserrat"/>
                <a:cs typeface="Montserrat"/>
                <a:sym typeface="Montserrat"/>
              </a:rPr>
              <a:t>In the past, coal was the primary source of energy for millions of people due to the lack of energy resources available. There have been controversial debates about coal due to their risks and potential dangers. The ash that is leftover from the burning of coal is a major issue. Coal ash is the second largest industrial waste producing approximately 180 millions of tons per year. Compared to the rest of the world, the United States produces the most coal with 28%.</a:t>
            </a:r>
            <a:endParaRPr sz="1600" dirty="0">
              <a:solidFill>
                <a:srgbClr val="FFFFFF"/>
              </a:solidFill>
              <a:latin typeface="Montserrat"/>
              <a:ea typeface="Montserrat"/>
              <a:cs typeface="Montserrat"/>
              <a:sym typeface="Montserra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5"/>
          <p:cNvSpPr txBox="1">
            <a:spLocks noGrp="1"/>
          </p:cNvSpPr>
          <p:nvPr>
            <p:ph type="body" idx="1"/>
          </p:nvPr>
        </p:nvSpPr>
        <p:spPr>
          <a:xfrm>
            <a:off x="652375" y="1739725"/>
            <a:ext cx="1935300" cy="2483700"/>
          </a:xfrm>
          <a:prstGeom prst="rect">
            <a:avLst/>
          </a:prstGeom>
        </p:spPr>
        <p:txBody>
          <a:bodyPr spcFirstLastPara="1" wrap="square" lIns="91425" tIns="91425" rIns="91425" bIns="91425" anchor="t" anchorCtr="0">
            <a:noAutofit/>
          </a:bodyPr>
          <a:lstStyle/>
          <a:p>
            <a:pPr marL="0" indent="0">
              <a:spcAft>
                <a:spcPts val="1600"/>
              </a:spcAft>
              <a:buNone/>
            </a:pPr>
            <a:r>
              <a:rPr lang="en" sz="1600" dirty="0">
                <a:solidFill>
                  <a:srgbClr val="FFFFFF"/>
                </a:solidFill>
                <a:latin typeface="Montserrat"/>
              </a:rPr>
              <a:t>The chart to the right displays the top 10 states in the U.S. that produces the most coal ash</a:t>
            </a:r>
            <a:endParaRPr sz="1600" dirty="0">
              <a:solidFill>
                <a:srgbClr val="FFFFFF"/>
              </a:solidFill>
              <a:latin typeface="Montserrat"/>
            </a:endParaRPr>
          </a:p>
        </p:txBody>
      </p:sp>
      <p:pic>
        <p:nvPicPr>
          <p:cNvPr id="148" name="Google Shape;148;p15"/>
          <p:cNvPicPr preferRelativeResize="0"/>
          <p:nvPr/>
        </p:nvPicPr>
        <p:blipFill>
          <a:blip r:embed="rId3">
            <a:alphaModFix/>
          </a:blip>
          <a:stretch>
            <a:fillRect/>
          </a:stretch>
        </p:blipFill>
        <p:spPr>
          <a:xfrm>
            <a:off x="2587675" y="567205"/>
            <a:ext cx="6224351" cy="395912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3" name="Google Shape;153;p16"/>
          <p:cNvPicPr preferRelativeResize="0"/>
          <p:nvPr/>
        </p:nvPicPr>
        <p:blipFill>
          <a:blip r:embed="rId3">
            <a:alphaModFix/>
          </a:blip>
          <a:stretch>
            <a:fillRect/>
          </a:stretch>
        </p:blipFill>
        <p:spPr>
          <a:xfrm>
            <a:off x="525475" y="645500"/>
            <a:ext cx="5856576" cy="3852500"/>
          </a:xfrm>
          <a:prstGeom prst="rect">
            <a:avLst/>
          </a:prstGeom>
          <a:noFill/>
          <a:ln>
            <a:noFill/>
          </a:ln>
        </p:spPr>
      </p:pic>
      <p:sp>
        <p:nvSpPr>
          <p:cNvPr id="154" name="Google Shape;154;p16"/>
          <p:cNvSpPr txBox="1"/>
          <p:nvPr/>
        </p:nvSpPr>
        <p:spPr>
          <a:xfrm>
            <a:off x="5162300" y="4757700"/>
            <a:ext cx="3981600" cy="38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rgbClr val="FFFFFF"/>
                </a:solidFill>
                <a:latin typeface="Montserrat"/>
                <a:ea typeface="Montserrat"/>
                <a:cs typeface="Montserrat"/>
                <a:sym typeface="Montserrat"/>
              </a:rPr>
              <a:t>http://www.coalashinstituteofindia.org/utilization.php</a:t>
            </a:r>
            <a:endParaRPr sz="1100">
              <a:solidFill>
                <a:srgbClr val="FFFFFF"/>
              </a:solidFill>
              <a:latin typeface="Montserrat"/>
              <a:ea typeface="Montserrat"/>
              <a:cs typeface="Montserrat"/>
              <a:sym typeface="Montserrat"/>
            </a:endParaRPr>
          </a:p>
        </p:txBody>
      </p:sp>
      <p:sp>
        <p:nvSpPr>
          <p:cNvPr id="155" name="Google Shape;155;p16"/>
          <p:cNvSpPr txBox="1"/>
          <p:nvPr/>
        </p:nvSpPr>
        <p:spPr>
          <a:xfrm>
            <a:off x="6652950" y="1241992"/>
            <a:ext cx="2292600" cy="1830900"/>
          </a:xfrm>
          <a:prstGeom prst="rect">
            <a:avLst/>
          </a:prstGeom>
          <a:noFill/>
          <a:ln>
            <a:noFill/>
          </a:ln>
        </p:spPr>
        <p:txBody>
          <a:bodyPr spcFirstLastPara="1" wrap="square" lIns="91425" tIns="91425" rIns="91425" bIns="91425" anchor="t" anchorCtr="0">
            <a:noAutofit/>
          </a:bodyPr>
          <a:lstStyle/>
          <a:p>
            <a:pPr>
              <a:lnSpc>
                <a:spcPct val="115000"/>
              </a:lnSpc>
              <a:spcAft>
                <a:spcPts val="1600"/>
              </a:spcAft>
              <a:buClr>
                <a:schemeClr val="lt1"/>
              </a:buClr>
              <a:buSzPts val="1300"/>
            </a:pPr>
            <a:r>
              <a:rPr lang="en" sz="1600" dirty="0">
                <a:solidFill>
                  <a:srgbClr val="FFFFFF"/>
                </a:solidFill>
                <a:latin typeface="Montserrat"/>
                <a:sym typeface="Lato"/>
              </a:rPr>
              <a:t>The pie chart to the left shows the different  ways coal ash is used. Also shown is the amount of ash used in each of the different benefits to recycling and reusing coal ash.</a:t>
            </a:r>
            <a:endParaRPr sz="1600" dirty="0">
              <a:solidFill>
                <a:srgbClr val="FFFFFF"/>
              </a:solidFill>
              <a:latin typeface="Montserrat"/>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7"/>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Energy Controversy</a:t>
            </a:r>
            <a:endParaRPr sz="3200"/>
          </a:p>
        </p:txBody>
      </p:sp>
      <p:sp>
        <p:nvSpPr>
          <p:cNvPr id="161" name="Google Shape;161;p17"/>
          <p:cNvSpPr txBox="1">
            <a:spLocks noGrp="1"/>
          </p:cNvSpPr>
          <p:nvPr>
            <p:ph type="body" idx="1"/>
          </p:nvPr>
        </p:nvSpPr>
        <p:spPr>
          <a:xfrm>
            <a:off x="1297500" y="1307850"/>
            <a:ext cx="3274500" cy="3170700"/>
          </a:xfrm>
          <a:prstGeom prst="rect">
            <a:avLst/>
          </a:prstGeom>
        </p:spPr>
        <p:txBody>
          <a:bodyPr spcFirstLastPara="1" wrap="square" lIns="91425" tIns="91425" rIns="91425" bIns="91425" anchor="t" anchorCtr="0">
            <a:noAutofit/>
          </a:bodyPr>
          <a:lstStyle/>
          <a:p>
            <a:pPr marL="0" indent="0">
              <a:spcAft>
                <a:spcPts val="1600"/>
              </a:spcAft>
              <a:buNone/>
            </a:pPr>
            <a:r>
              <a:rPr lang="en" sz="1600" dirty="0">
                <a:solidFill>
                  <a:srgbClr val="FFFFFF"/>
                </a:solidFill>
                <a:latin typeface="Montserrat"/>
              </a:rPr>
              <a:t>The controversy that will be discussed is:</a:t>
            </a:r>
            <a:endParaRPr sz="1600" dirty="0">
              <a:solidFill>
                <a:srgbClr val="FFFFFF"/>
              </a:solidFill>
              <a:latin typeface="Montserrat"/>
            </a:endParaRPr>
          </a:p>
          <a:p>
            <a:pPr marL="0" indent="0">
              <a:spcAft>
                <a:spcPts val="1600"/>
              </a:spcAft>
              <a:buNone/>
            </a:pPr>
            <a:r>
              <a:rPr lang="en" sz="1600" dirty="0">
                <a:solidFill>
                  <a:srgbClr val="FFFFFF"/>
                </a:solidFill>
                <a:latin typeface="Montserrat"/>
              </a:rPr>
              <a:t>What is the better way to dispose of coal ash?</a:t>
            </a:r>
            <a:endParaRPr sz="1600" dirty="0">
              <a:solidFill>
                <a:srgbClr val="FFFFFF"/>
              </a:solidFill>
              <a:latin typeface="Montserrat"/>
            </a:endParaRPr>
          </a:p>
          <a:p>
            <a:pPr marL="0" indent="0">
              <a:spcAft>
                <a:spcPts val="1600"/>
              </a:spcAft>
              <a:buNone/>
            </a:pPr>
            <a:r>
              <a:rPr lang="en" sz="1600" dirty="0">
                <a:solidFill>
                  <a:srgbClr val="FFFFFF"/>
                </a:solidFill>
                <a:latin typeface="Montserrat"/>
              </a:rPr>
              <a:t>Two opposing methods: Wet coal ash disposal &amp; dry coal ash disposal</a:t>
            </a:r>
            <a:endParaRPr sz="1600" dirty="0">
              <a:solidFill>
                <a:srgbClr val="FFFFFF"/>
              </a:solidFill>
              <a:latin typeface="Montserrat"/>
            </a:endParaRPr>
          </a:p>
        </p:txBody>
      </p:sp>
      <p:pic>
        <p:nvPicPr>
          <p:cNvPr id="162" name="Google Shape;162;p17"/>
          <p:cNvPicPr preferRelativeResize="0"/>
          <p:nvPr/>
        </p:nvPicPr>
        <p:blipFill>
          <a:blip r:embed="rId3">
            <a:alphaModFix/>
          </a:blip>
          <a:stretch>
            <a:fillRect/>
          </a:stretch>
        </p:blipFill>
        <p:spPr>
          <a:xfrm>
            <a:off x="5570550" y="1355875"/>
            <a:ext cx="2638425" cy="1466850"/>
          </a:xfrm>
          <a:prstGeom prst="rect">
            <a:avLst/>
          </a:prstGeom>
          <a:noFill/>
          <a:ln>
            <a:noFill/>
          </a:ln>
        </p:spPr>
      </p:pic>
      <p:pic>
        <p:nvPicPr>
          <p:cNvPr id="163" name="Google Shape;163;p17"/>
          <p:cNvPicPr preferRelativeResize="0"/>
          <p:nvPr/>
        </p:nvPicPr>
        <p:blipFill>
          <a:blip r:embed="rId4">
            <a:alphaModFix/>
          </a:blip>
          <a:stretch>
            <a:fillRect/>
          </a:stretch>
        </p:blipFill>
        <p:spPr>
          <a:xfrm>
            <a:off x="5570550" y="3246975"/>
            <a:ext cx="2638425" cy="1466850"/>
          </a:xfrm>
          <a:prstGeom prst="rect">
            <a:avLst/>
          </a:prstGeom>
          <a:noFill/>
          <a:ln>
            <a:noFill/>
          </a:ln>
        </p:spPr>
      </p:pic>
      <p:sp>
        <p:nvSpPr>
          <p:cNvPr id="164" name="Google Shape;164;p17"/>
          <p:cNvSpPr txBox="1"/>
          <p:nvPr/>
        </p:nvSpPr>
        <p:spPr>
          <a:xfrm>
            <a:off x="6213713" y="931625"/>
            <a:ext cx="1352100" cy="3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FFFF"/>
                </a:solidFill>
                <a:latin typeface="Lato"/>
                <a:ea typeface="Lato"/>
                <a:cs typeface="Lato"/>
                <a:sym typeface="Lato"/>
              </a:rPr>
              <a:t>Wet Disposal</a:t>
            </a:r>
            <a:endParaRPr>
              <a:solidFill>
                <a:srgbClr val="FFFFFF"/>
              </a:solidFill>
              <a:latin typeface="Lato"/>
              <a:ea typeface="Lato"/>
              <a:cs typeface="Lato"/>
              <a:sym typeface="Lato"/>
            </a:endParaRPr>
          </a:p>
        </p:txBody>
      </p:sp>
      <p:sp>
        <p:nvSpPr>
          <p:cNvPr id="165" name="Google Shape;165;p17"/>
          <p:cNvSpPr txBox="1"/>
          <p:nvPr/>
        </p:nvSpPr>
        <p:spPr>
          <a:xfrm>
            <a:off x="6259750" y="2870775"/>
            <a:ext cx="1260000" cy="37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FFFF"/>
                </a:solidFill>
                <a:latin typeface="Lato"/>
                <a:ea typeface="Lato"/>
                <a:cs typeface="Lato"/>
                <a:sym typeface="Lato"/>
              </a:rPr>
              <a:t>Dry Disposal</a:t>
            </a:r>
            <a:endParaRPr>
              <a:solidFill>
                <a:srgbClr val="FFFFFF"/>
              </a:solidFill>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170" name="Google Shape;170;p18"/>
          <p:cNvPicPr preferRelativeResize="0"/>
          <p:nvPr/>
        </p:nvPicPr>
        <p:blipFill>
          <a:blip r:embed="rId3">
            <a:alphaModFix/>
          </a:blip>
          <a:stretch>
            <a:fillRect/>
          </a:stretch>
        </p:blipFill>
        <p:spPr>
          <a:xfrm>
            <a:off x="1287187" y="702025"/>
            <a:ext cx="7023900" cy="2162850"/>
          </a:xfrm>
          <a:prstGeom prst="rect">
            <a:avLst/>
          </a:prstGeom>
          <a:noFill/>
          <a:ln>
            <a:noFill/>
          </a:ln>
        </p:spPr>
      </p:pic>
      <p:sp>
        <p:nvSpPr>
          <p:cNvPr id="171" name="Google Shape;171;p18"/>
          <p:cNvSpPr txBox="1"/>
          <p:nvPr/>
        </p:nvSpPr>
        <p:spPr>
          <a:xfrm>
            <a:off x="4395300" y="4795500"/>
            <a:ext cx="4748700" cy="348000"/>
          </a:xfrm>
          <a:prstGeom prst="rect">
            <a:avLst/>
          </a:prstGeom>
          <a:noFill/>
          <a:ln>
            <a:noFill/>
          </a:ln>
        </p:spPr>
        <p:txBody>
          <a:bodyPr spcFirstLastPara="1" wrap="square" lIns="91425" tIns="91425" rIns="91425" bIns="91425" anchor="t" anchorCtr="0">
            <a:noAutofit/>
          </a:bodyPr>
          <a:lstStyle/>
          <a:p>
            <a:pPr marL="355600" lvl="0" indent="-355600" algn="l" rtl="0">
              <a:lnSpc>
                <a:spcPct val="200000"/>
              </a:lnSpc>
              <a:spcBef>
                <a:spcPts val="0"/>
              </a:spcBef>
              <a:spcAft>
                <a:spcPts val="0"/>
              </a:spcAft>
              <a:buNone/>
            </a:pPr>
            <a:r>
              <a:rPr lang="en" sz="700">
                <a:solidFill>
                  <a:srgbClr val="FFFFFF"/>
                </a:solidFill>
                <a:latin typeface="Montserrat"/>
                <a:ea typeface="Montserrat"/>
                <a:cs typeface="Montserrat"/>
                <a:sym typeface="Montserrat"/>
              </a:rPr>
              <a:t>www.environmentalintegrity.org/wp-content/uploads/2019/04/National-Coal-Ash-Report-4.30.2019.pdf.</a:t>
            </a:r>
            <a:endParaRPr/>
          </a:p>
        </p:txBody>
      </p:sp>
      <p:sp>
        <p:nvSpPr>
          <p:cNvPr id="172" name="Google Shape;172;p18"/>
          <p:cNvSpPr txBox="1"/>
          <p:nvPr/>
        </p:nvSpPr>
        <p:spPr>
          <a:xfrm flipH="1">
            <a:off x="914400" y="3112107"/>
            <a:ext cx="7315200" cy="923100"/>
          </a:xfrm>
          <a:prstGeom prst="rect">
            <a:avLst/>
          </a:prstGeom>
          <a:noFill/>
          <a:ln>
            <a:noFill/>
          </a:ln>
        </p:spPr>
        <p:txBody>
          <a:bodyPr spcFirstLastPara="1" wrap="square" lIns="91425" tIns="91425" rIns="91425" bIns="91425" anchor="t" anchorCtr="0">
            <a:noAutofit/>
          </a:bodyPr>
          <a:lstStyle/>
          <a:p>
            <a:pPr>
              <a:lnSpc>
                <a:spcPct val="115000"/>
              </a:lnSpc>
              <a:spcAft>
                <a:spcPts val="1600"/>
              </a:spcAft>
              <a:buClr>
                <a:schemeClr val="lt1"/>
              </a:buClr>
              <a:buSzPts val="1300"/>
            </a:pPr>
            <a:r>
              <a:rPr lang="en" sz="1600" dirty="0">
                <a:solidFill>
                  <a:srgbClr val="FFFFFF"/>
                </a:solidFill>
                <a:latin typeface="Montserrat"/>
                <a:sym typeface="Lato"/>
              </a:rPr>
              <a:t>This covers the pollutants found in landfills and water located near where coal ash is being disposed of.</a:t>
            </a:r>
            <a:endParaRPr sz="1600" dirty="0">
              <a:solidFill>
                <a:srgbClr val="FFFFFF"/>
              </a:solidFill>
              <a:latin typeface="Montserrat"/>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9"/>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Wet Coal Ash Disposal</a:t>
            </a:r>
            <a:endParaRPr sz="3200"/>
          </a:p>
        </p:txBody>
      </p:sp>
      <p:sp>
        <p:nvSpPr>
          <p:cNvPr id="178" name="Google Shape;178;p19"/>
          <p:cNvSpPr txBox="1">
            <a:spLocks noGrp="1"/>
          </p:cNvSpPr>
          <p:nvPr>
            <p:ph type="body" idx="1"/>
          </p:nvPr>
        </p:nvSpPr>
        <p:spPr>
          <a:xfrm>
            <a:off x="1024950" y="1307850"/>
            <a:ext cx="4541700" cy="3525300"/>
          </a:xfrm>
          <a:prstGeom prst="rect">
            <a:avLst/>
          </a:prstGeom>
        </p:spPr>
        <p:txBody>
          <a:bodyPr spcFirstLastPara="1" wrap="square" lIns="91425" tIns="91425" rIns="91425" bIns="91425" anchor="t" anchorCtr="0">
            <a:noAutofit/>
          </a:bodyPr>
          <a:lstStyle/>
          <a:p>
            <a:pPr marL="457200" lvl="0" indent="-323850" algn="l" rtl="0">
              <a:spcBef>
                <a:spcPts val="0"/>
              </a:spcBef>
              <a:spcAft>
                <a:spcPts val="0"/>
              </a:spcAft>
              <a:buClr>
                <a:srgbClr val="FFFFFF"/>
              </a:buClr>
              <a:buSzPts val="1500"/>
              <a:buFont typeface="Montserrat"/>
              <a:buChar char="●"/>
            </a:pPr>
            <a:r>
              <a:rPr lang="en" sz="1500" dirty="0">
                <a:solidFill>
                  <a:srgbClr val="FFFFFF"/>
                </a:solidFill>
                <a:latin typeface="Montserrat"/>
                <a:ea typeface="Montserrat"/>
                <a:cs typeface="Montserrat"/>
                <a:sym typeface="Montserrat"/>
              </a:rPr>
              <a:t>Through the process of wet coal ash disposal, fly and bottom ash is piped, from power plants, in the form of slurry that lead to lagoons - ash is then mixed with water (Cooper)</a:t>
            </a:r>
            <a:endParaRPr sz="1500" dirty="0">
              <a:solidFill>
                <a:srgbClr val="FFFFFF"/>
              </a:solidFill>
              <a:latin typeface="Montserrat"/>
              <a:ea typeface="Montserrat"/>
              <a:cs typeface="Montserrat"/>
              <a:sym typeface="Montserrat"/>
            </a:endParaRPr>
          </a:p>
          <a:p>
            <a:pPr marL="457200" lvl="0" indent="-323850" algn="l" rtl="0">
              <a:spcBef>
                <a:spcPts val="1000"/>
              </a:spcBef>
              <a:spcAft>
                <a:spcPts val="0"/>
              </a:spcAft>
              <a:buClr>
                <a:srgbClr val="FFFFFF"/>
              </a:buClr>
              <a:buSzPts val="1500"/>
              <a:buFont typeface="Montserrat"/>
              <a:buChar char="●"/>
            </a:pPr>
            <a:r>
              <a:rPr lang="en" sz="1500" dirty="0">
                <a:solidFill>
                  <a:srgbClr val="FFFFFF"/>
                </a:solidFill>
                <a:latin typeface="Montserrat"/>
                <a:ea typeface="Montserrat"/>
                <a:cs typeface="Montserrat"/>
                <a:sym typeface="Montserrat"/>
              </a:rPr>
              <a:t>Ponds and lagoons both function as a larger sedimentation basin (Gai Consultants, 1979)</a:t>
            </a:r>
            <a:endParaRPr sz="1500" dirty="0">
              <a:solidFill>
                <a:srgbClr val="FFFFFF"/>
              </a:solidFill>
              <a:latin typeface="Montserrat"/>
              <a:ea typeface="Montserrat"/>
              <a:cs typeface="Montserrat"/>
              <a:sym typeface="Montserrat"/>
            </a:endParaRPr>
          </a:p>
          <a:p>
            <a:pPr marL="457200" lvl="0" indent="-323850" algn="l" rtl="0">
              <a:spcBef>
                <a:spcPts val="1000"/>
              </a:spcBef>
              <a:spcAft>
                <a:spcPts val="1000"/>
              </a:spcAft>
              <a:buClr>
                <a:srgbClr val="FFFFFF"/>
              </a:buClr>
              <a:buSzPts val="1500"/>
              <a:buFont typeface="Montserrat"/>
              <a:buChar char="●"/>
            </a:pPr>
            <a:r>
              <a:rPr lang="en" sz="1500" dirty="0">
                <a:solidFill>
                  <a:srgbClr val="FFFFFF"/>
                </a:solidFill>
                <a:latin typeface="Montserrat"/>
                <a:ea typeface="Montserrat"/>
                <a:cs typeface="Montserrat"/>
                <a:sym typeface="Montserrat"/>
              </a:rPr>
              <a:t>The ash in those disposal areas then leaves a heavy material that floats overtop the sediment in the lagoon</a:t>
            </a:r>
            <a:endParaRPr sz="1500" dirty="0">
              <a:solidFill>
                <a:srgbClr val="FFFFFF"/>
              </a:solidFill>
              <a:latin typeface="Montserrat"/>
              <a:ea typeface="Montserrat"/>
              <a:cs typeface="Montserrat"/>
              <a:sym typeface="Montserrat"/>
            </a:endParaRPr>
          </a:p>
        </p:txBody>
      </p:sp>
      <p:pic>
        <p:nvPicPr>
          <p:cNvPr id="179" name="Google Shape;179;p19"/>
          <p:cNvPicPr preferRelativeResize="0"/>
          <p:nvPr/>
        </p:nvPicPr>
        <p:blipFill>
          <a:blip r:embed="rId3">
            <a:alphaModFix/>
          </a:blip>
          <a:stretch>
            <a:fillRect/>
          </a:stretch>
        </p:blipFill>
        <p:spPr>
          <a:xfrm>
            <a:off x="5847825" y="1647300"/>
            <a:ext cx="2784225" cy="18489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0"/>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Wet Coal Ash Disposal</a:t>
            </a:r>
            <a:endParaRPr sz="3200"/>
          </a:p>
        </p:txBody>
      </p:sp>
      <p:sp>
        <p:nvSpPr>
          <p:cNvPr id="185" name="Google Shape;185;p20"/>
          <p:cNvSpPr txBox="1">
            <a:spLocks noGrp="1"/>
          </p:cNvSpPr>
          <p:nvPr>
            <p:ph type="body" idx="1"/>
          </p:nvPr>
        </p:nvSpPr>
        <p:spPr>
          <a:xfrm>
            <a:off x="987175" y="1482925"/>
            <a:ext cx="3404100" cy="2911200"/>
          </a:xfrm>
          <a:prstGeom prst="rect">
            <a:avLst/>
          </a:prstGeom>
        </p:spPr>
        <p:txBody>
          <a:bodyPr spcFirstLastPara="1" wrap="square" lIns="91425" tIns="91425" rIns="91425" bIns="91425" anchor="t" anchorCtr="0">
            <a:noAutofit/>
          </a:bodyPr>
          <a:lstStyle/>
          <a:p>
            <a:pPr marL="457200" lvl="0" indent="-323850" algn="l" rtl="0">
              <a:spcBef>
                <a:spcPts val="0"/>
              </a:spcBef>
              <a:spcAft>
                <a:spcPts val="0"/>
              </a:spcAft>
              <a:buClr>
                <a:srgbClr val="FFFFFF"/>
              </a:buClr>
              <a:buSzPts val="1500"/>
              <a:buFont typeface="Montserrat"/>
              <a:buChar char="●"/>
            </a:pPr>
            <a:r>
              <a:rPr lang="en" sz="1500" dirty="0">
                <a:solidFill>
                  <a:srgbClr val="FFFFFF"/>
                </a:solidFill>
                <a:latin typeface="Montserrat"/>
                <a:ea typeface="Montserrat"/>
                <a:cs typeface="Montserrat"/>
                <a:sym typeface="Montserrat"/>
              </a:rPr>
              <a:t>Dangerous substances from the coal ash include arsenic and  selenium</a:t>
            </a:r>
            <a:endParaRPr sz="1500" dirty="0">
              <a:solidFill>
                <a:srgbClr val="FFFFFF"/>
              </a:solidFill>
              <a:latin typeface="Montserrat"/>
              <a:ea typeface="Montserrat"/>
              <a:cs typeface="Montserrat"/>
              <a:sym typeface="Montserrat"/>
            </a:endParaRPr>
          </a:p>
          <a:p>
            <a:pPr marL="457200" lvl="0" indent="-323850" algn="l" rtl="0">
              <a:lnSpc>
                <a:spcPct val="115000"/>
              </a:lnSpc>
              <a:spcBef>
                <a:spcPts val="1200"/>
              </a:spcBef>
              <a:spcAft>
                <a:spcPts val="0"/>
              </a:spcAft>
              <a:buClr>
                <a:srgbClr val="FFFFFF"/>
              </a:buClr>
              <a:buSzPts val="1500"/>
              <a:buFont typeface="Montserrat"/>
              <a:buChar char="●"/>
            </a:pPr>
            <a:r>
              <a:rPr lang="en" sz="1500" dirty="0">
                <a:solidFill>
                  <a:srgbClr val="FFFFFF"/>
                </a:solidFill>
                <a:latin typeface="Montserrat"/>
                <a:ea typeface="Montserrat"/>
                <a:cs typeface="Montserrat"/>
                <a:sym typeface="Montserrat"/>
              </a:rPr>
              <a:t>According to the EPA, there are 735 active on-site surface impoundments used to dispose of wet coal ash across the United States</a:t>
            </a:r>
            <a:endParaRPr sz="1500" dirty="0">
              <a:solidFill>
                <a:srgbClr val="FFFFFF"/>
              </a:solidFill>
              <a:latin typeface="Montserrat"/>
              <a:ea typeface="Montserrat"/>
              <a:cs typeface="Montserrat"/>
              <a:sym typeface="Montserrat"/>
            </a:endParaRPr>
          </a:p>
        </p:txBody>
      </p:sp>
      <p:pic>
        <p:nvPicPr>
          <p:cNvPr id="186" name="Google Shape;186;p20"/>
          <p:cNvPicPr preferRelativeResize="0"/>
          <p:nvPr/>
        </p:nvPicPr>
        <p:blipFill>
          <a:blip r:embed="rId3">
            <a:alphaModFix/>
          </a:blip>
          <a:stretch>
            <a:fillRect/>
          </a:stretch>
        </p:blipFill>
        <p:spPr>
          <a:xfrm>
            <a:off x="4456925" y="1852400"/>
            <a:ext cx="4453850" cy="2048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1"/>
          <p:cNvSpPr txBox="1">
            <a:spLocks noGrp="1"/>
          </p:cNvSpPr>
          <p:nvPr>
            <p:ph type="title"/>
          </p:nvPr>
        </p:nvSpPr>
        <p:spPr>
          <a:xfrm>
            <a:off x="1297500" y="393750"/>
            <a:ext cx="7486200" cy="740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Wet Coal Ash &amp; Politics</a:t>
            </a:r>
            <a:endParaRPr sz="3200"/>
          </a:p>
        </p:txBody>
      </p:sp>
      <p:sp>
        <p:nvSpPr>
          <p:cNvPr id="192" name="Google Shape;192;p21"/>
          <p:cNvSpPr txBox="1">
            <a:spLocks noGrp="1"/>
          </p:cNvSpPr>
          <p:nvPr>
            <p:ph type="body" idx="1"/>
          </p:nvPr>
        </p:nvSpPr>
        <p:spPr>
          <a:xfrm>
            <a:off x="1040050" y="1238600"/>
            <a:ext cx="7809600" cy="3602400"/>
          </a:xfrm>
          <a:prstGeom prst="rect">
            <a:avLst/>
          </a:prstGeom>
        </p:spPr>
        <p:txBody>
          <a:bodyPr spcFirstLastPara="1" wrap="square" lIns="91425" tIns="91425" rIns="91425" bIns="91425" anchor="t" anchorCtr="0">
            <a:noAutofit/>
          </a:bodyPr>
          <a:lstStyle/>
          <a:p>
            <a:pPr marL="457200" lvl="0" indent="-323850" algn="l" rtl="0">
              <a:lnSpc>
                <a:spcPct val="115000"/>
              </a:lnSpc>
              <a:spcBef>
                <a:spcPts val="0"/>
              </a:spcBef>
              <a:spcAft>
                <a:spcPts val="0"/>
              </a:spcAft>
              <a:buClr>
                <a:srgbClr val="FFFFFF"/>
              </a:buClr>
              <a:buSzPts val="1500"/>
              <a:buFont typeface="Montserrat"/>
              <a:buChar char="●"/>
            </a:pPr>
            <a:r>
              <a:rPr lang="en" sz="1500">
                <a:solidFill>
                  <a:srgbClr val="FFFFFF"/>
                </a:solidFill>
                <a:latin typeface="Montserrat"/>
                <a:ea typeface="Montserrat"/>
                <a:cs typeface="Montserrat"/>
                <a:sym typeface="Montserrat"/>
              </a:rPr>
              <a:t>Wet coal ash cleanup is less harmful to the environment than wet coal ash itself</a:t>
            </a:r>
            <a:endParaRPr sz="1500">
              <a:solidFill>
                <a:srgbClr val="FFFFFF"/>
              </a:solidFill>
              <a:latin typeface="Montserrat"/>
              <a:ea typeface="Montserrat"/>
              <a:cs typeface="Montserrat"/>
              <a:sym typeface="Montserrat"/>
            </a:endParaRPr>
          </a:p>
          <a:p>
            <a:pPr marL="457200" lvl="0" indent="-323850" algn="l" rtl="0">
              <a:lnSpc>
                <a:spcPct val="115000"/>
              </a:lnSpc>
              <a:spcBef>
                <a:spcPts val="1000"/>
              </a:spcBef>
              <a:spcAft>
                <a:spcPts val="0"/>
              </a:spcAft>
              <a:buClr>
                <a:srgbClr val="FFFFFF"/>
              </a:buClr>
              <a:buSzPts val="1500"/>
              <a:buFont typeface="Montserrat"/>
              <a:buChar char="●"/>
            </a:pPr>
            <a:r>
              <a:rPr lang="en" sz="1500">
                <a:solidFill>
                  <a:srgbClr val="FFFFFF"/>
                </a:solidFill>
                <a:latin typeface="Montserrat"/>
                <a:ea typeface="Montserrat"/>
                <a:cs typeface="Montserrat"/>
                <a:sym typeface="Montserrat"/>
              </a:rPr>
              <a:t>Some questions arise: Who will be responsible for the cost of cleaning up the wet coal ash? Will the company who is creating the ash clean it up? Will the state the ash is being produced in be responsible for the cost of cleanup? Will the federal government or a federal agency such as the EPA be responsible? </a:t>
            </a:r>
            <a:endParaRPr sz="1500">
              <a:solidFill>
                <a:srgbClr val="FFFFFF"/>
              </a:solidFill>
              <a:latin typeface="Montserrat"/>
              <a:ea typeface="Montserrat"/>
              <a:cs typeface="Montserrat"/>
              <a:sym typeface="Montserrat"/>
            </a:endParaRPr>
          </a:p>
          <a:p>
            <a:pPr marL="457200" lvl="0" indent="-323850" algn="l" rtl="0">
              <a:lnSpc>
                <a:spcPct val="115000"/>
              </a:lnSpc>
              <a:spcBef>
                <a:spcPts val="1000"/>
              </a:spcBef>
              <a:spcAft>
                <a:spcPts val="0"/>
              </a:spcAft>
              <a:buClr>
                <a:srgbClr val="FFFFFF"/>
              </a:buClr>
              <a:buSzPts val="1500"/>
              <a:buFont typeface="Montserrat"/>
              <a:buChar char="●"/>
            </a:pPr>
            <a:r>
              <a:rPr lang="en" sz="1500">
                <a:solidFill>
                  <a:srgbClr val="FFFFFF"/>
                </a:solidFill>
                <a:latin typeface="Montserrat"/>
                <a:ea typeface="Montserrat"/>
                <a:cs typeface="Montserrat"/>
                <a:sym typeface="Montserrat"/>
              </a:rPr>
              <a:t>Evidence includes the case of Duke Energy in North Carolina because it is still unknown as to who will be responsible for the cleanup of ash produced</a:t>
            </a:r>
            <a:endParaRPr sz="1500">
              <a:solidFill>
                <a:srgbClr val="FFFFFF"/>
              </a:solidFill>
              <a:latin typeface="Montserrat"/>
              <a:ea typeface="Montserrat"/>
              <a:cs typeface="Montserrat"/>
              <a:sym typeface="Montserrat"/>
            </a:endParaRPr>
          </a:p>
          <a:p>
            <a:pPr marL="457200" lvl="0" indent="-323850" algn="l" rtl="0">
              <a:lnSpc>
                <a:spcPct val="115000"/>
              </a:lnSpc>
              <a:spcBef>
                <a:spcPts val="1000"/>
              </a:spcBef>
              <a:spcAft>
                <a:spcPts val="1000"/>
              </a:spcAft>
              <a:buClr>
                <a:srgbClr val="FFFFFF"/>
              </a:buClr>
              <a:buSzPts val="1500"/>
              <a:buFont typeface="Montserrat"/>
              <a:buChar char="●"/>
            </a:pPr>
            <a:r>
              <a:rPr lang="en" sz="1500">
                <a:solidFill>
                  <a:srgbClr val="FFFFFF"/>
                </a:solidFill>
                <a:latin typeface="Montserrat"/>
                <a:ea typeface="Montserrat"/>
                <a:cs typeface="Montserrat"/>
                <a:sym typeface="Montserrat"/>
              </a:rPr>
              <a:t>Duke Energy is blamed for knowing that the coal produced was toxic for years, and the company failed to act responsibly</a:t>
            </a:r>
            <a:endParaRPr sz="1500">
              <a:solidFill>
                <a:srgbClr val="FFFFFF"/>
              </a:solidFill>
              <a:latin typeface="Montserrat"/>
              <a:ea typeface="Montserrat"/>
              <a:cs typeface="Montserrat"/>
              <a:sym typeface="Montserra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2"/>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Wet Coal Ash &amp; Politics</a:t>
            </a:r>
            <a:endParaRPr sz="3200"/>
          </a:p>
        </p:txBody>
      </p:sp>
      <p:sp>
        <p:nvSpPr>
          <p:cNvPr id="198" name="Google Shape;198;p22"/>
          <p:cNvSpPr txBox="1">
            <a:spLocks noGrp="1"/>
          </p:cNvSpPr>
          <p:nvPr>
            <p:ph type="body" idx="1"/>
          </p:nvPr>
        </p:nvSpPr>
        <p:spPr>
          <a:xfrm>
            <a:off x="1087325" y="1229150"/>
            <a:ext cx="7249200" cy="3403800"/>
          </a:xfrm>
          <a:prstGeom prst="rect">
            <a:avLst/>
          </a:prstGeom>
        </p:spPr>
        <p:txBody>
          <a:bodyPr spcFirstLastPara="1" wrap="square" lIns="91425" tIns="91425" rIns="91425" bIns="91425" anchor="t" anchorCtr="0">
            <a:noAutofit/>
          </a:bodyPr>
          <a:lstStyle/>
          <a:p>
            <a:pPr marL="457200" lvl="0" indent="-323850" algn="l" rtl="0">
              <a:lnSpc>
                <a:spcPct val="115000"/>
              </a:lnSpc>
              <a:spcBef>
                <a:spcPts val="0"/>
              </a:spcBef>
              <a:spcAft>
                <a:spcPts val="0"/>
              </a:spcAft>
              <a:buSzPts val="1500"/>
              <a:buFont typeface="Montserrat"/>
              <a:buChar char="●"/>
            </a:pPr>
            <a:r>
              <a:rPr lang="en" sz="1500">
                <a:latin typeface="Montserrat"/>
                <a:ea typeface="Montserrat"/>
                <a:cs typeface="Montserrat"/>
                <a:sym typeface="Montserrat"/>
              </a:rPr>
              <a:t>Many citizens of North Carolina believe that since the company failed to act ethically on the issue of toxic chemicals of the coal ash in the environment, they should not have to pay for the company’s mistake</a:t>
            </a:r>
            <a:endParaRPr sz="1500">
              <a:latin typeface="Montserrat"/>
              <a:ea typeface="Montserrat"/>
              <a:cs typeface="Montserrat"/>
              <a:sym typeface="Montserrat"/>
            </a:endParaRPr>
          </a:p>
          <a:p>
            <a:pPr marL="457200" lvl="0" indent="-323850" algn="l" rtl="0">
              <a:lnSpc>
                <a:spcPct val="115000"/>
              </a:lnSpc>
              <a:spcBef>
                <a:spcPts val="1000"/>
              </a:spcBef>
              <a:spcAft>
                <a:spcPts val="0"/>
              </a:spcAft>
              <a:buSzPts val="1500"/>
              <a:buFont typeface="Montserrat"/>
              <a:buChar char="●"/>
            </a:pPr>
            <a:r>
              <a:rPr lang="en" sz="1500">
                <a:latin typeface="Montserrat"/>
                <a:ea typeface="Montserrat"/>
                <a:cs typeface="Montserrat"/>
                <a:sym typeface="Montserrat"/>
              </a:rPr>
              <a:t>Decision: The State Attorney General is appealing a ruling to the Supreme Court after a lower court ruled that Duke Energy could charge its customers for the cleanup cost (What Are the Costs of Coal Ash Cleanup?)</a:t>
            </a:r>
            <a:endParaRPr sz="1500">
              <a:latin typeface="Montserrat"/>
              <a:ea typeface="Montserrat"/>
              <a:cs typeface="Montserrat"/>
              <a:sym typeface="Montserrat"/>
            </a:endParaRPr>
          </a:p>
          <a:p>
            <a:pPr marL="457200" lvl="0" indent="-323850" algn="l" rtl="0">
              <a:lnSpc>
                <a:spcPct val="115000"/>
              </a:lnSpc>
              <a:spcBef>
                <a:spcPts val="1000"/>
              </a:spcBef>
              <a:spcAft>
                <a:spcPts val="1000"/>
              </a:spcAft>
              <a:buSzPts val="1500"/>
              <a:buFont typeface="Montserrat"/>
              <a:buChar char="●"/>
            </a:pPr>
            <a:r>
              <a:rPr lang="en" sz="1500">
                <a:latin typeface="Montserrat"/>
                <a:ea typeface="Montserrat"/>
                <a:cs typeface="Montserrat"/>
                <a:sym typeface="Montserrat"/>
              </a:rPr>
              <a:t>The debate continues on whether or not those who live around coal ash sites should be paying for a company’s mishaps and faults</a:t>
            </a:r>
            <a:endParaRPr sz="1500">
              <a:latin typeface="Montserrat"/>
              <a:ea typeface="Montserrat"/>
              <a:cs typeface="Montserrat"/>
              <a:sym typeface="Montserra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pic>
        <p:nvPicPr>
          <p:cNvPr id="203" name="Google Shape;203;p23"/>
          <p:cNvPicPr preferRelativeResize="0"/>
          <p:nvPr/>
        </p:nvPicPr>
        <p:blipFill>
          <a:blip r:embed="rId3">
            <a:alphaModFix/>
          </a:blip>
          <a:stretch>
            <a:fillRect/>
          </a:stretch>
        </p:blipFill>
        <p:spPr>
          <a:xfrm>
            <a:off x="1095405" y="762428"/>
            <a:ext cx="4982790" cy="3111988"/>
          </a:xfrm>
          <a:prstGeom prst="rect">
            <a:avLst/>
          </a:prstGeom>
          <a:noFill/>
          <a:ln>
            <a:noFill/>
          </a:ln>
        </p:spPr>
      </p:pic>
      <p:sp>
        <p:nvSpPr>
          <p:cNvPr id="204" name="Google Shape;204;p23"/>
          <p:cNvSpPr txBox="1"/>
          <p:nvPr/>
        </p:nvSpPr>
        <p:spPr>
          <a:xfrm>
            <a:off x="3586800" y="4823700"/>
            <a:ext cx="5557200" cy="319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900">
                <a:solidFill>
                  <a:srgbClr val="FFFFFF"/>
                </a:solidFill>
                <a:latin typeface="Montserrat"/>
                <a:ea typeface="Montserrat"/>
                <a:cs typeface="Montserrat"/>
                <a:sym typeface="Montserrat"/>
              </a:rPr>
              <a:t>https://www.fhwa.dot.gov/publications/research/infrastructure/structures/97148/cfa51.cfm</a:t>
            </a:r>
            <a:endParaRPr sz="900">
              <a:solidFill>
                <a:srgbClr val="FFFFFF"/>
              </a:solidFill>
              <a:latin typeface="Montserrat"/>
              <a:ea typeface="Montserrat"/>
              <a:cs typeface="Montserrat"/>
              <a:sym typeface="Montserrat"/>
            </a:endParaRPr>
          </a:p>
        </p:txBody>
      </p:sp>
      <p:sp>
        <p:nvSpPr>
          <p:cNvPr id="205" name="Google Shape;205;p23"/>
          <p:cNvSpPr txBox="1"/>
          <p:nvPr/>
        </p:nvSpPr>
        <p:spPr>
          <a:xfrm>
            <a:off x="6078195" y="3160023"/>
            <a:ext cx="2673300" cy="1221049"/>
          </a:xfrm>
          <a:prstGeom prst="rect">
            <a:avLst/>
          </a:prstGeom>
          <a:noFill/>
          <a:ln>
            <a:noFill/>
          </a:ln>
        </p:spPr>
        <p:txBody>
          <a:bodyPr spcFirstLastPara="1" wrap="square" lIns="91425" tIns="91425" rIns="91425" bIns="91425" anchor="t" anchorCtr="0">
            <a:noAutofit/>
          </a:bodyPr>
          <a:lstStyle/>
          <a:p>
            <a:pPr>
              <a:lnSpc>
                <a:spcPct val="115000"/>
              </a:lnSpc>
              <a:spcAft>
                <a:spcPts val="1600"/>
              </a:spcAft>
              <a:buClr>
                <a:schemeClr val="lt1"/>
              </a:buClr>
              <a:buSzPts val="1300"/>
            </a:pPr>
            <a:r>
              <a:rPr lang="en" sz="1600" dirty="0">
                <a:solidFill>
                  <a:srgbClr val="FFFFFF"/>
                </a:solidFill>
                <a:latin typeface="Montserrat"/>
                <a:sym typeface="Lato"/>
              </a:rPr>
              <a:t>This graph goes over the steps of coal combustion that produces coal ash.</a:t>
            </a:r>
            <a:endParaRPr sz="1600" dirty="0">
              <a:solidFill>
                <a:srgbClr val="FFFFFF"/>
              </a:solidFill>
              <a:latin typeface="Montserrat"/>
              <a:sym typeface="Lat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Dry Coal Ash Disposal</a:t>
            </a:r>
            <a:endParaRPr sz="3200"/>
          </a:p>
        </p:txBody>
      </p:sp>
      <p:sp>
        <p:nvSpPr>
          <p:cNvPr id="211" name="Google Shape;211;p24"/>
          <p:cNvSpPr txBox="1">
            <a:spLocks noGrp="1"/>
          </p:cNvSpPr>
          <p:nvPr>
            <p:ph type="body" idx="1"/>
          </p:nvPr>
        </p:nvSpPr>
        <p:spPr>
          <a:xfrm>
            <a:off x="4572000" y="1473525"/>
            <a:ext cx="4043400" cy="2911200"/>
          </a:xfrm>
          <a:prstGeom prst="rect">
            <a:avLst/>
          </a:prstGeom>
        </p:spPr>
        <p:txBody>
          <a:bodyPr spcFirstLastPara="1" wrap="square" lIns="91425" tIns="91425" rIns="91425" bIns="91425" anchor="t" anchorCtr="0">
            <a:noAutofit/>
          </a:bodyPr>
          <a:lstStyle/>
          <a:p>
            <a:pPr marL="457200" lvl="0" indent="-317500" algn="l" rtl="0">
              <a:lnSpc>
                <a:spcPct val="115000"/>
              </a:lnSpc>
              <a:spcBef>
                <a:spcPts val="0"/>
              </a:spcBef>
              <a:spcAft>
                <a:spcPts val="0"/>
              </a:spcAft>
              <a:buClr>
                <a:srgbClr val="FFFFFF"/>
              </a:buClr>
              <a:buSzPts val="1400"/>
              <a:buFont typeface="Montserrat"/>
              <a:buChar char="●"/>
            </a:pPr>
            <a:r>
              <a:rPr lang="en" sz="1400">
                <a:solidFill>
                  <a:srgbClr val="FFFFFF"/>
                </a:solidFill>
                <a:latin typeface="Montserrat"/>
                <a:ea typeface="Montserrat"/>
                <a:cs typeface="Montserrat"/>
                <a:sym typeface="Montserrat"/>
              </a:rPr>
              <a:t>This method of coal ash disposal is used the least - due to the amount of regulations &amp; drawbacks along with it</a:t>
            </a:r>
            <a:endParaRPr sz="140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0"/>
              </a:spcAft>
              <a:buClr>
                <a:srgbClr val="FFFFFF"/>
              </a:buClr>
              <a:buSzPts val="1400"/>
              <a:buFont typeface="Montserrat"/>
              <a:buChar char="●"/>
            </a:pPr>
            <a:r>
              <a:rPr lang="en" sz="1400">
                <a:solidFill>
                  <a:srgbClr val="FFFFFF"/>
                </a:solidFill>
                <a:latin typeface="Montserrat"/>
                <a:ea typeface="Montserrat"/>
                <a:cs typeface="Montserrat"/>
                <a:sym typeface="Montserrat"/>
              </a:rPr>
              <a:t>Through the process of dry coal ash disposal, the dry ash is moved to landfills along with a large amount of water to use for the placement of the coal ash</a:t>
            </a:r>
            <a:endParaRPr sz="140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1000"/>
              </a:spcAft>
              <a:buClr>
                <a:srgbClr val="FFFFFF"/>
              </a:buClr>
              <a:buSzPts val="1400"/>
              <a:buFont typeface="Montserrat"/>
              <a:buChar char="●"/>
            </a:pPr>
            <a:r>
              <a:rPr lang="en" sz="1400">
                <a:solidFill>
                  <a:srgbClr val="FFFFFF"/>
                </a:solidFill>
                <a:latin typeface="Montserrat"/>
                <a:ea typeface="Montserrat"/>
                <a:cs typeface="Montserrat"/>
                <a:sym typeface="Montserrat"/>
              </a:rPr>
              <a:t>This helps to prevent the ash from rising up in the air and causing harm to the environment</a:t>
            </a:r>
            <a:endParaRPr sz="1400">
              <a:solidFill>
                <a:srgbClr val="FFFFFF"/>
              </a:solidFill>
              <a:latin typeface="Montserrat"/>
              <a:ea typeface="Montserrat"/>
              <a:cs typeface="Montserrat"/>
              <a:sym typeface="Montserrat"/>
            </a:endParaRPr>
          </a:p>
        </p:txBody>
      </p:sp>
      <p:pic>
        <p:nvPicPr>
          <p:cNvPr id="212" name="Google Shape;212;p24"/>
          <p:cNvPicPr preferRelativeResize="0"/>
          <p:nvPr/>
        </p:nvPicPr>
        <p:blipFill>
          <a:blip r:embed="rId3">
            <a:alphaModFix/>
          </a:blip>
          <a:stretch>
            <a:fillRect/>
          </a:stretch>
        </p:blipFill>
        <p:spPr>
          <a:xfrm>
            <a:off x="812525" y="1563239"/>
            <a:ext cx="3679750" cy="24496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Dry Coal Ash Disposal</a:t>
            </a:r>
            <a:endParaRPr sz="3200"/>
          </a:p>
        </p:txBody>
      </p:sp>
      <p:sp>
        <p:nvSpPr>
          <p:cNvPr id="218" name="Google Shape;218;p25"/>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Autofit/>
          </a:bodyPr>
          <a:lstStyle/>
          <a:p>
            <a:pPr marL="457200" lvl="0" indent="-317500" algn="l" rtl="0">
              <a:lnSpc>
                <a:spcPct val="115000"/>
              </a:lnSpc>
              <a:spcBef>
                <a:spcPts val="0"/>
              </a:spcBef>
              <a:spcAft>
                <a:spcPts val="0"/>
              </a:spcAft>
              <a:buClr>
                <a:srgbClr val="FFFFFF"/>
              </a:buClr>
              <a:buSzPts val="1400"/>
              <a:buFont typeface="Montserrat"/>
              <a:buChar char="●"/>
            </a:pPr>
            <a:r>
              <a:rPr lang="en" sz="1400" dirty="0">
                <a:solidFill>
                  <a:srgbClr val="FFFFFF"/>
                </a:solidFill>
                <a:latin typeface="Montserrat"/>
                <a:ea typeface="Montserrat"/>
                <a:cs typeface="Montserrat"/>
                <a:sym typeface="Montserrat"/>
              </a:rPr>
              <a:t>This method is said to be much easier than wet coal ash disposal</a:t>
            </a:r>
            <a:endParaRPr sz="1400" dirty="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0"/>
              </a:spcAft>
              <a:buClr>
                <a:srgbClr val="FFFFFF"/>
              </a:buClr>
              <a:buSzPts val="1400"/>
              <a:buFont typeface="Montserrat"/>
              <a:buChar char="●"/>
            </a:pPr>
            <a:r>
              <a:rPr lang="en" sz="1400" dirty="0">
                <a:solidFill>
                  <a:srgbClr val="FFFFFF"/>
                </a:solidFill>
                <a:latin typeface="Montserrat"/>
                <a:ea typeface="Montserrat"/>
                <a:cs typeface="Montserrat"/>
                <a:sym typeface="Montserrat"/>
              </a:rPr>
              <a:t>Harmful to underground and surface water bodies because of the fly ash permeability</a:t>
            </a:r>
            <a:endParaRPr sz="1400" dirty="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0"/>
              </a:spcAft>
              <a:buClr>
                <a:srgbClr val="FFFFFF"/>
              </a:buClr>
              <a:buSzPts val="1400"/>
              <a:buFont typeface="Montserrat"/>
              <a:buChar char="●"/>
            </a:pPr>
            <a:r>
              <a:rPr lang="en" sz="1400" dirty="0">
                <a:solidFill>
                  <a:srgbClr val="FFFFFF"/>
                </a:solidFill>
                <a:latin typeface="Montserrat"/>
                <a:ea typeface="Montserrat"/>
                <a:cs typeface="Montserrat"/>
                <a:sym typeface="Montserrat"/>
              </a:rPr>
              <a:t>The stormwater can wash the fly ash ending up in rivers</a:t>
            </a:r>
            <a:endParaRPr sz="1400" dirty="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0"/>
              </a:spcAft>
              <a:buClr>
                <a:srgbClr val="FFFFFF"/>
              </a:buClr>
              <a:buSzPts val="1400"/>
              <a:buFont typeface="Montserrat"/>
              <a:buChar char="●"/>
            </a:pPr>
            <a:r>
              <a:rPr lang="en" sz="1400" dirty="0">
                <a:solidFill>
                  <a:srgbClr val="FFFFFF"/>
                </a:solidFill>
                <a:latin typeface="Montserrat"/>
                <a:ea typeface="Montserrat"/>
                <a:cs typeface="Montserrat"/>
                <a:sym typeface="Montserrat"/>
              </a:rPr>
              <a:t>The main disadvantage - harming human health</a:t>
            </a:r>
            <a:endParaRPr sz="1400" dirty="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0"/>
              </a:spcAft>
              <a:buClr>
                <a:srgbClr val="FFFFFF"/>
              </a:buClr>
              <a:buSzPts val="1400"/>
              <a:buFont typeface="Montserrat"/>
              <a:buChar char="●"/>
            </a:pPr>
            <a:r>
              <a:rPr lang="en" sz="1400" dirty="0">
                <a:solidFill>
                  <a:srgbClr val="FFFFFF"/>
                </a:solidFill>
                <a:latin typeface="Montserrat"/>
                <a:ea typeface="Montserrat"/>
                <a:cs typeface="Montserrat"/>
                <a:sym typeface="Montserrat"/>
              </a:rPr>
              <a:t>Toxins in the dry ash can be exposed in the air and end up in people’s lungs</a:t>
            </a:r>
            <a:endParaRPr sz="1400" dirty="0">
              <a:solidFill>
                <a:srgbClr val="FFFFFF"/>
              </a:solidFill>
              <a:latin typeface="Montserrat"/>
              <a:ea typeface="Montserrat"/>
              <a:cs typeface="Montserrat"/>
              <a:sym typeface="Montserrat"/>
            </a:endParaRPr>
          </a:p>
          <a:p>
            <a:pPr marL="457200" lvl="0" indent="-317500" algn="l" rtl="0">
              <a:lnSpc>
                <a:spcPct val="115000"/>
              </a:lnSpc>
              <a:spcBef>
                <a:spcPts val="1000"/>
              </a:spcBef>
              <a:spcAft>
                <a:spcPts val="1000"/>
              </a:spcAft>
              <a:buClr>
                <a:srgbClr val="FFFFFF"/>
              </a:buClr>
              <a:buSzPts val="1400"/>
              <a:buFont typeface="Montserrat"/>
              <a:buChar char="●"/>
            </a:pPr>
            <a:r>
              <a:rPr lang="en" sz="1400" dirty="0">
                <a:solidFill>
                  <a:srgbClr val="FFFFFF"/>
                </a:solidFill>
                <a:latin typeface="Montserrat"/>
                <a:ea typeface="Montserrat"/>
                <a:cs typeface="Montserrat"/>
                <a:sym typeface="Montserrat"/>
              </a:rPr>
              <a:t>In the United States, there are over 310 active on-site landfills used to dispose of wet coal ash</a:t>
            </a:r>
            <a:endParaRPr sz="1400" dirty="0">
              <a:solidFill>
                <a:srgbClr val="FFFFFF"/>
              </a:solidFill>
              <a:latin typeface="Montserrat"/>
              <a:ea typeface="Montserrat"/>
              <a:cs typeface="Montserrat"/>
              <a:sym typeface="Montserra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6"/>
          <p:cNvSpPr txBox="1">
            <a:spLocks noGrp="1"/>
          </p:cNvSpPr>
          <p:nvPr>
            <p:ph type="title"/>
          </p:nvPr>
        </p:nvSpPr>
        <p:spPr>
          <a:xfrm>
            <a:off x="1297500" y="393750"/>
            <a:ext cx="78465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Dry Coal Ash Disposal &amp; Politics</a:t>
            </a:r>
            <a:endParaRPr sz="3200"/>
          </a:p>
        </p:txBody>
      </p:sp>
      <p:sp>
        <p:nvSpPr>
          <p:cNvPr id="224" name="Google Shape;224;p26"/>
          <p:cNvSpPr txBox="1">
            <a:spLocks noGrp="1"/>
          </p:cNvSpPr>
          <p:nvPr>
            <p:ph type="body" idx="1"/>
          </p:nvPr>
        </p:nvSpPr>
        <p:spPr>
          <a:xfrm>
            <a:off x="1297500" y="1307850"/>
            <a:ext cx="7038900" cy="31710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Montserrat"/>
              <a:buChar char="●"/>
            </a:pPr>
            <a:r>
              <a:rPr lang="en" sz="1400" dirty="0">
                <a:latin typeface="Montserrat"/>
                <a:ea typeface="Montserrat"/>
                <a:cs typeface="Montserrat"/>
                <a:sym typeface="Montserrat"/>
              </a:rPr>
              <a:t>There is more evidence showing that areas of dry coal ash need to be regulated and cleaned up to prevent more toxic chemicals in the air</a:t>
            </a:r>
            <a:endParaRPr sz="1400" dirty="0">
              <a:latin typeface="Montserrat"/>
              <a:ea typeface="Montserrat"/>
              <a:cs typeface="Montserrat"/>
              <a:sym typeface="Montserrat"/>
            </a:endParaRPr>
          </a:p>
          <a:p>
            <a:pPr marL="457200" lvl="0" indent="-317500" algn="l" rtl="0">
              <a:spcBef>
                <a:spcPts val="1000"/>
              </a:spcBef>
              <a:spcAft>
                <a:spcPts val="0"/>
              </a:spcAft>
              <a:buSzPts val="1400"/>
              <a:buFont typeface="Montserrat"/>
              <a:buChar char="●"/>
            </a:pPr>
            <a:r>
              <a:rPr lang="en" sz="1400" dirty="0">
                <a:latin typeface="Montserrat"/>
                <a:ea typeface="Montserrat"/>
                <a:cs typeface="Montserrat"/>
                <a:sym typeface="Montserrat"/>
              </a:rPr>
              <a:t>Trump’s administration is not going forward with any plans for cleanup and/or regulation</a:t>
            </a:r>
            <a:endParaRPr sz="1400" dirty="0">
              <a:latin typeface="Montserrat"/>
              <a:ea typeface="Montserrat"/>
              <a:cs typeface="Montserrat"/>
              <a:sym typeface="Montserrat"/>
            </a:endParaRPr>
          </a:p>
          <a:p>
            <a:pPr marL="457200" lvl="0" indent="-317500" algn="l" rtl="0">
              <a:spcBef>
                <a:spcPts val="1000"/>
              </a:spcBef>
              <a:spcAft>
                <a:spcPts val="0"/>
              </a:spcAft>
              <a:buSzPts val="1400"/>
              <a:buFont typeface="Montserrat"/>
              <a:buChar char="●"/>
            </a:pPr>
            <a:r>
              <a:rPr lang="en" sz="1400" dirty="0">
                <a:latin typeface="Montserrat"/>
                <a:ea typeface="Montserrat"/>
                <a:cs typeface="Montserrat"/>
                <a:sym typeface="Montserrat"/>
              </a:rPr>
              <a:t>The reason being is that their full support is with “coal-fired power”</a:t>
            </a:r>
            <a:endParaRPr sz="1400" dirty="0">
              <a:latin typeface="Montserrat"/>
              <a:ea typeface="Montserrat"/>
              <a:cs typeface="Montserrat"/>
              <a:sym typeface="Montserrat"/>
            </a:endParaRPr>
          </a:p>
          <a:p>
            <a:pPr marL="457200" lvl="0" indent="-317500" algn="l" rtl="0">
              <a:spcBef>
                <a:spcPts val="1000"/>
              </a:spcBef>
              <a:spcAft>
                <a:spcPts val="0"/>
              </a:spcAft>
              <a:buSzPts val="1400"/>
              <a:buFont typeface="Montserrat"/>
              <a:buChar char="●"/>
            </a:pPr>
            <a:r>
              <a:rPr lang="en" sz="1400" dirty="0">
                <a:latin typeface="Montserrat"/>
                <a:ea typeface="Montserrat"/>
                <a:cs typeface="Montserrat"/>
                <a:sym typeface="Montserrat"/>
              </a:rPr>
              <a:t>There is desperate need for aid in cleanup around dry coal ash disposal sites</a:t>
            </a:r>
            <a:endParaRPr sz="1400" dirty="0">
              <a:latin typeface="Montserrat"/>
              <a:ea typeface="Montserrat"/>
              <a:cs typeface="Montserrat"/>
              <a:sym typeface="Montserrat"/>
            </a:endParaRPr>
          </a:p>
          <a:p>
            <a:pPr marL="457200" lvl="0" indent="-317500" algn="l" rtl="0">
              <a:spcBef>
                <a:spcPts val="1000"/>
              </a:spcBef>
              <a:spcAft>
                <a:spcPts val="1000"/>
              </a:spcAft>
              <a:buSzPts val="1400"/>
              <a:buFont typeface="Montserrat"/>
              <a:buChar char="●"/>
            </a:pPr>
            <a:r>
              <a:rPr lang="en" sz="1400" dirty="0">
                <a:latin typeface="Montserrat"/>
                <a:ea typeface="Montserrat"/>
                <a:cs typeface="Montserrat"/>
                <a:sym typeface="Montserrat"/>
              </a:rPr>
              <a:t>Negative effects include toxic chemicals in the air &amp; harming the environment around the area</a:t>
            </a:r>
            <a:endParaRPr sz="1400" dirty="0">
              <a:latin typeface="Montserrat"/>
              <a:ea typeface="Montserrat"/>
              <a:cs typeface="Montserrat"/>
              <a:sym typeface="Montserra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Dry Coal Ash &amp; Science</a:t>
            </a:r>
            <a:endParaRPr sz="3200"/>
          </a:p>
        </p:txBody>
      </p:sp>
      <p:sp>
        <p:nvSpPr>
          <p:cNvPr id="230" name="Google Shape;230;p27"/>
          <p:cNvSpPr txBox="1">
            <a:spLocks noGrp="1"/>
          </p:cNvSpPr>
          <p:nvPr>
            <p:ph type="body" idx="1"/>
          </p:nvPr>
        </p:nvSpPr>
        <p:spPr>
          <a:xfrm>
            <a:off x="1297500" y="1206630"/>
            <a:ext cx="7038900" cy="3795919"/>
          </a:xfrm>
          <a:prstGeom prst="rect">
            <a:avLst/>
          </a:prstGeom>
        </p:spPr>
        <p:txBody>
          <a:bodyPr spcFirstLastPara="1" wrap="square" lIns="91425" tIns="91425" rIns="91425" bIns="91425" anchor="t" anchorCtr="0">
            <a:noAutofit/>
          </a:bodyPr>
          <a:lstStyle/>
          <a:p>
            <a:pPr indent="-317500">
              <a:spcBef>
                <a:spcPts val="0"/>
              </a:spcBef>
              <a:spcAft>
                <a:spcPts val="0"/>
              </a:spcAft>
              <a:buClr>
                <a:srgbClr val="FFFFFF"/>
              </a:buClr>
              <a:buSzPts val="1400"/>
              <a:buFont typeface="Montserrat"/>
              <a:buChar char="●"/>
            </a:pPr>
            <a:r>
              <a:rPr lang="en" sz="1400" dirty="0">
                <a:solidFill>
                  <a:srgbClr val="FFFFFF"/>
                </a:solidFill>
                <a:latin typeface="Montserrat"/>
              </a:rPr>
              <a:t>Dry coal ash can be added back into abandoned mines or recycled to other materials</a:t>
            </a:r>
            <a:endParaRPr sz="1400" dirty="0">
              <a:solidFill>
                <a:srgbClr val="FFFFFF"/>
              </a:solidFill>
              <a:latin typeface="Montserrat"/>
            </a:endParaRPr>
          </a:p>
          <a:p>
            <a:pPr indent="-317500">
              <a:spcBef>
                <a:spcPts val="0"/>
              </a:spcBef>
              <a:spcAft>
                <a:spcPts val="0"/>
              </a:spcAft>
              <a:buClr>
                <a:srgbClr val="FFFFFF"/>
              </a:buClr>
              <a:buSzPts val="1400"/>
              <a:buFont typeface="Montserrat"/>
              <a:buChar char="●"/>
            </a:pPr>
            <a:r>
              <a:rPr lang="en" sz="1400" dirty="0">
                <a:solidFill>
                  <a:srgbClr val="FFFFFF"/>
                </a:solidFill>
                <a:latin typeface="Montserrat"/>
              </a:rPr>
              <a:t>43% of fly ash is recycled which leads to greenhouse gas emissions reducing as well</a:t>
            </a:r>
            <a:endParaRPr sz="1400" dirty="0">
              <a:solidFill>
                <a:srgbClr val="FFFFFF"/>
              </a:solidFill>
              <a:latin typeface="Montserrat"/>
            </a:endParaRPr>
          </a:p>
          <a:p>
            <a:pPr indent="-317500">
              <a:spcBef>
                <a:spcPts val="0"/>
              </a:spcBef>
              <a:spcAft>
                <a:spcPts val="0"/>
              </a:spcAft>
              <a:buClr>
                <a:srgbClr val="FFFFFF"/>
              </a:buClr>
              <a:buSzPts val="1400"/>
              <a:buFont typeface="Montserrat"/>
              <a:buChar char="●"/>
            </a:pPr>
            <a:r>
              <a:rPr lang="en" sz="1400" dirty="0">
                <a:solidFill>
                  <a:srgbClr val="FFFFFF"/>
                </a:solidFill>
                <a:latin typeface="Montserrat"/>
              </a:rPr>
              <a:t>Flying ash reduces the use of materials that play a major part in greenhouse gases such as concrete and brick</a:t>
            </a:r>
            <a:endParaRPr sz="1400" dirty="0">
              <a:solidFill>
                <a:srgbClr val="FFFFFF"/>
              </a:solidFill>
              <a:latin typeface="Montserrat"/>
            </a:endParaRPr>
          </a:p>
          <a:p>
            <a:pPr indent="-317500">
              <a:spcBef>
                <a:spcPts val="1600"/>
              </a:spcBef>
              <a:spcAft>
                <a:spcPts val="0"/>
              </a:spcAft>
              <a:buClr>
                <a:srgbClr val="FFFFFF"/>
              </a:buClr>
              <a:buSzPts val="1400"/>
              <a:buFont typeface="Montserrat"/>
              <a:buChar char="●"/>
            </a:pPr>
            <a:r>
              <a:rPr lang="en" sz="1400" b="1" dirty="0">
                <a:solidFill>
                  <a:srgbClr val="FFFFFF"/>
                </a:solidFill>
                <a:latin typeface="Montserrat"/>
              </a:rPr>
              <a:t>Economic Benefit</a:t>
            </a:r>
            <a:endParaRPr sz="1400" b="1" dirty="0">
              <a:solidFill>
                <a:srgbClr val="FFFFFF"/>
              </a:solidFill>
              <a:latin typeface="Montserrat"/>
            </a:endParaRPr>
          </a:p>
          <a:p>
            <a:pPr indent="-317500">
              <a:spcBef>
                <a:spcPts val="0"/>
              </a:spcBef>
              <a:spcAft>
                <a:spcPts val="0"/>
              </a:spcAft>
              <a:buClr>
                <a:srgbClr val="FFFFFF"/>
              </a:buClr>
              <a:buSzPts val="1400"/>
              <a:buFont typeface="Montserrat"/>
              <a:buChar char="●"/>
            </a:pPr>
            <a:r>
              <a:rPr lang="en" sz="1400" dirty="0">
                <a:solidFill>
                  <a:srgbClr val="FFFFFF"/>
                </a:solidFill>
                <a:latin typeface="Montserrat"/>
              </a:rPr>
              <a:t>Costs of disposal are reduced</a:t>
            </a:r>
            <a:endParaRPr sz="1400" dirty="0">
              <a:solidFill>
                <a:srgbClr val="FFFFFF"/>
              </a:solidFill>
              <a:latin typeface="Montserrat"/>
            </a:endParaRPr>
          </a:p>
          <a:p>
            <a:pPr indent="-317500">
              <a:spcBef>
                <a:spcPts val="0"/>
              </a:spcBef>
              <a:spcAft>
                <a:spcPts val="0"/>
              </a:spcAft>
              <a:buClr>
                <a:srgbClr val="FFFFFF"/>
              </a:buClr>
              <a:buSzPts val="1400"/>
              <a:buFont typeface="Montserrat"/>
              <a:buChar char="●"/>
            </a:pPr>
            <a:r>
              <a:rPr lang="en" sz="1400" dirty="0">
                <a:solidFill>
                  <a:srgbClr val="FFFFFF"/>
                </a:solidFill>
                <a:latin typeface="Montserrat"/>
              </a:rPr>
              <a:t>Sales revenue increases</a:t>
            </a:r>
            <a:endParaRPr sz="1400" dirty="0">
              <a:solidFill>
                <a:srgbClr val="FFFFFF"/>
              </a:solidFill>
              <a:latin typeface="Montserrat"/>
            </a:endParaRPr>
          </a:p>
          <a:p>
            <a:pPr indent="-317500">
              <a:spcBef>
                <a:spcPts val="1600"/>
              </a:spcBef>
              <a:spcAft>
                <a:spcPts val="1600"/>
              </a:spcAft>
              <a:buClr>
                <a:srgbClr val="FFFFFF"/>
              </a:buClr>
              <a:buSzPts val="1400"/>
              <a:buFont typeface="Montserrat"/>
              <a:buChar char="●"/>
            </a:pPr>
            <a:r>
              <a:rPr lang="en" sz="1400" dirty="0">
                <a:solidFill>
                  <a:srgbClr val="FFFFFF"/>
                </a:solidFill>
                <a:latin typeface="Montserrat"/>
              </a:rPr>
              <a:t>There are still debates on whether or not fly ash should be recycled because some experts say that it helps the environment, but others say that it is a worry with the chemicals in the air</a:t>
            </a:r>
            <a:endParaRPr sz="1400" dirty="0">
              <a:solidFill>
                <a:srgbClr val="FFFFFF"/>
              </a:solidFill>
              <a:latin typeface="Montserra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pic>
        <p:nvPicPr>
          <p:cNvPr id="235" name="Google Shape;235;p28"/>
          <p:cNvPicPr preferRelativeResize="0"/>
          <p:nvPr/>
        </p:nvPicPr>
        <p:blipFill>
          <a:blip r:embed="rId3">
            <a:alphaModFix/>
          </a:blip>
          <a:stretch>
            <a:fillRect/>
          </a:stretch>
        </p:blipFill>
        <p:spPr>
          <a:xfrm>
            <a:off x="1145350" y="379175"/>
            <a:ext cx="5192652" cy="3894474"/>
          </a:xfrm>
          <a:prstGeom prst="rect">
            <a:avLst/>
          </a:prstGeom>
          <a:noFill/>
          <a:ln>
            <a:noFill/>
          </a:ln>
        </p:spPr>
      </p:pic>
      <p:sp>
        <p:nvSpPr>
          <p:cNvPr id="236" name="Google Shape;236;p28"/>
          <p:cNvSpPr txBox="1"/>
          <p:nvPr/>
        </p:nvSpPr>
        <p:spPr>
          <a:xfrm flipH="1">
            <a:off x="6397575" y="1484200"/>
            <a:ext cx="1733700" cy="1182000"/>
          </a:xfrm>
          <a:prstGeom prst="rect">
            <a:avLst/>
          </a:prstGeom>
          <a:noFill/>
          <a:ln>
            <a:noFill/>
          </a:ln>
        </p:spPr>
        <p:txBody>
          <a:bodyPr spcFirstLastPara="1" wrap="square" lIns="91425" tIns="91425" rIns="91425" bIns="91425" anchor="t" anchorCtr="0">
            <a:noAutofit/>
          </a:bodyPr>
          <a:lstStyle/>
          <a:p>
            <a:pPr>
              <a:lnSpc>
                <a:spcPct val="115000"/>
              </a:lnSpc>
              <a:spcAft>
                <a:spcPts val="1600"/>
              </a:spcAft>
              <a:buClr>
                <a:schemeClr val="lt1"/>
              </a:buClr>
              <a:buSzPts val="1300"/>
            </a:pPr>
            <a:r>
              <a:rPr lang="en" sz="1600" dirty="0">
                <a:solidFill>
                  <a:srgbClr val="FFFFFF"/>
                </a:solidFill>
                <a:latin typeface="Montserrat"/>
                <a:sym typeface="Lato"/>
              </a:rPr>
              <a:t>The graph shows the practices used by ONTARIO HYDRO in getting rid of coal ash.</a:t>
            </a:r>
            <a:endParaRPr sz="1600" dirty="0">
              <a:solidFill>
                <a:srgbClr val="FFFFFF"/>
              </a:solidFill>
              <a:latin typeface="Montserrat"/>
              <a:sym typeface="La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9"/>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Conclusion</a:t>
            </a:r>
            <a:endParaRPr sz="3200"/>
          </a:p>
        </p:txBody>
      </p:sp>
      <p:sp>
        <p:nvSpPr>
          <p:cNvPr id="242" name="Google Shape;242;p29"/>
          <p:cNvSpPr txBox="1">
            <a:spLocks noGrp="1"/>
          </p:cNvSpPr>
          <p:nvPr>
            <p:ph type="body" idx="1"/>
          </p:nvPr>
        </p:nvSpPr>
        <p:spPr>
          <a:xfrm>
            <a:off x="1297500" y="1513900"/>
            <a:ext cx="7038900" cy="32817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1600">
                <a:latin typeface="Montserrat"/>
                <a:ea typeface="Montserrat"/>
                <a:cs typeface="Montserrat"/>
                <a:sym typeface="Montserrat"/>
              </a:rPr>
              <a:t>The controversy between the dry storage and wet storage of coal ash comes down to the lesser of two evils - dry being the </a:t>
            </a:r>
            <a:r>
              <a:rPr lang="en" sz="1600" u="sng">
                <a:latin typeface="Montserrat"/>
                <a:ea typeface="Montserrat"/>
                <a:cs typeface="Montserrat"/>
                <a:sym typeface="Montserrat"/>
              </a:rPr>
              <a:t>lesser</a:t>
            </a:r>
            <a:endParaRPr sz="1600" u="sng">
              <a:latin typeface="Montserrat"/>
              <a:ea typeface="Montserrat"/>
              <a:cs typeface="Montserrat"/>
              <a:sym typeface="Montserrat"/>
            </a:endParaRPr>
          </a:p>
          <a:p>
            <a:pPr marL="0" lvl="0" indent="0" algn="l" rtl="0">
              <a:lnSpc>
                <a:spcPct val="150000"/>
              </a:lnSpc>
              <a:spcBef>
                <a:spcPts val="0"/>
              </a:spcBef>
              <a:spcAft>
                <a:spcPts val="0"/>
              </a:spcAft>
              <a:buNone/>
            </a:pPr>
            <a:endParaRPr sz="1600">
              <a:latin typeface="Montserrat"/>
              <a:ea typeface="Montserrat"/>
              <a:cs typeface="Montserrat"/>
              <a:sym typeface="Montserrat"/>
            </a:endParaRPr>
          </a:p>
          <a:p>
            <a:pPr marL="0" lvl="0" indent="0" algn="l" rtl="0">
              <a:lnSpc>
                <a:spcPct val="150000"/>
              </a:lnSpc>
              <a:spcBef>
                <a:spcPts val="0"/>
              </a:spcBef>
              <a:spcAft>
                <a:spcPts val="0"/>
              </a:spcAft>
              <a:buNone/>
            </a:pPr>
            <a:r>
              <a:rPr lang="en" sz="1600">
                <a:latin typeface="Montserrat"/>
                <a:ea typeface="Montserrat"/>
                <a:cs typeface="Montserrat"/>
                <a:sym typeface="Montserrat"/>
              </a:rPr>
              <a:t>The implementation of wet systems is being replaced </a:t>
            </a:r>
            <a:r>
              <a:rPr lang="en" sz="1600" u="sng">
                <a:latin typeface="Montserrat"/>
                <a:ea typeface="Montserrat"/>
                <a:cs typeface="Montserrat"/>
                <a:sym typeface="Montserrat"/>
              </a:rPr>
              <a:t>at this very moment</a:t>
            </a:r>
            <a:endParaRPr sz="1600" u="sng">
              <a:latin typeface="Montserrat"/>
              <a:ea typeface="Montserrat"/>
              <a:cs typeface="Montserrat"/>
              <a:sym typeface="Montserrat"/>
            </a:endParaRPr>
          </a:p>
          <a:p>
            <a:pPr marL="0" lvl="0" indent="0" algn="l" rtl="0">
              <a:lnSpc>
                <a:spcPct val="150000"/>
              </a:lnSpc>
              <a:spcBef>
                <a:spcPts val="0"/>
              </a:spcBef>
              <a:spcAft>
                <a:spcPts val="0"/>
              </a:spcAft>
              <a:buNone/>
            </a:pPr>
            <a:endParaRPr sz="1600" u="sng">
              <a:latin typeface="Montserrat"/>
              <a:ea typeface="Montserrat"/>
              <a:cs typeface="Montserrat"/>
              <a:sym typeface="Montserrat"/>
            </a:endParaRPr>
          </a:p>
          <a:p>
            <a:pPr marL="0" lvl="0" indent="0" algn="l" rtl="0">
              <a:lnSpc>
                <a:spcPct val="150000"/>
              </a:lnSpc>
              <a:spcBef>
                <a:spcPts val="0"/>
              </a:spcBef>
              <a:spcAft>
                <a:spcPts val="0"/>
              </a:spcAft>
              <a:buNone/>
            </a:pPr>
            <a:r>
              <a:rPr lang="en" sz="1600">
                <a:latin typeface="Montserrat"/>
                <a:ea typeface="Montserrat"/>
                <a:cs typeface="Montserrat"/>
                <a:sym typeface="Montserrat"/>
              </a:rPr>
              <a:t>Science and society has deemed wet systems to be far inferior to dry systems, albeit it’s hazardous tendencies</a:t>
            </a:r>
            <a:endParaRPr>
              <a:solidFill>
                <a:srgbClr val="FF0000"/>
              </a:solidFill>
              <a:latin typeface="Montserrat"/>
              <a:ea typeface="Montserrat"/>
              <a:cs typeface="Montserrat"/>
              <a:sym typeface="Montserra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0"/>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a:t>Works Cited</a:t>
            </a:r>
            <a:endParaRPr sz="3200"/>
          </a:p>
        </p:txBody>
      </p:sp>
      <p:sp>
        <p:nvSpPr>
          <p:cNvPr id="248" name="Google Shape;248;p30"/>
          <p:cNvSpPr txBox="1">
            <a:spLocks noGrp="1"/>
          </p:cNvSpPr>
          <p:nvPr>
            <p:ph type="body" idx="1"/>
          </p:nvPr>
        </p:nvSpPr>
        <p:spPr>
          <a:xfrm>
            <a:off x="1297500" y="1307850"/>
            <a:ext cx="7038900" cy="3330138"/>
          </a:xfrm>
          <a:prstGeom prst="rect">
            <a:avLst/>
          </a:prstGeom>
        </p:spPr>
        <p:txBody>
          <a:bodyPr spcFirstLastPara="1" wrap="square" lIns="91425" tIns="91425" rIns="91425" bIns="91425" anchor="t" anchorCtr="0">
            <a:noAutofit/>
          </a:bodyPr>
          <a:lstStyle/>
          <a:p>
            <a:pPr marL="355600" lvl="0" indent="-355600" algn="l" rtl="0">
              <a:lnSpc>
                <a:spcPct val="200000"/>
              </a:lnSpc>
              <a:spcBef>
                <a:spcPts val="1200"/>
              </a:spcBef>
              <a:spcAft>
                <a:spcPts val="0"/>
              </a:spcAft>
              <a:buNone/>
            </a:pPr>
            <a:r>
              <a:rPr lang="en" sz="800" dirty="0">
                <a:solidFill>
                  <a:srgbClr val="FFFFFF"/>
                </a:solidFill>
                <a:latin typeface="Montserrat"/>
                <a:ea typeface="Montserrat"/>
                <a:cs typeface="Montserrat"/>
                <a:sym typeface="Montserrat"/>
              </a:rPr>
              <a:t>Afework, Bethel, et al. “Coal Ash.” </a:t>
            </a:r>
            <a:r>
              <a:rPr lang="en" sz="800" i="1" dirty="0">
                <a:solidFill>
                  <a:srgbClr val="FFFFFF"/>
                </a:solidFill>
                <a:latin typeface="Montserrat"/>
                <a:ea typeface="Montserrat"/>
                <a:cs typeface="Montserrat"/>
                <a:sym typeface="Montserrat"/>
              </a:rPr>
              <a:t>Coal Ash - Energy Education</a:t>
            </a:r>
            <a:r>
              <a:rPr lang="en" sz="800" dirty="0">
                <a:solidFill>
                  <a:srgbClr val="FFFFFF"/>
                </a:solidFill>
                <a:latin typeface="Montserrat"/>
                <a:ea typeface="Montserrat"/>
                <a:cs typeface="Montserrat"/>
                <a:sym typeface="Montserrat"/>
              </a:rPr>
              <a:t>, University of Calgary, 3 Sept. 2018, </a:t>
            </a:r>
            <a:r>
              <a:rPr lang="en" sz="800" dirty="0" err="1">
                <a:solidFill>
                  <a:srgbClr val="FFFFFF"/>
                </a:solidFill>
                <a:latin typeface="Montserrat"/>
                <a:ea typeface="Montserrat"/>
                <a:cs typeface="Montserrat"/>
                <a:sym typeface="Montserrat"/>
              </a:rPr>
              <a:t>energyeducation.ca</a:t>
            </a:r>
            <a:r>
              <a:rPr lang="en" sz="800" dirty="0">
                <a:solidFill>
                  <a:srgbClr val="FFFFFF"/>
                </a:solidFill>
                <a:latin typeface="Montserrat"/>
                <a:ea typeface="Montserrat"/>
                <a:cs typeface="Montserrat"/>
                <a:sym typeface="Montserrat"/>
              </a:rPr>
              <a:t>/encyclopedia/</a:t>
            </a:r>
            <a:r>
              <a:rPr lang="en" sz="800" dirty="0" err="1">
                <a:solidFill>
                  <a:srgbClr val="FFFFFF"/>
                </a:solidFill>
                <a:latin typeface="Montserrat"/>
                <a:ea typeface="Montserrat"/>
                <a:cs typeface="Montserrat"/>
                <a:sym typeface="Montserrat"/>
              </a:rPr>
              <a:t>Coal_ash</a:t>
            </a:r>
            <a:r>
              <a:rPr lang="en" sz="800" dirty="0">
                <a:solidFill>
                  <a:srgbClr val="FFFFFF"/>
                </a:solidFill>
                <a:latin typeface="Montserrat"/>
                <a:ea typeface="Montserrat"/>
                <a:cs typeface="Montserrat"/>
                <a:sym typeface="Montserrat"/>
              </a:rPr>
              <a:t>. </a:t>
            </a:r>
            <a:endParaRPr sz="800" dirty="0">
              <a:solidFill>
                <a:srgbClr val="FFFFFF"/>
              </a:solidFill>
              <a:latin typeface="Montserrat"/>
              <a:ea typeface="Montserrat"/>
              <a:cs typeface="Montserrat"/>
              <a:sym typeface="Montserrat"/>
            </a:endParaRPr>
          </a:p>
          <a:p>
            <a:pPr marL="355600" lvl="0" indent="-355600" algn="l" rtl="0">
              <a:lnSpc>
                <a:spcPct val="200000"/>
              </a:lnSpc>
              <a:spcBef>
                <a:spcPts val="1200"/>
              </a:spcBef>
              <a:spcAft>
                <a:spcPts val="0"/>
              </a:spcAft>
              <a:buNone/>
            </a:pPr>
            <a:r>
              <a:rPr lang="en" sz="800" dirty="0">
                <a:solidFill>
                  <a:srgbClr val="FFFFFF"/>
                </a:solidFill>
                <a:latin typeface="Montserrat"/>
                <a:ea typeface="Montserrat"/>
                <a:cs typeface="Montserrat"/>
                <a:sym typeface="Montserrat"/>
              </a:rPr>
              <a:t>Gai Consultants, Inc. </a:t>
            </a:r>
            <a:r>
              <a:rPr lang="en" sz="800" i="1" dirty="0">
                <a:solidFill>
                  <a:srgbClr val="FFFFFF"/>
                </a:solidFill>
                <a:latin typeface="Montserrat"/>
                <a:ea typeface="Montserrat"/>
                <a:cs typeface="Montserrat"/>
                <a:sym typeface="Montserrat"/>
              </a:rPr>
              <a:t>Coal Ash Disposal Manual</a:t>
            </a:r>
            <a:r>
              <a:rPr lang="en" sz="800" dirty="0">
                <a:solidFill>
                  <a:srgbClr val="FFFFFF"/>
                </a:solidFill>
                <a:latin typeface="Montserrat"/>
                <a:ea typeface="Montserrat"/>
                <a:cs typeface="Montserrat"/>
                <a:sym typeface="Montserrat"/>
              </a:rPr>
              <a:t>, OSTI.GOV, 1 Dec. 1979, </a:t>
            </a:r>
            <a:r>
              <a:rPr lang="en" sz="800" dirty="0" err="1">
                <a:solidFill>
                  <a:srgbClr val="FFFFFF"/>
                </a:solidFill>
                <a:latin typeface="Montserrat"/>
                <a:ea typeface="Montserrat"/>
                <a:cs typeface="Montserrat"/>
                <a:sym typeface="Montserrat"/>
              </a:rPr>
              <a:t>www.osti.gov</a:t>
            </a:r>
            <a:r>
              <a:rPr lang="en" sz="800" dirty="0">
                <a:solidFill>
                  <a:srgbClr val="FFFFFF"/>
                </a:solidFill>
                <a:latin typeface="Montserrat"/>
                <a:ea typeface="Montserrat"/>
                <a:cs typeface="Montserrat"/>
                <a:sym typeface="Montserrat"/>
              </a:rPr>
              <a:t>/servlets/purl/5310803.</a:t>
            </a:r>
            <a:endParaRPr sz="800" dirty="0">
              <a:solidFill>
                <a:srgbClr val="FFFFFF"/>
              </a:solidFill>
              <a:latin typeface="Montserrat"/>
              <a:ea typeface="Montserrat"/>
              <a:cs typeface="Montserrat"/>
              <a:sym typeface="Montserrat"/>
            </a:endParaRPr>
          </a:p>
          <a:p>
            <a:pPr marL="355600" lvl="0" indent="-355600" algn="l" rtl="0">
              <a:lnSpc>
                <a:spcPct val="200000"/>
              </a:lnSpc>
              <a:spcBef>
                <a:spcPts val="1200"/>
              </a:spcBef>
              <a:spcAft>
                <a:spcPts val="0"/>
              </a:spcAft>
              <a:buNone/>
            </a:pPr>
            <a:r>
              <a:rPr lang="en" sz="800" dirty="0">
                <a:solidFill>
                  <a:srgbClr val="FFFFFF"/>
                </a:solidFill>
                <a:latin typeface="Montserrat"/>
                <a:ea typeface="Montserrat"/>
                <a:cs typeface="Montserrat"/>
                <a:sym typeface="Montserrat"/>
              </a:rPr>
              <a:t>Russ, Abel, and Courtney Bernhardt. “Coal's Poisonous Legacy.” </a:t>
            </a:r>
            <a:r>
              <a:rPr lang="en" sz="800" i="1" dirty="0">
                <a:solidFill>
                  <a:srgbClr val="FFFFFF"/>
                </a:solidFill>
                <a:latin typeface="Montserrat"/>
                <a:ea typeface="Montserrat"/>
                <a:cs typeface="Montserrat"/>
                <a:sym typeface="Montserrat"/>
              </a:rPr>
              <a:t>Environmental Integrity</a:t>
            </a:r>
            <a:r>
              <a:rPr lang="en" sz="800" dirty="0">
                <a:solidFill>
                  <a:srgbClr val="FFFFFF"/>
                </a:solidFill>
                <a:latin typeface="Montserrat"/>
                <a:ea typeface="Montserrat"/>
                <a:cs typeface="Montserrat"/>
                <a:sym typeface="Montserrat"/>
              </a:rPr>
              <a:t>, Environmental Integrity Project, 30 Apr. 2019, </a:t>
            </a:r>
            <a:r>
              <a:rPr lang="en" sz="800" dirty="0" err="1">
                <a:solidFill>
                  <a:srgbClr val="FFFFFF"/>
                </a:solidFill>
                <a:latin typeface="Montserrat"/>
                <a:ea typeface="Montserrat"/>
                <a:cs typeface="Montserrat"/>
                <a:sym typeface="Montserrat"/>
              </a:rPr>
              <a:t>www.environmentalintegrity.org</a:t>
            </a:r>
            <a:r>
              <a:rPr lang="en" sz="800" dirty="0">
                <a:solidFill>
                  <a:srgbClr val="FFFFFF"/>
                </a:solidFill>
                <a:latin typeface="Montserrat"/>
                <a:ea typeface="Montserrat"/>
                <a:cs typeface="Montserrat"/>
                <a:sym typeface="Montserrat"/>
              </a:rPr>
              <a:t>/wp-content/uploads/2019/04/National-Coal-Ash-Report-4.30.2019.pdf.</a:t>
            </a:r>
            <a:endParaRPr sz="800" dirty="0">
              <a:solidFill>
                <a:srgbClr val="FFFFFF"/>
              </a:solidFill>
              <a:latin typeface="Montserrat"/>
              <a:ea typeface="Montserrat"/>
              <a:cs typeface="Montserrat"/>
              <a:sym typeface="Montserrat"/>
            </a:endParaRPr>
          </a:p>
          <a:p>
            <a:pPr marL="457200" lvl="0" indent="-457200" algn="l" rtl="0">
              <a:lnSpc>
                <a:spcPct val="200000"/>
              </a:lnSpc>
              <a:spcBef>
                <a:spcPts val="1200"/>
              </a:spcBef>
              <a:spcAft>
                <a:spcPts val="0"/>
              </a:spcAft>
              <a:buNone/>
            </a:pPr>
            <a:r>
              <a:rPr lang="en" sz="800" dirty="0">
                <a:solidFill>
                  <a:srgbClr val="FFFFFF"/>
                </a:solidFill>
                <a:latin typeface="Montserrat"/>
                <a:ea typeface="Montserrat"/>
                <a:cs typeface="Montserrat"/>
                <a:sym typeface="Montserrat"/>
              </a:rPr>
              <a:t>Southern Alliance for Clean Energy. (2020) “Coal Ash Storage.” </a:t>
            </a:r>
            <a:r>
              <a:rPr lang="en" sz="800" i="1" dirty="0">
                <a:solidFill>
                  <a:srgbClr val="FFFFFF"/>
                </a:solidFill>
                <a:latin typeface="Montserrat"/>
                <a:ea typeface="Montserrat"/>
                <a:cs typeface="Montserrat"/>
                <a:sym typeface="Montserrat"/>
              </a:rPr>
              <a:t>Southeast Coal Ash</a:t>
            </a:r>
            <a:r>
              <a:rPr lang="en" sz="800" dirty="0">
                <a:solidFill>
                  <a:srgbClr val="FFFFFF"/>
                </a:solidFill>
                <a:latin typeface="Montserrat"/>
                <a:ea typeface="Montserrat"/>
                <a:cs typeface="Montserrat"/>
                <a:sym typeface="Montserrat"/>
              </a:rPr>
              <a:t>, </a:t>
            </a:r>
            <a:r>
              <a:rPr lang="en" sz="800" dirty="0" err="1">
                <a:solidFill>
                  <a:srgbClr val="FFFFFF"/>
                </a:solidFill>
                <a:latin typeface="Montserrat"/>
                <a:ea typeface="Montserrat"/>
                <a:cs typeface="Montserrat"/>
                <a:sym typeface="Montserrat"/>
              </a:rPr>
              <a:t>www.southeastcoalash.org</a:t>
            </a:r>
            <a:r>
              <a:rPr lang="en" sz="800" dirty="0">
                <a:solidFill>
                  <a:srgbClr val="FFFFFF"/>
                </a:solidFill>
                <a:latin typeface="Montserrat"/>
                <a:ea typeface="Montserrat"/>
                <a:cs typeface="Montserrat"/>
                <a:sym typeface="Montserrat"/>
              </a:rPr>
              <a:t>/about-coal-ash/coal-ash-storage/.</a:t>
            </a:r>
            <a:endParaRPr sz="800" dirty="0">
              <a:solidFill>
                <a:srgbClr val="FFFFFF"/>
              </a:solidFill>
              <a:latin typeface="Montserrat"/>
              <a:ea typeface="Montserrat"/>
              <a:cs typeface="Montserrat"/>
              <a:sym typeface="Montserrat"/>
            </a:endParaRPr>
          </a:p>
          <a:p>
            <a:pPr marL="457200" lvl="0" indent="-457200" algn="l" rtl="0">
              <a:lnSpc>
                <a:spcPct val="200000"/>
              </a:lnSpc>
              <a:spcBef>
                <a:spcPts val="1200"/>
              </a:spcBef>
              <a:spcAft>
                <a:spcPts val="1200"/>
              </a:spcAft>
              <a:buNone/>
            </a:pPr>
            <a:r>
              <a:rPr lang="en" sz="800" dirty="0">
                <a:solidFill>
                  <a:srgbClr val="FFFFFF"/>
                </a:solidFill>
                <a:latin typeface="Montserrat"/>
                <a:ea typeface="Montserrat"/>
                <a:cs typeface="Montserrat"/>
                <a:sym typeface="Montserrat"/>
              </a:rPr>
              <a:t>“Wet vs Dry Bottom Ash Handling Compared: One Plant's Experience.” </a:t>
            </a:r>
            <a:r>
              <a:rPr lang="en" sz="800" i="1" dirty="0" err="1">
                <a:solidFill>
                  <a:srgbClr val="FFFFFF"/>
                </a:solidFill>
                <a:latin typeface="Montserrat"/>
                <a:ea typeface="Montserrat"/>
                <a:cs typeface="Montserrat"/>
                <a:sym typeface="Montserrat"/>
              </a:rPr>
              <a:t>www.modernpowersystems.com</a:t>
            </a:r>
            <a:r>
              <a:rPr lang="en" sz="800" dirty="0">
                <a:solidFill>
                  <a:srgbClr val="FFFFFF"/>
                </a:solidFill>
                <a:latin typeface="Montserrat"/>
                <a:ea typeface="Montserrat"/>
                <a:cs typeface="Montserrat"/>
                <a:sym typeface="Montserrat"/>
              </a:rPr>
              <a:t>, 1 June 2007, </a:t>
            </a:r>
            <a:r>
              <a:rPr lang="en" sz="800" dirty="0" err="1">
                <a:solidFill>
                  <a:srgbClr val="FFFFFF"/>
                </a:solidFill>
                <a:latin typeface="Montserrat"/>
                <a:ea typeface="Montserrat"/>
                <a:cs typeface="Montserrat"/>
                <a:sym typeface="Montserrat"/>
              </a:rPr>
              <a:t>www.modernpowersystems.com</a:t>
            </a:r>
            <a:r>
              <a:rPr lang="en" sz="800" dirty="0">
                <a:solidFill>
                  <a:srgbClr val="FFFFFF"/>
                </a:solidFill>
                <a:latin typeface="Montserrat"/>
                <a:ea typeface="Montserrat"/>
                <a:cs typeface="Montserrat"/>
                <a:sym typeface="Montserrat"/>
              </a:rPr>
              <a:t>/features/featurewet-vs-dry-bottom-ash-handling-compared-one-plant-s-experience/.</a:t>
            </a:r>
            <a:endParaRPr sz="800" dirty="0">
              <a:solidFill>
                <a:srgbClr val="FFFFFF"/>
              </a:solidFill>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1248</Words>
  <Application>Microsoft Macintosh PowerPoint</Application>
  <PresentationFormat>On-screen Show (16:9)</PresentationFormat>
  <Paragraphs>72</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Montserrat</vt:lpstr>
      <vt:lpstr>Lato</vt:lpstr>
      <vt:lpstr>Focus</vt:lpstr>
      <vt:lpstr>Energy Controversy Project</vt:lpstr>
      <vt:lpstr>Introduction</vt:lpstr>
      <vt:lpstr>PowerPoint Presentation</vt:lpstr>
      <vt:lpstr>PowerPoint Presentation</vt:lpstr>
      <vt:lpstr>Energy Controversy</vt:lpstr>
      <vt:lpstr>PowerPoint Presentation</vt:lpstr>
      <vt:lpstr>Wet Coal Ash Disposal</vt:lpstr>
      <vt:lpstr>Wet Coal Ash Disposal</vt:lpstr>
      <vt:lpstr>Wet Coal Ash &amp; Politics</vt:lpstr>
      <vt:lpstr>Wet Coal Ash &amp; Politics</vt:lpstr>
      <vt:lpstr>PowerPoint Presentation</vt:lpstr>
      <vt:lpstr>Dry Coal Ash Disposal</vt:lpstr>
      <vt:lpstr>Dry Coal Ash Disposal</vt:lpstr>
      <vt:lpstr>Dry Coal Ash Disposal &amp; Politics</vt:lpstr>
      <vt:lpstr>Dry Coal Ash &amp; Science</vt:lpstr>
      <vt:lpstr>PowerPoint Presentation</vt:lpstr>
      <vt:lpstr>Conclusion</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Controversy Project</dc:title>
  <cp:lastModifiedBy>Jennah Best</cp:lastModifiedBy>
  <cp:revision>1</cp:revision>
  <dcterms:modified xsi:type="dcterms:W3CDTF">2020-11-18T16:46:10Z</dcterms:modified>
</cp:coreProperties>
</file>