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2.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2.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 name="Shape 56"/>
        <p:cNvGrpSpPr/>
        <p:nvPr/>
      </p:nvGrpSpPr>
      <p:grpSpPr>
        <a:xfrm>
          <a:off x="0" y="0"/>
          <a:ext cx="0" cy="0"/>
          <a:chOff x="0" y="0"/>
          <a:chExt cx="0" cy="0"/>
        </a:xfrm>
      </p:grpSpPr>
      <p:sp>
        <p:nvSpPr>
          <p:cNvPr id="57" name="Google Shape;57;g106be72f14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8" name="Google Shape;58;g106be72f14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106be72f14f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106be72f14f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 name="Shape 71"/>
        <p:cNvGrpSpPr/>
        <p:nvPr/>
      </p:nvGrpSpPr>
      <p:grpSpPr>
        <a:xfrm>
          <a:off x="0" y="0"/>
          <a:ext cx="0" cy="0"/>
          <a:chOff x="0" y="0"/>
          <a:chExt cx="0" cy="0"/>
        </a:xfrm>
      </p:grpSpPr>
      <p:sp>
        <p:nvSpPr>
          <p:cNvPr id="72" name="Google Shape;72;g106be72f14f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3" name="Google Shape;73;g106be72f14f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 name="Shape 77"/>
        <p:cNvGrpSpPr/>
        <p:nvPr/>
      </p:nvGrpSpPr>
      <p:grpSpPr>
        <a:xfrm>
          <a:off x="0" y="0"/>
          <a:ext cx="0" cy="0"/>
          <a:chOff x="0" y="0"/>
          <a:chExt cx="0" cy="0"/>
        </a:xfrm>
      </p:grpSpPr>
      <p:sp>
        <p:nvSpPr>
          <p:cNvPr id="78" name="Google Shape;78;g106be72f14f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9" name="Google Shape;79;g106be72f14f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 name="Shape 86"/>
        <p:cNvGrpSpPr/>
        <p:nvPr/>
      </p:nvGrpSpPr>
      <p:grpSpPr>
        <a:xfrm>
          <a:off x="0" y="0"/>
          <a:ext cx="0" cy="0"/>
          <a:chOff x="0" y="0"/>
          <a:chExt cx="0" cy="0"/>
        </a:xfrm>
      </p:grpSpPr>
      <p:sp>
        <p:nvSpPr>
          <p:cNvPr id="87" name="Google Shape;87;g106be72f14f_1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8" name="Google Shape;88;g106be72f14f_1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 name="Shape 94"/>
        <p:cNvGrpSpPr/>
        <p:nvPr/>
      </p:nvGrpSpPr>
      <p:grpSpPr>
        <a:xfrm>
          <a:off x="0" y="0"/>
          <a:ext cx="0" cy="0"/>
          <a:chOff x="0" y="0"/>
          <a:chExt cx="0" cy="0"/>
        </a:xfrm>
      </p:grpSpPr>
      <p:sp>
        <p:nvSpPr>
          <p:cNvPr id="95" name="Google Shape;95;g106be72f14f_1_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6" name="Google Shape;96;g106be72f14f_1_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106be72f14f_1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3" name="Google Shape;103;g106be72f14f_1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g106be72f14f_2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9" name="Google Shape;109;g106be72f14f_2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g106be72f14f_2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6" name="Google Shape;116;g106be72f14f_2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0" name="Shape 120"/>
        <p:cNvGrpSpPr/>
        <p:nvPr/>
      </p:nvGrpSpPr>
      <p:grpSpPr>
        <a:xfrm>
          <a:off x="0" y="0"/>
          <a:ext cx="0" cy="0"/>
          <a:chOff x="0" y="0"/>
          <a:chExt cx="0" cy="0"/>
        </a:xfrm>
      </p:grpSpPr>
      <p:sp>
        <p:nvSpPr>
          <p:cNvPr id="121" name="Google Shape;121;g106be72f14f_2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2" name="Google Shape;122;g106be72f14f_2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7" name="Shape 127"/>
        <p:cNvGrpSpPr/>
        <p:nvPr/>
      </p:nvGrpSpPr>
      <p:grpSpPr>
        <a:xfrm>
          <a:off x="0" y="0"/>
          <a:ext cx="0" cy="0"/>
          <a:chOff x="0" y="0"/>
          <a:chExt cx="0" cy="0"/>
        </a:xfrm>
      </p:grpSpPr>
      <p:sp>
        <p:nvSpPr>
          <p:cNvPr id="128" name="Google Shape;128;g106be72f14f_1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9" name="Google Shape;129;g106be72f14f_1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8.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2.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3.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p>
            <a:pPr indent="0" lvl="0" marL="0" rtl="0" algn="ctr">
              <a:spcBef>
                <a:spcPts val="0"/>
              </a:spcBef>
              <a:spcAft>
                <a:spcPts val="0"/>
              </a:spcAft>
              <a:buNone/>
            </a:pPr>
            <a:r>
              <a:rPr lang="en">
                <a:latin typeface="Times New Roman"/>
                <a:ea typeface="Times New Roman"/>
                <a:cs typeface="Times New Roman"/>
                <a:sym typeface="Times New Roman"/>
              </a:rPr>
              <a:t>What is the Best Way to Dispose of Coal Ash?</a:t>
            </a:r>
            <a:endParaRPr>
              <a:latin typeface="Times New Roman"/>
              <a:ea typeface="Times New Roman"/>
              <a:cs typeface="Times New Roman"/>
              <a:sym typeface="Times New Roman"/>
            </a:endParaRPr>
          </a:p>
        </p:txBody>
      </p:sp>
      <p:sp>
        <p:nvSpPr>
          <p:cNvPr id="55" name="Google Shape;55;p13"/>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p>
            <a:pPr indent="0" lvl="0" marL="0" rtl="0" algn="ctr">
              <a:lnSpc>
                <a:spcPct val="80000"/>
              </a:lnSpc>
              <a:spcBef>
                <a:spcPts val="0"/>
              </a:spcBef>
              <a:spcAft>
                <a:spcPts val="0"/>
              </a:spcAft>
              <a:buSzPts val="935"/>
              <a:buNone/>
            </a:pPr>
            <a:r>
              <a:rPr lang="en" sz="2280">
                <a:latin typeface="Times New Roman"/>
                <a:ea typeface="Times New Roman"/>
                <a:cs typeface="Times New Roman"/>
                <a:sym typeface="Times New Roman"/>
              </a:rPr>
              <a:t>Nick Troutman, Conrad Middleton, Sreyneat Chan</a:t>
            </a:r>
            <a:endParaRPr sz="2280">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9" name="Shape 59"/>
        <p:cNvGrpSpPr/>
        <p:nvPr/>
      </p:nvGrpSpPr>
      <p:grpSpPr>
        <a:xfrm>
          <a:off x="0" y="0"/>
          <a:ext cx="0" cy="0"/>
          <a:chOff x="0" y="0"/>
          <a:chExt cx="0" cy="0"/>
        </a:xfrm>
      </p:grpSpPr>
      <p:sp>
        <p:nvSpPr>
          <p:cNvPr id="60" name="Google Shape;60;p1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What is Coal Ash?</a:t>
            </a:r>
            <a:endParaRPr>
              <a:latin typeface="Times New Roman"/>
              <a:ea typeface="Times New Roman"/>
              <a:cs typeface="Times New Roman"/>
              <a:sym typeface="Times New Roman"/>
            </a:endParaRPr>
          </a:p>
        </p:txBody>
      </p:sp>
      <p:sp>
        <p:nvSpPr>
          <p:cNvPr id="61" name="Google Shape;61;p1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47500" lnSpcReduction="10000"/>
          </a:bodyPr>
          <a:lstStyle/>
          <a:p>
            <a:pPr indent="-304006" lvl="0" marL="457200" rtl="0" algn="l">
              <a:lnSpc>
                <a:spcPct val="200000"/>
              </a:lnSpc>
              <a:spcBef>
                <a:spcPts val="0"/>
              </a:spcBef>
              <a:spcAft>
                <a:spcPts val="0"/>
              </a:spcAft>
              <a:buClr>
                <a:schemeClr val="dk1"/>
              </a:buClr>
              <a:buSzPct val="100000"/>
              <a:buFont typeface="Times New Roman"/>
              <a:buChar char="●"/>
            </a:pPr>
            <a:r>
              <a:rPr lang="en" sz="2500">
                <a:solidFill>
                  <a:schemeClr val="dk1"/>
                </a:solidFill>
                <a:latin typeface="Times New Roman"/>
                <a:ea typeface="Times New Roman"/>
                <a:cs typeface="Times New Roman"/>
                <a:sym typeface="Times New Roman"/>
              </a:rPr>
              <a:t>Coal Ash is a</a:t>
            </a:r>
            <a:r>
              <a:rPr lang="en" sz="2500">
                <a:solidFill>
                  <a:schemeClr val="dk1"/>
                </a:solidFill>
                <a:highlight>
                  <a:srgbClr val="FFFFFF"/>
                </a:highlight>
                <a:latin typeface="Times New Roman"/>
                <a:ea typeface="Times New Roman"/>
                <a:cs typeface="Times New Roman"/>
                <a:sym typeface="Times New Roman"/>
              </a:rPr>
              <a:t> term for any of the by-products that are produced from the burning of coal for power plants that use coal. </a:t>
            </a:r>
            <a:endParaRPr sz="2500">
              <a:solidFill>
                <a:schemeClr val="dk1"/>
              </a:solidFill>
              <a:highlight>
                <a:srgbClr val="FFFFFF"/>
              </a:highlight>
              <a:latin typeface="Times New Roman"/>
              <a:ea typeface="Times New Roman"/>
              <a:cs typeface="Times New Roman"/>
              <a:sym typeface="Times New Roman"/>
            </a:endParaRPr>
          </a:p>
          <a:p>
            <a:pPr indent="-304006" lvl="0" marL="457200" rtl="0" algn="l">
              <a:lnSpc>
                <a:spcPct val="200000"/>
              </a:lnSpc>
              <a:spcBef>
                <a:spcPts val="0"/>
              </a:spcBef>
              <a:spcAft>
                <a:spcPts val="0"/>
              </a:spcAft>
              <a:buClr>
                <a:schemeClr val="dk1"/>
              </a:buClr>
              <a:buSzPct val="100000"/>
              <a:buFont typeface="Times New Roman"/>
              <a:buChar char="●"/>
            </a:pPr>
            <a:r>
              <a:rPr lang="en" sz="2500">
                <a:solidFill>
                  <a:schemeClr val="dk1"/>
                </a:solidFill>
                <a:highlight>
                  <a:srgbClr val="FFFFFF"/>
                </a:highlight>
                <a:latin typeface="Times New Roman"/>
                <a:ea typeface="Times New Roman"/>
                <a:cs typeface="Times New Roman"/>
                <a:sym typeface="Times New Roman"/>
              </a:rPr>
              <a:t>It is one of the largest industrial wastes generated in the United States</a:t>
            </a:r>
            <a:endParaRPr sz="2500">
              <a:solidFill>
                <a:schemeClr val="dk1"/>
              </a:solidFill>
              <a:highlight>
                <a:srgbClr val="FFFFFF"/>
              </a:highlight>
              <a:latin typeface="Times New Roman"/>
              <a:ea typeface="Times New Roman"/>
              <a:cs typeface="Times New Roman"/>
              <a:sym typeface="Times New Roman"/>
            </a:endParaRPr>
          </a:p>
          <a:p>
            <a:pPr indent="-304006" lvl="0" marL="457200" rtl="0" algn="l">
              <a:lnSpc>
                <a:spcPct val="200000"/>
              </a:lnSpc>
              <a:spcBef>
                <a:spcPts val="0"/>
              </a:spcBef>
              <a:spcAft>
                <a:spcPts val="0"/>
              </a:spcAft>
              <a:buClr>
                <a:schemeClr val="dk1"/>
              </a:buClr>
              <a:buSzPct val="100000"/>
              <a:buFont typeface="Times New Roman"/>
              <a:buChar char="●"/>
            </a:pPr>
            <a:r>
              <a:rPr lang="en" sz="2500">
                <a:solidFill>
                  <a:schemeClr val="dk1"/>
                </a:solidFill>
                <a:highlight>
                  <a:srgbClr val="FFFFFF"/>
                </a:highlight>
                <a:latin typeface="Times New Roman"/>
                <a:ea typeface="Times New Roman"/>
                <a:cs typeface="Times New Roman"/>
                <a:sym typeface="Times New Roman"/>
              </a:rPr>
              <a:t>Coal Ash is a harmful and if not disposed of properly can be </a:t>
            </a:r>
            <a:r>
              <a:rPr lang="en" sz="2500">
                <a:solidFill>
                  <a:schemeClr val="dk1"/>
                </a:solidFill>
                <a:highlight>
                  <a:srgbClr val="FFFFFF"/>
                </a:highlight>
                <a:latin typeface="Times New Roman"/>
                <a:ea typeface="Times New Roman"/>
                <a:cs typeface="Times New Roman"/>
                <a:sym typeface="Times New Roman"/>
              </a:rPr>
              <a:t>catastrophic.</a:t>
            </a:r>
            <a:endParaRPr sz="2500">
              <a:solidFill>
                <a:schemeClr val="dk1"/>
              </a:solidFill>
              <a:highlight>
                <a:srgbClr val="FFFFFF"/>
              </a:highlight>
              <a:latin typeface="Times New Roman"/>
              <a:ea typeface="Times New Roman"/>
              <a:cs typeface="Times New Roman"/>
              <a:sym typeface="Times New Roman"/>
            </a:endParaRPr>
          </a:p>
          <a:p>
            <a:pPr indent="-304006" lvl="0" marL="457200" rtl="0" algn="l">
              <a:lnSpc>
                <a:spcPct val="200000"/>
              </a:lnSpc>
              <a:spcBef>
                <a:spcPts val="0"/>
              </a:spcBef>
              <a:spcAft>
                <a:spcPts val="0"/>
              </a:spcAft>
              <a:buClr>
                <a:schemeClr val="dk1"/>
              </a:buClr>
              <a:buSzPct val="100000"/>
              <a:buFont typeface="Times New Roman"/>
              <a:buChar char="●"/>
            </a:pPr>
            <a:r>
              <a:rPr lang="en" sz="2500">
                <a:solidFill>
                  <a:schemeClr val="dk1"/>
                </a:solidFill>
                <a:highlight>
                  <a:srgbClr val="FFFFFF"/>
                </a:highlight>
                <a:latin typeface="Times New Roman"/>
                <a:ea typeface="Times New Roman"/>
                <a:cs typeface="Times New Roman"/>
                <a:sym typeface="Times New Roman"/>
              </a:rPr>
              <a:t>Extremely Dangerous if not handled properly. </a:t>
            </a:r>
            <a:endParaRPr sz="2500">
              <a:solidFill>
                <a:schemeClr val="dk1"/>
              </a:solidFill>
              <a:highlight>
                <a:srgbClr val="FFFFFF"/>
              </a:highlight>
              <a:latin typeface="Times New Roman"/>
              <a:ea typeface="Times New Roman"/>
              <a:cs typeface="Times New Roman"/>
              <a:sym typeface="Times New Roman"/>
            </a:endParaRPr>
          </a:p>
          <a:p>
            <a:pPr indent="-304006" lvl="0" marL="457200" rtl="0" algn="l">
              <a:lnSpc>
                <a:spcPct val="200000"/>
              </a:lnSpc>
              <a:spcBef>
                <a:spcPts val="0"/>
              </a:spcBef>
              <a:spcAft>
                <a:spcPts val="0"/>
              </a:spcAft>
              <a:buClr>
                <a:schemeClr val="dk1"/>
              </a:buClr>
              <a:buSzPct val="100000"/>
              <a:buFont typeface="Times New Roman"/>
              <a:buChar char="●"/>
            </a:pPr>
            <a:r>
              <a:rPr lang="en" sz="2500">
                <a:solidFill>
                  <a:schemeClr val="dk1"/>
                </a:solidFill>
                <a:highlight>
                  <a:srgbClr val="FFFFFF"/>
                </a:highlight>
                <a:latin typeface="Times New Roman"/>
                <a:ea typeface="Times New Roman"/>
                <a:cs typeface="Times New Roman"/>
                <a:sym typeface="Times New Roman"/>
              </a:rPr>
              <a:t>Coal ash will be a problem as long as coal is used as an energy source</a:t>
            </a:r>
            <a:endParaRPr sz="2500">
              <a:solidFill>
                <a:schemeClr val="dk1"/>
              </a:solidFill>
              <a:highlight>
                <a:srgbClr val="FFFFFF"/>
              </a:highlight>
              <a:latin typeface="Times New Roman"/>
              <a:ea typeface="Times New Roman"/>
              <a:cs typeface="Times New Roman"/>
              <a:sym typeface="Times New Roman"/>
            </a:endParaRPr>
          </a:p>
          <a:p>
            <a:pPr indent="0" lvl="0" marL="457200" rtl="0" algn="l">
              <a:spcBef>
                <a:spcPts val="1200"/>
              </a:spcBef>
              <a:spcAft>
                <a:spcPts val="0"/>
              </a:spcAft>
              <a:buNone/>
            </a:pPr>
            <a:r>
              <a:t/>
            </a:r>
            <a:endParaRPr>
              <a:highlight>
                <a:srgbClr val="FFFFFF"/>
              </a:highlight>
            </a:endParaRPr>
          </a:p>
          <a:p>
            <a:pPr indent="0" lvl="0" marL="0" rtl="0" algn="l">
              <a:spcBef>
                <a:spcPts val="1200"/>
              </a:spcBef>
              <a:spcAft>
                <a:spcPts val="0"/>
              </a:spcAft>
              <a:buNone/>
            </a:pPr>
            <a:r>
              <a:t/>
            </a:r>
            <a:endParaRPr>
              <a:solidFill>
                <a:srgbClr val="1B1B1B"/>
              </a:solidFill>
              <a:highlight>
                <a:srgbClr val="FFFFFF"/>
              </a:highlight>
            </a:endParaRPr>
          </a:p>
          <a:p>
            <a:pPr indent="0" lvl="0" marL="0" rtl="0" algn="l">
              <a:spcBef>
                <a:spcPts val="1200"/>
              </a:spcBef>
              <a:spcAft>
                <a:spcPts val="0"/>
              </a:spcAft>
              <a:buNone/>
            </a:pPr>
            <a:r>
              <a:t/>
            </a:r>
            <a:endParaRPr>
              <a:solidFill>
                <a:srgbClr val="1B1B1B"/>
              </a:solidFill>
              <a:highlight>
                <a:srgbClr val="FFFFFF"/>
              </a:highlight>
            </a:endParaRPr>
          </a:p>
          <a:p>
            <a:pPr indent="0" lvl="0" marL="0" rtl="0" algn="l">
              <a:spcBef>
                <a:spcPts val="1200"/>
              </a:spcBef>
              <a:spcAft>
                <a:spcPts val="0"/>
              </a:spcAft>
              <a:buNone/>
            </a:pPr>
            <a:r>
              <a:t/>
            </a:r>
            <a:endParaRPr>
              <a:solidFill>
                <a:srgbClr val="1B1B1B"/>
              </a:solidFill>
              <a:highlight>
                <a:srgbClr val="FFFFFF"/>
              </a:highlight>
            </a:endParaRPr>
          </a:p>
          <a:p>
            <a:pPr indent="0" lvl="0" marL="0" rtl="0" algn="l">
              <a:spcBef>
                <a:spcPts val="1200"/>
              </a:spcBef>
              <a:spcAft>
                <a:spcPts val="1200"/>
              </a:spcAft>
              <a:buNone/>
            </a:pPr>
            <a:r>
              <a:t/>
            </a:r>
            <a:endParaRPr>
              <a:solidFill>
                <a:srgbClr val="1B1B1B"/>
              </a:solidFill>
              <a:highlight>
                <a:srgbClr val="FFFFFF"/>
              </a:highlight>
            </a:endParaRPr>
          </a:p>
        </p:txBody>
      </p:sp>
      <p:pic>
        <p:nvPicPr>
          <p:cNvPr id="62" name="Google Shape;62;p14"/>
          <p:cNvPicPr preferRelativeResize="0"/>
          <p:nvPr/>
        </p:nvPicPr>
        <p:blipFill>
          <a:blip r:embed="rId3">
            <a:alphaModFix/>
          </a:blip>
          <a:stretch>
            <a:fillRect/>
          </a:stretch>
        </p:blipFill>
        <p:spPr>
          <a:xfrm>
            <a:off x="1038350" y="3043850"/>
            <a:ext cx="2756975" cy="1654175"/>
          </a:xfrm>
          <a:prstGeom prst="rect">
            <a:avLst/>
          </a:prstGeom>
          <a:noFill/>
          <a:ln>
            <a:noFill/>
          </a:ln>
        </p:spPr>
      </p:pic>
      <p:pic>
        <p:nvPicPr>
          <p:cNvPr id="63" name="Google Shape;63;p14"/>
          <p:cNvPicPr preferRelativeResize="0"/>
          <p:nvPr/>
        </p:nvPicPr>
        <p:blipFill>
          <a:blip r:embed="rId4">
            <a:alphaModFix/>
          </a:blip>
          <a:stretch>
            <a:fillRect/>
          </a:stretch>
        </p:blipFill>
        <p:spPr>
          <a:xfrm>
            <a:off x="5386951" y="2809675"/>
            <a:ext cx="3001105" cy="199712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7" name="Shape 67"/>
        <p:cNvGrpSpPr/>
        <p:nvPr/>
      </p:nvGrpSpPr>
      <p:grpSpPr>
        <a:xfrm>
          <a:off x="0" y="0"/>
          <a:ext cx="0" cy="0"/>
          <a:chOff x="0" y="0"/>
          <a:chExt cx="0" cy="0"/>
        </a:xfrm>
      </p:grpSpPr>
      <p:sp>
        <p:nvSpPr>
          <p:cNvPr id="68" name="Google Shape;68;p15"/>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Forms of Coal Ash</a:t>
            </a:r>
            <a:endParaRPr>
              <a:latin typeface="Times New Roman"/>
              <a:ea typeface="Times New Roman"/>
              <a:cs typeface="Times New Roman"/>
              <a:sym typeface="Times New Roman"/>
            </a:endParaRPr>
          </a:p>
        </p:txBody>
      </p:sp>
      <p:sp>
        <p:nvSpPr>
          <p:cNvPr id="69" name="Google Shape;69;p15"/>
          <p:cNvSpPr txBox="1"/>
          <p:nvPr>
            <p:ph idx="1" type="body"/>
          </p:nvPr>
        </p:nvSpPr>
        <p:spPr>
          <a:xfrm>
            <a:off x="370825" y="1135575"/>
            <a:ext cx="8520600" cy="3416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
              <a:t>      </a:t>
            </a:r>
            <a:r>
              <a:rPr lang="en"/>
              <a:t>                </a:t>
            </a:r>
            <a:r>
              <a:rPr lang="en">
                <a:latin typeface="Times New Roman"/>
                <a:ea typeface="Times New Roman"/>
                <a:cs typeface="Times New Roman"/>
                <a:sym typeface="Times New Roman"/>
              </a:rPr>
              <a:t> Fly Ash                       Bottom Ash                     Boiler Slag</a:t>
            </a:r>
            <a:endParaRPr>
              <a:latin typeface="Times New Roman"/>
              <a:ea typeface="Times New Roman"/>
              <a:cs typeface="Times New Roman"/>
              <a:sym typeface="Times New Roman"/>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0" rtl="0" algn="l">
              <a:spcBef>
                <a:spcPts val="1200"/>
              </a:spcBef>
              <a:spcAft>
                <a:spcPts val="0"/>
              </a:spcAft>
              <a:buNone/>
            </a:pPr>
            <a:r>
              <a:t/>
            </a:r>
            <a:endParaRPr/>
          </a:p>
          <a:p>
            <a:pPr indent="0" lvl="0" marL="457200" rtl="0" algn="l">
              <a:lnSpc>
                <a:spcPct val="200000"/>
              </a:lnSpc>
              <a:spcBef>
                <a:spcPts val="1200"/>
              </a:spcBef>
              <a:spcAft>
                <a:spcPts val="0"/>
              </a:spcAft>
              <a:buNone/>
            </a:pPr>
            <a:r>
              <a:t/>
            </a:r>
            <a:endParaRPr sz="1200">
              <a:latin typeface="Times New Roman"/>
              <a:ea typeface="Times New Roman"/>
              <a:cs typeface="Times New Roman"/>
              <a:sym typeface="Times New Roman"/>
            </a:endParaRPr>
          </a:p>
          <a:p>
            <a:pPr indent="-304800" lvl="0" marL="457200" rtl="0" algn="l">
              <a:lnSpc>
                <a:spcPct val="200000"/>
              </a:lnSpc>
              <a:spcBef>
                <a:spcPts val="12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Fly Ash</a:t>
            </a:r>
            <a:r>
              <a:rPr lang="en" sz="1200">
                <a:solidFill>
                  <a:schemeClr val="dk1"/>
                </a:solidFill>
                <a:highlight>
                  <a:srgbClr val="FFFFFF"/>
                </a:highlight>
                <a:latin typeface="Times New Roman"/>
                <a:ea typeface="Times New Roman"/>
                <a:cs typeface="Times New Roman"/>
                <a:sym typeface="Times New Roman"/>
              </a:rPr>
              <a:t> is a fine powdery ash that would often just be released into the air through smoke stacks</a:t>
            </a:r>
            <a:endParaRPr sz="1200">
              <a:solidFill>
                <a:schemeClr val="dk1"/>
              </a:solidFill>
              <a:highlight>
                <a:srgbClr val="FFFFFF"/>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chemeClr val="dk1"/>
              </a:buClr>
              <a:buSzPts val="1200"/>
              <a:buFont typeface="Times New Roman"/>
              <a:buChar char="●"/>
            </a:pPr>
            <a:r>
              <a:rPr lang="en" sz="1200">
                <a:solidFill>
                  <a:schemeClr val="dk1"/>
                </a:solidFill>
                <a:highlight>
                  <a:srgbClr val="FFFFFF"/>
                </a:highlight>
                <a:latin typeface="Times New Roman"/>
                <a:ea typeface="Times New Roman"/>
                <a:cs typeface="Times New Roman"/>
                <a:sym typeface="Times New Roman"/>
              </a:rPr>
              <a:t>Bottom Ash heavier ash that is produced and would be found at the bottom of the furnace.</a:t>
            </a:r>
            <a:endParaRPr sz="1200">
              <a:solidFill>
                <a:schemeClr val="dk1"/>
              </a:solidFill>
              <a:highlight>
                <a:srgbClr val="FFFFFF"/>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chemeClr val="dk1"/>
              </a:buClr>
              <a:buSzPts val="1200"/>
              <a:buFont typeface="Times New Roman"/>
              <a:buChar char="●"/>
            </a:pPr>
            <a:r>
              <a:rPr lang="en" sz="1200">
                <a:solidFill>
                  <a:schemeClr val="dk1"/>
                </a:solidFill>
                <a:highlight>
                  <a:srgbClr val="FFFFFF"/>
                </a:highlight>
                <a:latin typeface="Times New Roman"/>
                <a:ea typeface="Times New Roman"/>
                <a:cs typeface="Times New Roman"/>
                <a:sym typeface="Times New Roman"/>
              </a:rPr>
              <a:t>Boiler Slag  are the parts of coal ash that melt and turn into glass-like pellets</a:t>
            </a:r>
            <a:endParaRPr sz="1200">
              <a:solidFill>
                <a:schemeClr val="dk1"/>
              </a:solidFill>
              <a:highlight>
                <a:srgbClr val="FFFFFF"/>
              </a:highlight>
              <a:latin typeface="Times New Roman"/>
              <a:ea typeface="Times New Roman"/>
              <a:cs typeface="Times New Roman"/>
              <a:sym typeface="Times New Roman"/>
            </a:endParaRPr>
          </a:p>
        </p:txBody>
      </p:sp>
      <p:pic>
        <p:nvPicPr>
          <p:cNvPr id="70" name="Google Shape;70;p15"/>
          <p:cNvPicPr preferRelativeResize="0"/>
          <p:nvPr/>
        </p:nvPicPr>
        <p:blipFill rotWithShape="1">
          <a:blip r:embed="rId3">
            <a:alphaModFix/>
          </a:blip>
          <a:srcRect b="9090" l="1425" r="927" t="14127"/>
          <a:stretch/>
        </p:blipFill>
        <p:spPr>
          <a:xfrm>
            <a:off x="1054263" y="1540800"/>
            <a:ext cx="7035474" cy="13821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4" name="Shape 74"/>
        <p:cNvGrpSpPr/>
        <p:nvPr/>
      </p:nvGrpSpPr>
      <p:grpSpPr>
        <a:xfrm>
          <a:off x="0" y="0"/>
          <a:ext cx="0" cy="0"/>
          <a:chOff x="0" y="0"/>
          <a:chExt cx="0" cy="0"/>
        </a:xfrm>
      </p:grpSpPr>
      <p:sp>
        <p:nvSpPr>
          <p:cNvPr id="75" name="Google Shape;75;p16"/>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Coal Ash </a:t>
            </a:r>
            <a:r>
              <a:rPr lang="en">
                <a:latin typeface="Times New Roman"/>
                <a:ea typeface="Times New Roman"/>
                <a:cs typeface="Times New Roman"/>
                <a:sym typeface="Times New Roman"/>
              </a:rPr>
              <a:t>Controversy</a:t>
            </a:r>
            <a:r>
              <a:rPr lang="en">
                <a:latin typeface="Times New Roman"/>
                <a:ea typeface="Times New Roman"/>
                <a:cs typeface="Times New Roman"/>
                <a:sym typeface="Times New Roman"/>
              </a:rPr>
              <a:t> </a:t>
            </a:r>
            <a:endParaRPr>
              <a:latin typeface="Times New Roman"/>
              <a:ea typeface="Times New Roman"/>
              <a:cs typeface="Times New Roman"/>
              <a:sym typeface="Times New Roman"/>
            </a:endParaRPr>
          </a:p>
        </p:txBody>
      </p:sp>
      <p:sp>
        <p:nvSpPr>
          <p:cNvPr id="76" name="Google Shape;76;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lnSpc>
                <a:spcPct val="115000"/>
              </a:lnSpc>
              <a:spcBef>
                <a:spcPts val="0"/>
              </a:spcBef>
              <a:spcAft>
                <a:spcPts val="0"/>
              </a:spcAft>
              <a:buNone/>
            </a:pPr>
            <a:r>
              <a:t/>
            </a:r>
            <a:endParaRPr sz="1200">
              <a:highlight>
                <a:schemeClr val="lt1"/>
              </a:highlight>
              <a:latin typeface="Times New Roman"/>
              <a:ea typeface="Times New Roman"/>
              <a:cs typeface="Times New Roman"/>
              <a:sym typeface="Times New Roman"/>
            </a:endParaRPr>
          </a:p>
          <a:p>
            <a:pPr indent="-304800" lvl="0" marL="457200" rtl="0" algn="l">
              <a:lnSpc>
                <a:spcPct val="200000"/>
              </a:lnSpc>
              <a:spcBef>
                <a:spcPts val="1200"/>
              </a:spcBef>
              <a:spcAft>
                <a:spcPts val="0"/>
              </a:spcAft>
              <a:buClr>
                <a:schemeClr val="dk1"/>
              </a:buClr>
              <a:buSzPts val="1200"/>
              <a:buFont typeface="Times New Roman"/>
              <a:buChar char="●"/>
            </a:pPr>
            <a:r>
              <a:rPr lang="en" sz="1200">
                <a:solidFill>
                  <a:schemeClr val="dk1"/>
                </a:solidFill>
                <a:highlight>
                  <a:schemeClr val="lt1"/>
                </a:highlight>
                <a:latin typeface="Times New Roman"/>
                <a:ea typeface="Times New Roman"/>
                <a:cs typeface="Times New Roman"/>
                <a:sym typeface="Times New Roman"/>
              </a:rPr>
              <a:t>Coal Ash has </a:t>
            </a:r>
            <a:r>
              <a:rPr lang="en" sz="1200">
                <a:solidFill>
                  <a:schemeClr val="dk1"/>
                </a:solidFill>
                <a:highlight>
                  <a:schemeClr val="lt1"/>
                </a:highlight>
                <a:latin typeface="Times New Roman"/>
                <a:ea typeface="Times New Roman"/>
                <a:cs typeface="Times New Roman"/>
                <a:sym typeface="Times New Roman"/>
              </a:rPr>
              <a:t>become</a:t>
            </a:r>
            <a:r>
              <a:rPr lang="en" sz="1200">
                <a:solidFill>
                  <a:schemeClr val="dk1"/>
                </a:solidFill>
                <a:highlight>
                  <a:schemeClr val="lt1"/>
                </a:highlight>
                <a:latin typeface="Times New Roman"/>
                <a:ea typeface="Times New Roman"/>
                <a:cs typeface="Times New Roman"/>
                <a:sym typeface="Times New Roman"/>
              </a:rPr>
              <a:t> a </a:t>
            </a:r>
            <a:r>
              <a:rPr lang="en" sz="1200">
                <a:solidFill>
                  <a:schemeClr val="dk1"/>
                </a:solidFill>
                <a:highlight>
                  <a:schemeClr val="lt1"/>
                </a:highlight>
                <a:latin typeface="Times New Roman"/>
                <a:ea typeface="Times New Roman"/>
                <a:cs typeface="Times New Roman"/>
                <a:sym typeface="Times New Roman"/>
              </a:rPr>
              <a:t>controversial topic</a:t>
            </a:r>
            <a:r>
              <a:rPr lang="en" sz="1200">
                <a:solidFill>
                  <a:schemeClr val="dk1"/>
                </a:solidFill>
                <a:highlight>
                  <a:schemeClr val="lt1"/>
                </a:highlight>
                <a:latin typeface="Times New Roman"/>
                <a:ea typeface="Times New Roman"/>
                <a:cs typeface="Times New Roman"/>
                <a:sym typeface="Times New Roman"/>
              </a:rPr>
              <a:t> as of recently with the dangers it poses to the </a:t>
            </a:r>
            <a:r>
              <a:rPr lang="en" sz="1200">
                <a:solidFill>
                  <a:schemeClr val="dk1"/>
                </a:solidFill>
                <a:highlight>
                  <a:schemeClr val="lt1"/>
                </a:highlight>
                <a:latin typeface="Times New Roman"/>
                <a:ea typeface="Times New Roman"/>
                <a:cs typeface="Times New Roman"/>
                <a:sym typeface="Times New Roman"/>
              </a:rPr>
              <a:t>environment</a:t>
            </a:r>
            <a:r>
              <a:rPr lang="en" sz="1200">
                <a:solidFill>
                  <a:schemeClr val="dk1"/>
                </a:solidFill>
                <a:highlight>
                  <a:schemeClr val="lt1"/>
                </a:highlight>
                <a:latin typeface="Times New Roman"/>
                <a:ea typeface="Times New Roman"/>
                <a:cs typeface="Times New Roman"/>
                <a:sym typeface="Times New Roman"/>
              </a:rPr>
              <a:t> and human safety. </a:t>
            </a:r>
            <a:endParaRPr sz="1200">
              <a:solidFill>
                <a:schemeClr val="dk1"/>
              </a:solidFill>
              <a:highlight>
                <a:schemeClr val="lt1"/>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chemeClr val="dk1"/>
              </a:buClr>
              <a:buSzPts val="1200"/>
              <a:buFont typeface="Times New Roman"/>
              <a:buChar char="●"/>
            </a:pPr>
            <a:r>
              <a:rPr lang="en" sz="1200">
                <a:solidFill>
                  <a:schemeClr val="dk1"/>
                </a:solidFill>
                <a:highlight>
                  <a:schemeClr val="lt1"/>
                </a:highlight>
                <a:latin typeface="Times New Roman"/>
                <a:ea typeface="Times New Roman"/>
                <a:cs typeface="Times New Roman"/>
                <a:sym typeface="Times New Roman"/>
              </a:rPr>
              <a:t>As a result of being harmful, there have regulations in recent years on proper ways of disposing and storing coal ash.</a:t>
            </a:r>
            <a:endParaRPr sz="1200">
              <a:solidFill>
                <a:schemeClr val="dk1"/>
              </a:solidFill>
              <a:highlight>
                <a:schemeClr val="lt1"/>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chemeClr val="dk1"/>
              </a:buClr>
              <a:buSzPts val="1200"/>
              <a:buFont typeface="Times New Roman"/>
              <a:buChar char="●"/>
            </a:pPr>
            <a:r>
              <a:rPr lang="en" sz="1200">
                <a:solidFill>
                  <a:schemeClr val="dk1"/>
                </a:solidFill>
                <a:highlight>
                  <a:schemeClr val="lt1"/>
                </a:highlight>
                <a:latin typeface="Times New Roman"/>
                <a:ea typeface="Times New Roman"/>
                <a:cs typeface="Times New Roman"/>
                <a:sym typeface="Times New Roman"/>
              </a:rPr>
              <a:t>In 2015 regulations were set in place by the Obama administration but during the Trump administration they have been amended fueling much </a:t>
            </a:r>
            <a:r>
              <a:rPr lang="en" sz="1200">
                <a:solidFill>
                  <a:schemeClr val="dk1"/>
                </a:solidFill>
                <a:highlight>
                  <a:schemeClr val="lt1"/>
                </a:highlight>
                <a:latin typeface="Times New Roman"/>
                <a:ea typeface="Times New Roman"/>
                <a:cs typeface="Times New Roman"/>
                <a:sym typeface="Times New Roman"/>
              </a:rPr>
              <a:t>controversy</a:t>
            </a:r>
            <a:r>
              <a:rPr lang="en" sz="1200">
                <a:solidFill>
                  <a:schemeClr val="dk1"/>
                </a:solidFill>
                <a:highlight>
                  <a:schemeClr val="lt1"/>
                </a:highlight>
                <a:latin typeface="Times New Roman"/>
                <a:ea typeface="Times New Roman"/>
                <a:cs typeface="Times New Roman"/>
                <a:sym typeface="Times New Roman"/>
              </a:rPr>
              <a:t> </a:t>
            </a:r>
            <a:endParaRPr sz="1200">
              <a:solidFill>
                <a:schemeClr val="dk1"/>
              </a:solidFill>
              <a:highlight>
                <a:schemeClr val="lt1"/>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chemeClr val="dk1"/>
              </a:buClr>
              <a:buSzPts val="1200"/>
              <a:buFont typeface="Times New Roman"/>
              <a:buChar char="●"/>
            </a:pPr>
            <a:r>
              <a:rPr lang="en" sz="1200">
                <a:solidFill>
                  <a:schemeClr val="dk1"/>
                </a:solidFill>
                <a:highlight>
                  <a:schemeClr val="lt1"/>
                </a:highlight>
                <a:latin typeface="Times New Roman"/>
                <a:ea typeface="Times New Roman"/>
                <a:cs typeface="Times New Roman"/>
                <a:sym typeface="Times New Roman"/>
              </a:rPr>
              <a:t>The </a:t>
            </a:r>
            <a:r>
              <a:rPr lang="en" sz="1200">
                <a:solidFill>
                  <a:schemeClr val="dk1"/>
                </a:solidFill>
                <a:highlight>
                  <a:schemeClr val="lt1"/>
                </a:highlight>
                <a:latin typeface="Times New Roman"/>
                <a:ea typeface="Times New Roman"/>
                <a:cs typeface="Times New Roman"/>
                <a:sym typeface="Times New Roman"/>
              </a:rPr>
              <a:t>regulations</a:t>
            </a:r>
            <a:r>
              <a:rPr lang="en" sz="1200">
                <a:solidFill>
                  <a:schemeClr val="dk1"/>
                </a:solidFill>
                <a:highlight>
                  <a:schemeClr val="lt1"/>
                </a:highlight>
                <a:latin typeface="Times New Roman"/>
                <a:ea typeface="Times New Roman"/>
                <a:cs typeface="Times New Roman"/>
                <a:sym typeface="Times New Roman"/>
              </a:rPr>
              <a:t> did however not define clear but give a framework for how to dispose of coal ash.</a:t>
            </a:r>
            <a:endParaRPr sz="1200">
              <a:solidFill>
                <a:schemeClr val="dk1"/>
              </a:solidFill>
              <a:highlight>
                <a:schemeClr val="lt1"/>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chemeClr val="dk1"/>
              </a:buClr>
              <a:buSzPts val="1200"/>
              <a:buFont typeface="Times New Roman"/>
              <a:buChar char="●"/>
            </a:pPr>
            <a:r>
              <a:rPr lang="en" sz="1200">
                <a:solidFill>
                  <a:schemeClr val="dk1"/>
                </a:solidFill>
                <a:highlight>
                  <a:schemeClr val="lt1"/>
                </a:highlight>
                <a:latin typeface="Times New Roman"/>
                <a:ea typeface="Times New Roman"/>
                <a:cs typeface="Times New Roman"/>
                <a:sym typeface="Times New Roman"/>
              </a:rPr>
              <a:t>Since the Trump Administration has amended the regulations he has become more </a:t>
            </a:r>
            <a:r>
              <a:rPr lang="en" sz="1200">
                <a:solidFill>
                  <a:schemeClr val="dk1"/>
                </a:solidFill>
                <a:highlight>
                  <a:schemeClr val="lt1"/>
                </a:highlight>
                <a:latin typeface="Times New Roman"/>
                <a:ea typeface="Times New Roman"/>
                <a:cs typeface="Times New Roman"/>
                <a:sym typeface="Times New Roman"/>
              </a:rPr>
              <a:t>lenient, angering many environmentalists. </a:t>
            </a:r>
            <a:endParaRPr sz="1200">
              <a:solidFill>
                <a:schemeClr val="dk1"/>
              </a:solidFill>
              <a:highlight>
                <a:schemeClr val="lt1"/>
              </a:highlight>
              <a:latin typeface="Times New Roman"/>
              <a:ea typeface="Times New Roman"/>
              <a:cs typeface="Times New Roman"/>
              <a:sym typeface="Times New Roman"/>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0" name="Shape 80"/>
        <p:cNvGrpSpPr/>
        <p:nvPr/>
      </p:nvGrpSpPr>
      <p:grpSpPr>
        <a:xfrm>
          <a:off x="0" y="0"/>
          <a:ext cx="0" cy="0"/>
          <a:chOff x="0" y="0"/>
          <a:chExt cx="0" cy="0"/>
        </a:xfrm>
      </p:grpSpPr>
      <p:sp>
        <p:nvSpPr>
          <p:cNvPr id="81" name="Google Shape;81;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The Impact of Coal Ash Contamination</a:t>
            </a:r>
            <a:endParaRPr>
              <a:latin typeface="Times New Roman"/>
              <a:ea typeface="Times New Roman"/>
              <a:cs typeface="Times New Roman"/>
              <a:sym typeface="Times New Roman"/>
            </a:endParaRPr>
          </a:p>
        </p:txBody>
      </p:sp>
      <p:sp>
        <p:nvSpPr>
          <p:cNvPr id="82" name="Google Shape;82;p17"/>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200">
                <a:solidFill>
                  <a:schemeClr val="dk1"/>
                </a:solidFill>
                <a:latin typeface="Times New Roman"/>
                <a:ea typeface="Times New Roman"/>
                <a:cs typeface="Times New Roman"/>
                <a:sym typeface="Times New Roman"/>
              </a:rPr>
              <a:t>Coal ash contains several c</a:t>
            </a:r>
            <a:r>
              <a:rPr lang="en" sz="1200">
                <a:solidFill>
                  <a:schemeClr val="dk1"/>
                </a:solidFill>
                <a:latin typeface="Times New Roman"/>
                <a:ea typeface="Times New Roman"/>
                <a:cs typeface="Times New Roman"/>
                <a:sym typeface="Times New Roman"/>
              </a:rPr>
              <a:t>ontaminants</a:t>
            </a:r>
            <a:r>
              <a:rPr lang="en" sz="1200">
                <a:solidFill>
                  <a:schemeClr val="dk1"/>
                </a:solidFill>
                <a:latin typeface="Times New Roman"/>
                <a:ea typeface="Times New Roman"/>
                <a:cs typeface="Times New Roman"/>
                <a:sym typeface="Times New Roman"/>
              </a:rPr>
              <a:t> that impact the environment and us in general (EPA):</a:t>
            </a:r>
            <a:endParaRPr sz="1200">
              <a:solidFill>
                <a:schemeClr val="dk1"/>
              </a:solidFill>
              <a:latin typeface="Times New Roman"/>
              <a:ea typeface="Times New Roman"/>
              <a:cs typeface="Times New Roman"/>
              <a:sym typeface="Times New Roman"/>
            </a:endParaRPr>
          </a:p>
          <a:p>
            <a:pPr indent="-304800" lvl="0" marL="457200" rtl="0" algn="l">
              <a:spcBef>
                <a:spcPts val="12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Mercury</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Cadmium</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Arsenic</a:t>
            </a:r>
            <a:endParaRPr sz="1200">
              <a:solidFill>
                <a:schemeClr val="dk1"/>
              </a:solidFill>
              <a:latin typeface="Times New Roman"/>
              <a:ea typeface="Times New Roman"/>
              <a:cs typeface="Times New Roman"/>
              <a:sym typeface="Times New Roman"/>
            </a:endParaRPr>
          </a:p>
        </p:txBody>
      </p:sp>
      <p:pic>
        <p:nvPicPr>
          <p:cNvPr id="83" name="Google Shape;83;p17"/>
          <p:cNvPicPr preferRelativeResize="0"/>
          <p:nvPr/>
        </p:nvPicPr>
        <p:blipFill>
          <a:blip r:embed="rId3">
            <a:alphaModFix/>
          </a:blip>
          <a:stretch>
            <a:fillRect/>
          </a:stretch>
        </p:blipFill>
        <p:spPr>
          <a:xfrm>
            <a:off x="1891875" y="3311000"/>
            <a:ext cx="1355100" cy="1355100"/>
          </a:xfrm>
          <a:prstGeom prst="rect">
            <a:avLst/>
          </a:prstGeom>
          <a:noFill/>
          <a:ln>
            <a:noFill/>
          </a:ln>
        </p:spPr>
      </p:pic>
      <p:pic>
        <p:nvPicPr>
          <p:cNvPr id="84" name="Google Shape;84;p17"/>
          <p:cNvPicPr preferRelativeResize="0"/>
          <p:nvPr/>
        </p:nvPicPr>
        <p:blipFill>
          <a:blip r:embed="rId4">
            <a:alphaModFix/>
          </a:blip>
          <a:stretch>
            <a:fillRect/>
          </a:stretch>
        </p:blipFill>
        <p:spPr>
          <a:xfrm>
            <a:off x="3851875" y="3311000"/>
            <a:ext cx="1355100" cy="1355100"/>
          </a:xfrm>
          <a:prstGeom prst="rect">
            <a:avLst/>
          </a:prstGeom>
          <a:noFill/>
          <a:ln>
            <a:noFill/>
          </a:ln>
        </p:spPr>
      </p:pic>
      <p:pic>
        <p:nvPicPr>
          <p:cNvPr id="85" name="Google Shape;85;p17"/>
          <p:cNvPicPr preferRelativeResize="0"/>
          <p:nvPr/>
        </p:nvPicPr>
        <p:blipFill>
          <a:blip r:embed="rId5">
            <a:alphaModFix/>
          </a:blip>
          <a:stretch>
            <a:fillRect/>
          </a:stretch>
        </p:blipFill>
        <p:spPr>
          <a:xfrm>
            <a:off x="5744225" y="3310986"/>
            <a:ext cx="1355100" cy="135512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9" name="Shape 89"/>
        <p:cNvGrpSpPr/>
        <p:nvPr/>
      </p:nvGrpSpPr>
      <p:grpSpPr>
        <a:xfrm>
          <a:off x="0" y="0"/>
          <a:ext cx="0" cy="0"/>
          <a:chOff x="0" y="0"/>
          <a:chExt cx="0" cy="0"/>
        </a:xfrm>
      </p:grpSpPr>
      <p:sp>
        <p:nvSpPr>
          <p:cNvPr id="90" name="Google Shape;90;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
                <a:latin typeface="Times New Roman"/>
                <a:ea typeface="Times New Roman"/>
                <a:cs typeface="Times New Roman"/>
                <a:sym typeface="Times New Roman"/>
              </a:rPr>
              <a:t>The Impact of Coal Ash Contamination (Cont.)</a:t>
            </a:r>
            <a:endParaRPr>
              <a:latin typeface="Times New Roman"/>
              <a:ea typeface="Times New Roman"/>
              <a:cs typeface="Times New Roman"/>
              <a:sym typeface="Times New Roman"/>
            </a:endParaRPr>
          </a:p>
        </p:txBody>
      </p:sp>
      <p:sp>
        <p:nvSpPr>
          <p:cNvPr id="91" name="Google Shape;91;p18"/>
          <p:cNvSpPr txBox="1"/>
          <p:nvPr>
            <p:ph idx="1" type="body"/>
          </p:nvPr>
        </p:nvSpPr>
        <p:spPr>
          <a:xfrm>
            <a:off x="311700" y="1152475"/>
            <a:ext cx="58590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200">
                <a:solidFill>
                  <a:schemeClr val="dk1"/>
                </a:solidFill>
                <a:latin typeface="Times New Roman"/>
                <a:ea typeface="Times New Roman"/>
                <a:cs typeface="Times New Roman"/>
                <a:sym typeface="Times New Roman"/>
              </a:rPr>
              <a:t>When coal ash is not properly managed, these materials can make their way into nearby water sources, as well as the air (EPA).</a:t>
            </a:r>
            <a:endParaRPr sz="1200">
              <a:solidFill>
                <a:schemeClr val="dk1"/>
              </a:solidFill>
              <a:latin typeface="Times New Roman"/>
              <a:ea typeface="Times New Roman"/>
              <a:cs typeface="Times New Roman"/>
              <a:sym typeface="Times New Roman"/>
            </a:endParaRPr>
          </a:p>
          <a:p>
            <a:pPr indent="0" lvl="0" marL="0" rtl="0" algn="l">
              <a:spcBef>
                <a:spcPts val="1200"/>
              </a:spcBef>
              <a:spcAft>
                <a:spcPts val="1200"/>
              </a:spcAft>
              <a:buNone/>
            </a:pPr>
            <a:r>
              <a:rPr lang="en" sz="1200">
                <a:solidFill>
                  <a:schemeClr val="dk1"/>
                </a:solidFill>
                <a:latin typeface="Times New Roman"/>
                <a:ea typeface="Times New Roman"/>
                <a:cs typeface="Times New Roman"/>
                <a:sym typeface="Times New Roman"/>
              </a:rPr>
              <a:t>This proves to be very harmful to not only the environment, but also on the lives of wildlife and humans (</a:t>
            </a:r>
            <a:r>
              <a:rPr i="1" lang="en" sz="1200">
                <a:solidFill>
                  <a:schemeClr val="dk1"/>
                </a:solidFill>
                <a:latin typeface="Times New Roman"/>
                <a:ea typeface="Times New Roman"/>
                <a:cs typeface="Times New Roman"/>
                <a:sym typeface="Times New Roman"/>
              </a:rPr>
              <a:t>Pennsylvania and Coal Ash</a:t>
            </a:r>
            <a:r>
              <a:rPr lang="en" sz="1200">
                <a:solidFill>
                  <a:schemeClr val="dk1"/>
                </a:solidFill>
                <a:latin typeface="Times New Roman"/>
                <a:ea typeface="Times New Roman"/>
                <a:cs typeface="Times New Roman"/>
                <a:sym typeface="Times New Roman"/>
              </a:rPr>
              <a:t>, 1-2).</a:t>
            </a:r>
            <a:endParaRPr sz="1200">
              <a:solidFill>
                <a:schemeClr val="dk1"/>
              </a:solidFill>
              <a:latin typeface="Times New Roman"/>
              <a:ea typeface="Times New Roman"/>
              <a:cs typeface="Times New Roman"/>
              <a:sym typeface="Times New Roman"/>
            </a:endParaRPr>
          </a:p>
        </p:txBody>
      </p:sp>
      <p:pic>
        <p:nvPicPr>
          <p:cNvPr id="92" name="Google Shape;92;p18"/>
          <p:cNvPicPr preferRelativeResize="0"/>
          <p:nvPr/>
        </p:nvPicPr>
        <p:blipFill>
          <a:blip r:embed="rId3">
            <a:alphaModFix/>
          </a:blip>
          <a:stretch>
            <a:fillRect/>
          </a:stretch>
        </p:blipFill>
        <p:spPr>
          <a:xfrm>
            <a:off x="6091675" y="1567675"/>
            <a:ext cx="2861274" cy="3538601"/>
          </a:xfrm>
          <a:prstGeom prst="rect">
            <a:avLst/>
          </a:prstGeom>
          <a:noFill/>
          <a:ln>
            <a:noFill/>
          </a:ln>
        </p:spPr>
      </p:pic>
      <p:pic>
        <p:nvPicPr>
          <p:cNvPr id="93" name="Google Shape;93;p18"/>
          <p:cNvPicPr preferRelativeResize="0"/>
          <p:nvPr/>
        </p:nvPicPr>
        <p:blipFill>
          <a:blip r:embed="rId4">
            <a:alphaModFix/>
          </a:blip>
          <a:stretch>
            <a:fillRect/>
          </a:stretch>
        </p:blipFill>
        <p:spPr>
          <a:xfrm>
            <a:off x="792375" y="2571750"/>
            <a:ext cx="4070000" cy="21367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7" name="Shape 97"/>
        <p:cNvGrpSpPr/>
        <p:nvPr/>
      </p:nvGrpSpPr>
      <p:grpSpPr>
        <a:xfrm>
          <a:off x="0" y="0"/>
          <a:ext cx="0" cy="0"/>
          <a:chOff x="0" y="0"/>
          <a:chExt cx="0" cy="0"/>
        </a:xfrm>
      </p:grpSpPr>
      <p:sp>
        <p:nvSpPr>
          <p:cNvPr id="98" name="Google Shape;98;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The Impact of Coal Ash Contamination (Cont.</a:t>
            </a:r>
            <a:r>
              <a:rPr lang="en"/>
              <a:t>)</a:t>
            </a:r>
            <a:endParaRPr/>
          </a:p>
        </p:txBody>
      </p:sp>
      <p:sp>
        <p:nvSpPr>
          <p:cNvPr id="99" name="Google Shape;99;p19"/>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200">
                <a:solidFill>
                  <a:schemeClr val="dk1"/>
                </a:solidFill>
                <a:latin typeface="Times New Roman"/>
                <a:ea typeface="Times New Roman"/>
                <a:cs typeface="Times New Roman"/>
                <a:sym typeface="Times New Roman"/>
              </a:rPr>
              <a:t>Contaminated water </a:t>
            </a:r>
            <a:r>
              <a:rPr lang="en" sz="1200">
                <a:solidFill>
                  <a:schemeClr val="dk1"/>
                </a:solidFill>
                <a:latin typeface="Times New Roman"/>
                <a:ea typeface="Times New Roman"/>
                <a:cs typeface="Times New Roman"/>
                <a:sym typeface="Times New Roman"/>
              </a:rPr>
              <a:t>exceed the federal drinking water standards over thirty six times over in both groundwater and surface water. Exposure to these materials may result in:</a:t>
            </a:r>
            <a:endParaRPr sz="1200">
              <a:solidFill>
                <a:schemeClr val="dk1"/>
              </a:solidFill>
              <a:latin typeface="Times New Roman"/>
              <a:ea typeface="Times New Roman"/>
              <a:cs typeface="Times New Roman"/>
              <a:sym typeface="Times New Roman"/>
            </a:endParaRPr>
          </a:p>
          <a:p>
            <a:pPr indent="-304800" lvl="0" marL="457200" rtl="0" algn="l">
              <a:spcBef>
                <a:spcPts val="12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Selenium poisoning (Lemley, </a:t>
            </a:r>
            <a:r>
              <a:rPr i="1" lang="en" sz="1200">
                <a:solidFill>
                  <a:schemeClr val="dk1"/>
                </a:solidFill>
                <a:latin typeface="Times New Roman"/>
                <a:ea typeface="Times New Roman"/>
                <a:cs typeface="Times New Roman"/>
                <a:sym typeface="Times New Roman"/>
              </a:rPr>
              <a:t>An urgent need</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Heart damage (PSR, </a:t>
            </a:r>
            <a:r>
              <a:rPr i="1" lang="en" sz="1200">
                <a:solidFill>
                  <a:schemeClr val="dk1"/>
                </a:solidFill>
                <a:latin typeface="Times New Roman"/>
                <a:ea typeface="Times New Roman"/>
                <a:cs typeface="Times New Roman"/>
                <a:sym typeface="Times New Roman"/>
              </a:rPr>
              <a:t>Coal Ash</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Lung damage (PSR, </a:t>
            </a:r>
            <a:r>
              <a:rPr i="1" lang="en" sz="1200">
                <a:solidFill>
                  <a:schemeClr val="dk1"/>
                </a:solidFill>
                <a:latin typeface="Times New Roman"/>
                <a:ea typeface="Times New Roman"/>
                <a:cs typeface="Times New Roman"/>
                <a:sym typeface="Times New Roman"/>
              </a:rPr>
              <a:t>Coal Ash</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Respiratory distress (PSR, </a:t>
            </a:r>
            <a:r>
              <a:rPr i="1" lang="en" sz="1200">
                <a:solidFill>
                  <a:schemeClr val="dk1"/>
                </a:solidFill>
                <a:latin typeface="Times New Roman"/>
                <a:ea typeface="Times New Roman"/>
                <a:cs typeface="Times New Roman"/>
                <a:sym typeface="Times New Roman"/>
              </a:rPr>
              <a:t>Coal Ash</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Kidney disease (PSR, </a:t>
            </a:r>
            <a:r>
              <a:rPr i="1" lang="en" sz="1200">
                <a:solidFill>
                  <a:schemeClr val="dk1"/>
                </a:solidFill>
                <a:latin typeface="Times New Roman"/>
                <a:ea typeface="Times New Roman"/>
                <a:cs typeface="Times New Roman"/>
                <a:sym typeface="Times New Roman"/>
              </a:rPr>
              <a:t>Coal Ash</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Reproductive problems (PSR, </a:t>
            </a:r>
            <a:r>
              <a:rPr i="1" lang="en" sz="1200">
                <a:solidFill>
                  <a:schemeClr val="dk1"/>
                </a:solidFill>
                <a:latin typeface="Times New Roman"/>
                <a:ea typeface="Times New Roman"/>
                <a:cs typeface="Times New Roman"/>
                <a:sym typeface="Times New Roman"/>
              </a:rPr>
              <a:t>Coal Ash</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Gastrointestinal illness (PSR, </a:t>
            </a:r>
            <a:r>
              <a:rPr i="1" lang="en" sz="1200">
                <a:solidFill>
                  <a:schemeClr val="dk1"/>
                </a:solidFill>
                <a:latin typeface="Times New Roman"/>
                <a:ea typeface="Times New Roman"/>
                <a:cs typeface="Times New Roman"/>
                <a:sym typeface="Times New Roman"/>
              </a:rPr>
              <a:t>Coal Ash</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304800" lvl="0" marL="4572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Birth defects (PSR, </a:t>
            </a:r>
            <a:r>
              <a:rPr i="1" lang="en" sz="1200">
                <a:solidFill>
                  <a:schemeClr val="dk1"/>
                </a:solidFill>
                <a:latin typeface="Times New Roman"/>
                <a:ea typeface="Times New Roman"/>
                <a:cs typeface="Times New Roman"/>
                <a:sym typeface="Times New Roman"/>
              </a:rPr>
              <a:t>Coal Ash</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p:txBody>
      </p:sp>
      <p:pic>
        <p:nvPicPr>
          <p:cNvPr id="100" name="Google Shape;100;p19"/>
          <p:cNvPicPr preferRelativeResize="0"/>
          <p:nvPr/>
        </p:nvPicPr>
        <p:blipFill>
          <a:blip r:embed="rId3">
            <a:alphaModFix/>
          </a:blip>
          <a:stretch>
            <a:fillRect/>
          </a:stretch>
        </p:blipFill>
        <p:spPr>
          <a:xfrm>
            <a:off x="6211851" y="1485150"/>
            <a:ext cx="2537024" cy="323435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4" name="Shape 104"/>
        <p:cNvGrpSpPr/>
        <p:nvPr/>
      </p:nvGrpSpPr>
      <p:grpSpPr>
        <a:xfrm>
          <a:off x="0" y="0"/>
          <a:ext cx="0" cy="0"/>
          <a:chOff x="0" y="0"/>
          <a:chExt cx="0" cy="0"/>
        </a:xfrm>
      </p:grpSpPr>
      <p:sp>
        <p:nvSpPr>
          <p:cNvPr id="105" name="Google Shape;105;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Clr>
                <a:schemeClr val="dk1"/>
              </a:buClr>
              <a:buSzPct val="39285"/>
              <a:buFont typeface="Arial"/>
              <a:buNone/>
            </a:pPr>
            <a:r>
              <a:rPr lang="en">
                <a:latin typeface="Times New Roman"/>
                <a:ea typeface="Times New Roman"/>
                <a:cs typeface="Times New Roman"/>
                <a:sym typeface="Times New Roman"/>
              </a:rPr>
              <a:t>The Impact of Coal Ash Contamination (Cont.)</a:t>
            </a:r>
            <a:endParaRPr>
              <a:latin typeface="Times New Roman"/>
              <a:ea typeface="Times New Roman"/>
              <a:cs typeface="Times New Roman"/>
              <a:sym typeface="Times New Roman"/>
            </a:endParaRPr>
          </a:p>
        </p:txBody>
      </p:sp>
      <p:sp>
        <p:nvSpPr>
          <p:cNvPr id="106" name="Google Shape;106;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spcBef>
                <a:spcPts val="0"/>
              </a:spcBef>
              <a:spcAft>
                <a:spcPts val="0"/>
              </a:spcAft>
              <a:buNone/>
            </a:pPr>
            <a:r>
              <a:rPr lang="en" sz="1200">
                <a:solidFill>
                  <a:schemeClr val="dk1"/>
                </a:solidFill>
                <a:latin typeface="Times New Roman"/>
                <a:ea typeface="Times New Roman"/>
                <a:cs typeface="Times New Roman"/>
                <a:sym typeface="Times New Roman"/>
              </a:rPr>
              <a:t>Outside of causing damage to wildlife and humans, it also causes damage to </a:t>
            </a:r>
            <a:r>
              <a:rPr lang="en" sz="1200">
                <a:solidFill>
                  <a:schemeClr val="dk1"/>
                </a:solidFill>
                <a:latin typeface="Times New Roman"/>
                <a:ea typeface="Times New Roman"/>
                <a:cs typeface="Times New Roman"/>
                <a:sym typeface="Times New Roman"/>
              </a:rPr>
              <a:t>various</a:t>
            </a:r>
            <a:r>
              <a:rPr lang="en" sz="1200">
                <a:solidFill>
                  <a:schemeClr val="dk1"/>
                </a:solidFill>
                <a:latin typeface="Times New Roman"/>
                <a:ea typeface="Times New Roman"/>
                <a:cs typeface="Times New Roman"/>
                <a:sym typeface="Times New Roman"/>
              </a:rPr>
              <a:t> other important issues such as:</a:t>
            </a:r>
            <a:endParaRPr sz="1200">
              <a:solidFill>
                <a:schemeClr val="dk1"/>
              </a:solidFill>
              <a:latin typeface="Times New Roman"/>
              <a:ea typeface="Times New Roman"/>
              <a:cs typeface="Times New Roman"/>
              <a:sym typeface="Times New Roman"/>
            </a:endParaRPr>
          </a:p>
          <a:p>
            <a:pPr indent="-304800" lvl="0" marL="457200" rtl="0" algn="l">
              <a:spcBef>
                <a:spcPts val="12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The environment</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There is already an estimated two billion dollars worth of damage already done by coal ash on the environment, and that is </a:t>
            </a:r>
            <a:r>
              <a:rPr lang="en" sz="1200">
                <a:solidFill>
                  <a:schemeClr val="dk1"/>
                </a:solidFill>
                <a:latin typeface="Times New Roman"/>
                <a:ea typeface="Times New Roman"/>
                <a:cs typeface="Times New Roman"/>
                <a:sym typeface="Times New Roman"/>
              </a:rPr>
              <a:t>only</a:t>
            </a:r>
            <a:r>
              <a:rPr lang="en" sz="1200">
                <a:solidFill>
                  <a:schemeClr val="dk1"/>
                </a:solidFill>
                <a:latin typeface="Times New Roman"/>
                <a:ea typeface="Times New Roman"/>
                <a:cs typeface="Times New Roman"/>
                <a:sym typeface="Times New Roman"/>
              </a:rPr>
              <a:t> taking into account the documented cases (Lemley, </a:t>
            </a:r>
            <a:r>
              <a:rPr i="1" lang="en" sz="1200">
                <a:solidFill>
                  <a:schemeClr val="dk1"/>
                </a:solidFill>
                <a:latin typeface="Times New Roman"/>
                <a:ea typeface="Times New Roman"/>
                <a:cs typeface="Times New Roman"/>
                <a:sym typeface="Times New Roman"/>
              </a:rPr>
              <a:t>An urgent need</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a:p>
            <a:pPr indent="0" lvl="0" marL="0" rtl="0" algn="l">
              <a:spcBef>
                <a:spcPts val="1200"/>
              </a:spcBef>
              <a:spcAft>
                <a:spcPts val="0"/>
              </a:spcAft>
              <a:buNone/>
            </a:pPr>
            <a:r>
              <a:t/>
            </a:r>
            <a:endParaRPr sz="1200">
              <a:solidFill>
                <a:schemeClr val="dk1"/>
              </a:solidFill>
              <a:latin typeface="Times New Roman"/>
              <a:ea typeface="Times New Roman"/>
              <a:cs typeface="Times New Roman"/>
              <a:sym typeface="Times New Roman"/>
            </a:endParaRPr>
          </a:p>
          <a:p>
            <a:pPr indent="-304800" lvl="0" marL="457200" rtl="0" algn="l">
              <a:spcBef>
                <a:spcPts val="120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The economy</a:t>
            </a:r>
            <a:endParaRPr sz="1200">
              <a:solidFill>
                <a:schemeClr val="dk1"/>
              </a:solidFill>
              <a:latin typeface="Times New Roman"/>
              <a:ea typeface="Times New Roman"/>
              <a:cs typeface="Times New Roman"/>
              <a:sym typeface="Times New Roman"/>
            </a:endParaRPr>
          </a:p>
          <a:p>
            <a:pPr indent="-304800" lvl="1" marL="914400" rtl="0" algn="l">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Certain industries are </a:t>
            </a:r>
            <a:r>
              <a:rPr lang="en" sz="1200">
                <a:solidFill>
                  <a:schemeClr val="dk1"/>
                </a:solidFill>
                <a:latin typeface="Times New Roman"/>
                <a:ea typeface="Times New Roman"/>
                <a:cs typeface="Times New Roman"/>
                <a:sym typeface="Times New Roman"/>
              </a:rPr>
              <a:t>severely</a:t>
            </a:r>
            <a:r>
              <a:rPr lang="en" sz="1200">
                <a:solidFill>
                  <a:schemeClr val="dk1"/>
                </a:solidFill>
                <a:latin typeface="Times New Roman"/>
                <a:ea typeface="Times New Roman"/>
                <a:cs typeface="Times New Roman"/>
                <a:sym typeface="Times New Roman"/>
              </a:rPr>
              <a:t> affected by coal ash contamination, such as </a:t>
            </a:r>
            <a:r>
              <a:rPr lang="en" sz="1200">
                <a:solidFill>
                  <a:schemeClr val="dk1"/>
                </a:solidFill>
                <a:latin typeface="Times New Roman"/>
                <a:ea typeface="Times New Roman"/>
                <a:cs typeface="Times New Roman"/>
                <a:sym typeface="Times New Roman"/>
              </a:rPr>
              <a:t>the fishery industry, which suffers losses around $US 8.6 million annually due to coal ash (Lemley, </a:t>
            </a:r>
            <a:r>
              <a:rPr i="1" lang="en" sz="1200">
                <a:solidFill>
                  <a:schemeClr val="dk1"/>
                </a:solidFill>
                <a:latin typeface="Times New Roman"/>
                <a:ea typeface="Times New Roman"/>
                <a:cs typeface="Times New Roman"/>
                <a:sym typeface="Times New Roman"/>
              </a:rPr>
              <a:t>An urgent need</a:t>
            </a:r>
            <a:r>
              <a:rPr lang="en" sz="1200">
                <a:solidFill>
                  <a:schemeClr val="dk1"/>
                </a:solidFill>
                <a:latin typeface="Times New Roman"/>
                <a:ea typeface="Times New Roman"/>
                <a:cs typeface="Times New Roman"/>
                <a:sym typeface="Times New Roman"/>
              </a:rPr>
              <a:t>).</a:t>
            </a:r>
            <a:endParaRPr sz="1200">
              <a:solidFill>
                <a:schemeClr val="dk1"/>
              </a:solidFill>
              <a:latin typeface="Times New Roman"/>
              <a:ea typeface="Times New Roman"/>
              <a:cs typeface="Times New Roman"/>
              <a:sym typeface="Times New Roman"/>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0" name="Shape 110"/>
        <p:cNvGrpSpPr/>
        <p:nvPr/>
      </p:nvGrpSpPr>
      <p:grpSpPr>
        <a:xfrm>
          <a:off x="0" y="0"/>
          <a:ext cx="0" cy="0"/>
          <a:chOff x="0" y="0"/>
          <a:chExt cx="0" cy="0"/>
        </a:xfrm>
      </p:grpSpPr>
      <p:sp>
        <p:nvSpPr>
          <p:cNvPr id="111" name="Google Shape;111;p21"/>
          <p:cNvSpPr txBox="1"/>
          <p:nvPr>
            <p:ph type="title"/>
          </p:nvPr>
        </p:nvSpPr>
        <p:spPr>
          <a:xfrm>
            <a:off x="370825" y="20010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Why is Coal Ash reused? </a:t>
            </a:r>
            <a:endParaRPr>
              <a:latin typeface="Times New Roman"/>
              <a:ea typeface="Times New Roman"/>
              <a:cs typeface="Times New Roman"/>
              <a:sym typeface="Times New Roman"/>
            </a:endParaRPr>
          </a:p>
          <a:p>
            <a:pPr indent="0" lvl="0" marL="0" rtl="0" algn="l">
              <a:spcBef>
                <a:spcPts val="0"/>
              </a:spcBef>
              <a:spcAft>
                <a:spcPts val="0"/>
              </a:spcAft>
              <a:buNone/>
            </a:pPr>
            <a:r>
              <a:t/>
            </a:r>
            <a:endParaRPr/>
          </a:p>
        </p:txBody>
      </p:sp>
      <p:sp>
        <p:nvSpPr>
          <p:cNvPr id="112" name="Google Shape;112;p21"/>
          <p:cNvSpPr txBox="1"/>
          <p:nvPr>
            <p:ph idx="1" type="body"/>
          </p:nvPr>
        </p:nvSpPr>
        <p:spPr>
          <a:xfrm>
            <a:off x="311700" y="772800"/>
            <a:ext cx="8520600" cy="4277100"/>
          </a:xfrm>
          <a:prstGeom prst="rect">
            <a:avLst/>
          </a:prstGeom>
        </p:spPr>
        <p:txBody>
          <a:bodyPr anchorCtr="0" anchor="t" bIns="91425" lIns="91425" spcFirstLastPara="1" rIns="91425" wrap="square" tIns="91425">
            <a:normAutofit/>
          </a:bodyPr>
          <a:lstStyle/>
          <a:p>
            <a:pPr indent="0" lvl="0" marL="457200" rtl="0" algn="l">
              <a:spcBef>
                <a:spcPts val="0"/>
              </a:spcBef>
              <a:spcAft>
                <a:spcPts val="0"/>
              </a:spcAft>
              <a:buNone/>
            </a:pPr>
            <a:r>
              <a:rPr lang="en" sz="1200">
                <a:solidFill>
                  <a:srgbClr val="1B1B1B"/>
                </a:solidFill>
                <a:highlight>
                  <a:srgbClr val="FFFFFF"/>
                </a:highlight>
                <a:latin typeface="Times New Roman"/>
                <a:ea typeface="Times New Roman"/>
                <a:cs typeface="Times New Roman"/>
                <a:sym typeface="Times New Roman"/>
              </a:rPr>
              <a:t>Reusing coal ash can create many environmental, economic, and product benefits including:</a:t>
            </a:r>
            <a:endParaRPr sz="1200">
              <a:solidFill>
                <a:srgbClr val="1B1B1B"/>
              </a:solidFill>
              <a:highlight>
                <a:srgbClr val="FFFFFF"/>
              </a:highlight>
              <a:latin typeface="Times New Roman"/>
              <a:ea typeface="Times New Roman"/>
              <a:cs typeface="Times New Roman"/>
              <a:sym typeface="Times New Roman"/>
            </a:endParaRPr>
          </a:p>
          <a:p>
            <a:pPr indent="0" lvl="0" marL="457200" rtl="0" algn="l">
              <a:spcBef>
                <a:spcPts val="0"/>
              </a:spcBef>
              <a:spcAft>
                <a:spcPts val="0"/>
              </a:spcAft>
              <a:buNone/>
            </a:pPr>
            <a:r>
              <a:t/>
            </a:r>
            <a:endParaRPr sz="1200">
              <a:solidFill>
                <a:srgbClr val="1B1B1B"/>
              </a:solidFill>
              <a:highlight>
                <a:srgbClr val="FFFFFF"/>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rgbClr val="1B1B1B"/>
              </a:buClr>
              <a:buSzPts val="1200"/>
              <a:buFont typeface="Times New Roman"/>
              <a:buChar char="●"/>
            </a:pPr>
            <a:r>
              <a:rPr lang="en" sz="1200">
                <a:solidFill>
                  <a:srgbClr val="1B1B1B"/>
                </a:solidFill>
                <a:highlight>
                  <a:srgbClr val="FFFFFF"/>
                </a:highlight>
                <a:latin typeface="Times New Roman"/>
                <a:ea typeface="Times New Roman"/>
                <a:cs typeface="Times New Roman"/>
                <a:sym typeface="Times New Roman"/>
              </a:rPr>
              <a:t>Environmental benefits such as reduced greenhouse gas emissions, reduced need for disposing in landfills, and reduced use of other materials.</a:t>
            </a:r>
            <a:endParaRPr sz="1200">
              <a:solidFill>
                <a:srgbClr val="1B1B1B"/>
              </a:solidFill>
              <a:highlight>
                <a:srgbClr val="FFFFFF"/>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rgbClr val="1B1B1B"/>
              </a:buClr>
              <a:buSzPts val="1200"/>
              <a:buFont typeface="Times New Roman"/>
              <a:buChar char="●"/>
            </a:pPr>
            <a:r>
              <a:rPr lang="en" sz="1200">
                <a:solidFill>
                  <a:srgbClr val="1B1B1B"/>
                </a:solidFill>
                <a:highlight>
                  <a:srgbClr val="FFFFFF"/>
                </a:highlight>
                <a:latin typeface="Times New Roman"/>
                <a:ea typeface="Times New Roman"/>
                <a:cs typeface="Times New Roman"/>
                <a:sym typeface="Times New Roman"/>
              </a:rPr>
              <a:t>Economic benefits such as reduced costs associated with coal ash disposal, increased revenue from the sale of coal ash, and savings from using coal ash in place of other, more costly materials.</a:t>
            </a:r>
            <a:endParaRPr sz="1200">
              <a:solidFill>
                <a:srgbClr val="1B1B1B"/>
              </a:solidFill>
              <a:highlight>
                <a:srgbClr val="FFFFFF"/>
              </a:highlight>
              <a:latin typeface="Times New Roman"/>
              <a:ea typeface="Times New Roman"/>
              <a:cs typeface="Times New Roman"/>
              <a:sym typeface="Times New Roman"/>
            </a:endParaRPr>
          </a:p>
          <a:p>
            <a:pPr indent="-304800" lvl="0" marL="457200" rtl="0" algn="l">
              <a:lnSpc>
                <a:spcPct val="200000"/>
              </a:lnSpc>
              <a:spcBef>
                <a:spcPts val="0"/>
              </a:spcBef>
              <a:spcAft>
                <a:spcPts val="0"/>
              </a:spcAft>
              <a:buClr>
                <a:srgbClr val="1B1B1B"/>
              </a:buClr>
              <a:buSzPts val="1200"/>
              <a:buFont typeface="Times New Roman"/>
              <a:buChar char="●"/>
            </a:pPr>
            <a:r>
              <a:rPr lang="en" sz="1200">
                <a:solidFill>
                  <a:srgbClr val="1B1B1B"/>
                </a:solidFill>
                <a:highlight>
                  <a:srgbClr val="FFFFFF"/>
                </a:highlight>
                <a:latin typeface="Times New Roman"/>
                <a:ea typeface="Times New Roman"/>
                <a:cs typeface="Times New Roman"/>
                <a:sym typeface="Times New Roman"/>
              </a:rPr>
              <a:t>Product benefits such as improved strength, durability, and workability of materials.</a:t>
            </a:r>
            <a:endParaRPr sz="1200">
              <a:solidFill>
                <a:srgbClr val="1B1B1B"/>
              </a:solidFill>
              <a:highlight>
                <a:srgbClr val="FFFFFF"/>
              </a:highlight>
              <a:latin typeface="Times New Roman"/>
              <a:ea typeface="Times New Roman"/>
              <a:cs typeface="Times New Roman"/>
              <a:sym typeface="Times New Roman"/>
            </a:endParaRPr>
          </a:p>
          <a:p>
            <a:pPr indent="0" lvl="0" marL="457200" rtl="0" algn="l">
              <a:lnSpc>
                <a:spcPct val="150000"/>
              </a:lnSpc>
              <a:spcBef>
                <a:spcPts val="1300"/>
              </a:spcBef>
              <a:spcAft>
                <a:spcPts val="1600"/>
              </a:spcAft>
              <a:buNone/>
            </a:pPr>
            <a:r>
              <a:t/>
            </a:r>
            <a:endParaRPr sz="1200">
              <a:solidFill>
                <a:srgbClr val="1B1B1B"/>
              </a:solidFill>
              <a:highlight>
                <a:srgbClr val="FFFFFF"/>
              </a:highlight>
              <a:latin typeface="Times New Roman"/>
              <a:ea typeface="Times New Roman"/>
              <a:cs typeface="Times New Roman"/>
              <a:sym typeface="Times New Roman"/>
            </a:endParaRPr>
          </a:p>
        </p:txBody>
      </p:sp>
      <p:pic>
        <p:nvPicPr>
          <p:cNvPr id="113" name="Google Shape;113;p21"/>
          <p:cNvPicPr preferRelativeResize="0"/>
          <p:nvPr/>
        </p:nvPicPr>
        <p:blipFill>
          <a:blip r:embed="rId3">
            <a:alphaModFix/>
          </a:blip>
          <a:stretch>
            <a:fillRect/>
          </a:stretch>
        </p:blipFill>
        <p:spPr>
          <a:xfrm>
            <a:off x="2061150" y="2972925"/>
            <a:ext cx="4382999" cy="21705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22"/>
          <p:cNvSpPr txBox="1"/>
          <p:nvPr>
            <p:ph type="title"/>
          </p:nvPr>
        </p:nvSpPr>
        <p:spPr>
          <a:xfrm>
            <a:off x="311700" y="2338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Ways to Dispose Coal Ash</a:t>
            </a:r>
            <a:endParaRPr>
              <a:latin typeface="Times New Roman"/>
              <a:ea typeface="Times New Roman"/>
              <a:cs typeface="Times New Roman"/>
              <a:sym typeface="Times New Roman"/>
            </a:endParaRPr>
          </a:p>
        </p:txBody>
      </p:sp>
      <p:sp>
        <p:nvSpPr>
          <p:cNvPr id="119" name="Google Shape;119;p22"/>
          <p:cNvSpPr txBox="1"/>
          <p:nvPr>
            <p:ph idx="1" type="body"/>
          </p:nvPr>
        </p:nvSpPr>
        <p:spPr>
          <a:xfrm>
            <a:off x="311700" y="806575"/>
            <a:ext cx="8520600" cy="3762300"/>
          </a:xfrm>
          <a:prstGeom prst="rect">
            <a:avLst/>
          </a:prstGeom>
        </p:spPr>
        <p:txBody>
          <a:bodyPr anchorCtr="0" anchor="t" bIns="91425" lIns="91425" spcFirstLastPara="1" rIns="91425" wrap="square" tIns="91425">
            <a:normAutofit lnSpcReduction="20000"/>
          </a:bodyPr>
          <a:lstStyle/>
          <a:p>
            <a:pPr indent="-304800" lvl="0" marL="457200" rtl="0" algn="l">
              <a:lnSpc>
                <a:spcPct val="20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How to dispose of coal ashes</a:t>
            </a:r>
            <a:endParaRPr sz="1200">
              <a:solidFill>
                <a:srgbClr val="222222"/>
              </a:solidFill>
              <a:highlight>
                <a:srgbClr val="FFFFFF"/>
              </a:highlight>
              <a:latin typeface="Times New Roman"/>
              <a:ea typeface="Times New Roman"/>
              <a:cs typeface="Times New Roman"/>
              <a:sym typeface="Times New Roman"/>
            </a:endParaRPr>
          </a:p>
          <a:p>
            <a:pPr indent="-304800" lvl="1" marL="914400" rtl="0" algn="l">
              <a:lnSpc>
                <a:spcPct val="20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Method1: Dispose of it with the rest of your garbage</a:t>
            </a:r>
            <a:endParaRPr sz="1200">
              <a:solidFill>
                <a:srgbClr val="222222"/>
              </a:solidFill>
              <a:highlight>
                <a:srgbClr val="FFFFFF"/>
              </a:highlight>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rgbClr val="222222"/>
              </a:buClr>
              <a:buSzPts val="1200"/>
              <a:buFont typeface="Times New Roman"/>
              <a:buChar char="■"/>
            </a:pPr>
            <a:r>
              <a:rPr lang="en" sz="1200">
                <a:solidFill>
                  <a:schemeClr val="dk1"/>
                </a:solidFill>
                <a:latin typeface="Times New Roman"/>
                <a:ea typeface="Times New Roman"/>
                <a:cs typeface="Times New Roman"/>
                <a:sym typeface="Times New Roman"/>
              </a:rPr>
              <a:t>Throwing coal in the garbage</a:t>
            </a:r>
            <a:endParaRPr sz="1200">
              <a:solidFill>
                <a:schemeClr val="dk1"/>
              </a:solidFill>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Wrap them in plastic or put them in a small metal box and dispose of them in an outdoor garbage bin</a:t>
            </a:r>
            <a:endParaRPr sz="1200">
              <a:solidFill>
                <a:schemeClr val="dk1"/>
              </a:solidFill>
              <a:latin typeface="Times New Roman"/>
              <a:ea typeface="Times New Roman"/>
              <a:cs typeface="Times New Roman"/>
              <a:sym typeface="Times New Roman"/>
            </a:endParaRPr>
          </a:p>
          <a:p>
            <a:pPr indent="-304800" lvl="1" marL="914400" rtl="0" algn="l">
              <a:lnSpc>
                <a:spcPct val="20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Method 2: Make fertilizer/compost</a:t>
            </a:r>
            <a:endParaRPr sz="1200">
              <a:solidFill>
                <a:srgbClr val="222222"/>
              </a:solidFill>
              <a:highlight>
                <a:srgbClr val="FFFFFF"/>
              </a:highlight>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rgbClr val="222222"/>
              </a:buClr>
              <a:buSzPts val="1200"/>
              <a:buFont typeface="Times New Roman"/>
              <a:buChar char="■"/>
            </a:pPr>
            <a:r>
              <a:rPr lang="en" sz="1200">
                <a:solidFill>
                  <a:schemeClr val="dk1"/>
                </a:solidFill>
                <a:latin typeface="Times New Roman"/>
                <a:ea typeface="Times New Roman"/>
                <a:cs typeface="Times New Roman"/>
                <a:sym typeface="Times New Roman"/>
              </a:rPr>
              <a:t>Potassium carbonate is abundant in ash from ingredient-wood charcoal, which offers nutrients to plants</a:t>
            </a:r>
            <a:endParaRPr sz="1200">
              <a:solidFill>
                <a:schemeClr val="dk1"/>
              </a:solidFill>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As a fertilizer, you can only use ingredient-wood charcoal</a:t>
            </a:r>
            <a:endParaRPr sz="1200">
              <a:solidFill>
                <a:schemeClr val="dk1"/>
              </a:solidFill>
              <a:latin typeface="Times New Roman"/>
              <a:ea typeface="Times New Roman"/>
              <a:cs typeface="Times New Roman"/>
              <a:sym typeface="Times New Roman"/>
            </a:endParaRPr>
          </a:p>
          <a:p>
            <a:pPr indent="-304800" lvl="1" marL="914400" rtl="0" algn="l">
              <a:lnSpc>
                <a:spcPct val="20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Method 3: Use it to deter pests</a:t>
            </a:r>
            <a:endParaRPr sz="1200">
              <a:solidFill>
                <a:srgbClr val="222222"/>
              </a:solidFill>
              <a:highlight>
                <a:srgbClr val="FFFFFF"/>
              </a:highlight>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rgbClr val="222222"/>
              </a:buClr>
              <a:buSzPts val="1200"/>
              <a:buFont typeface="Times New Roman"/>
              <a:buChar char="■"/>
            </a:pPr>
            <a:r>
              <a:rPr lang="en" sz="1200">
                <a:solidFill>
                  <a:schemeClr val="dk1"/>
                </a:solidFill>
                <a:latin typeface="Times New Roman"/>
                <a:ea typeface="Times New Roman"/>
                <a:cs typeface="Times New Roman"/>
                <a:sym typeface="Times New Roman"/>
              </a:rPr>
              <a:t>To keep bugs at bay, shake it up and spray it around your food garden and plants</a:t>
            </a:r>
            <a:endParaRPr sz="1200">
              <a:solidFill>
                <a:schemeClr val="dk1"/>
              </a:solidFill>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 It can help keep away mites and lice from outdoor bird cages and chicken coops</a:t>
            </a:r>
            <a:endParaRPr b="1" sz="1200">
              <a:solidFill>
                <a:schemeClr val="dk1"/>
              </a:solidFill>
              <a:latin typeface="Times New Roman"/>
              <a:ea typeface="Times New Roman"/>
              <a:cs typeface="Times New Roman"/>
              <a:sym typeface="Times New Roman"/>
            </a:endParaRPr>
          </a:p>
          <a:p>
            <a:pPr indent="0" lvl="0" marL="0" rtl="0" algn="l">
              <a:spcBef>
                <a:spcPts val="0"/>
              </a:spcBef>
              <a:spcAft>
                <a:spcPts val="1200"/>
              </a:spcAft>
              <a:buNone/>
            </a:pPr>
            <a:r>
              <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3" name="Shape 123"/>
        <p:cNvGrpSpPr/>
        <p:nvPr/>
      </p:nvGrpSpPr>
      <p:grpSpPr>
        <a:xfrm>
          <a:off x="0" y="0"/>
          <a:ext cx="0" cy="0"/>
          <a:chOff x="0" y="0"/>
          <a:chExt cx="0" cy="0"/>
        </a:xfrm>
      </p:grpSpPr>
      <p:sp>
        <p:nvSpPr>
          <p:cNvPr id="124" name="Google Shape;124;p23"/>
          <p:cNvSpPr txBox="1"/>
          <p:nvPr>
            <p:ph type="title"/>
          </p:nvPr>
        </p:nvSpPr>
        <p:spPr>
          <a:xfrm>
            <a:off x="311700" y="4519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Ways to Dispose Coal Ash (Cont.)</a:t>
            </a:r>
            <a:endParaRPr>
              <a:latin typeface="Times New Roman"/>
              <a:ea typeface="Times New Roman"/>
              <a:cs typeface="Times New Roman"/>
              <a:sym typeface="Times New Roman"/>
            </a:endParaRPr>
          </a:p>
        </p:txBody>
      </p:sp>
      <p:sp>
        <p:nvSpPr>
          <p:cNvPr id="125" name="Google Shape;125;p23"/>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304800" lvl="1" marL="914400" rtl="0" algn="l">
              <a:lnSpc>
                <a:spcPct val="20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Method 4: use it as a cleaner or odor remover</a:t>
            </a:r>
            <a:endParaRPr sz="1200">
              <a:solidFill>
                <a:srgbClr val="222222"/>
              </a:solidFill>
              <a:highlight>
                <a:srgbClr val="FFFFFF"/>
              </a:highlight>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rgbClr val="222222"/>
              </a:buClr>
              <a:buSzPts val="1200"/>
              <a:buFont typeface="Times New Roman"/>
              <a:buChar char="■"/>
            </a:pPr>
            <a:r>
              <a:rPr lang="en" sz="1200">
                <a:solidFill>
                  <a:schemeClr val="dk1"/>
                </a:solidFill>
                <a:latin typeface="Times New Roman"/>
                <a:ea typeface="Times New Roman"/>
                <a:cs typeface="Times New Roman"/>
                <a:sym typeface="Times New Roman"/>
              </a:rPr>
              <a:t>You can use it to make a cleaner like lye soap. The wood charcoal ash can be used to polish silver</a:t>
            </a:r>
            <a:endParaRPr sz="1200">
              <a:solidFill>
                <a:schemeClr val="dk1"/>
              </a:solidFill>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Moreover, you can use coal ash to remove odor from your pet</a:t>
            </a:r>
            <a:endParaRPr sz="1200">
              <a:solidFill>
                <a:schemeClr val="dk1"/>
              </a:solidFill>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chemeClr val="dk1"/>
              </a:buClr>
              <a:buSzPts val="1200"/>
              <a:buFont typeface="Times New Roman"/>
              <a:buChar char="■"/>
            </a:pPr>
            <a:r>
              <a:rPr lang="en" sz="1200">
                <a:solidFill>
                  <a:schemeClr val="dk1"/>
                </a:solidFill>
                <a:latin typeface="Times New Roman"/>
                <a:ea typeface="Times New Roman"/>
                <a:cs typeface="Times New Roman"/>
                <a:sym typeface="Times New Roman"/>
              </a:rPr>
              <a:t>Using wood ash rubbed through the fur will make the smell fade faster.</a:t>
            </a:r>
            <a:endParaRPr sz="1200">
              <a:solidFill>
                <a:schemeClr val="dk1"/>
              </a:solidFill>
              <a:latin typeface="Times New Roman"/>
              <a:ea typeface="Times New Roman"/>
              <a:cs typeface="Times New Roman"/>
              <a:sym typeface="Times New Roman"/>
            </a:endParaRPr>
          </a:p>
          <a:p>
            <a:pPr indent="-304800" lvl="1" marL="914400" rtl="0" algn="l">
              <a:lnSpc>
                <a:spcPct val="200000"/>
              </a:lnSpc>
              <a:spcBef>
                <a:spcPts val="0"/>
              </a:spcBef>
              <a:spcAft>
                <a:spcPts val="0"/>
              </a:spcAft>
              <a:buClr>
                <a:srgbClr val="222222"/>
              </a:buClr>
              <a:buSzPts val="1200"/>
              <a:buFont typeface="Times New Roman"/>
              <a:buChar char="○"/>
            </a:pPr>
            <a:r>
              <a:rPr lang="en" sz="1200">
                <a:solidFill>
                  <a:srgbClr val="222222"/>
                </a:solidFill>
                <a:highlight>
                  <a:srgbClr val="FFFFFF"/>
                </a:highlight>
                <a:latin typeface="Times New Roman"/>
                <a:ea typeface="Times New Roman"/>
                <a:cs typeface="Times New Roman"/>
                <a:sym typeface="Times New Roman"/>
              </a:rPr>
              <a:t>Method 5: use it to slow algae growth outdoors</a:t>
            </a:r>
            <a:endParaRPr sz="1200">
              <a:solidFill>
                <a:srgbClr val="222222"/>
              </a:solidFill>
              <a:highlight>
                <a:srgbClr val="FFFFFF"/>
              </a:highlight>
              <a:latin typeface="Times New Roman"/>
              <a:ea typeface="Times New Roman"/>
              <a:cs typeface="Times New Roman"/>
              <a:sym typeface="Times New Roman"/>
            </a:endParaRPr>
          </a:p>
          <a:p>
            <a:pPr indent="-304800" lvl="2" marL="1371600" rtl="0" algn="just">
              <a:lnSpc>
                <a:spcPct val="200000"/>
              </a:lnSpc>
              <a:spcBef>
                <a:spcPts val="0"/>
              </a:spcBef>
              <a:spcAft>
                <a:spcPts val="0"/>
              </a:spcAft>
              <a:buClr>
                <a:srgbClr val="222222"/>
              </a:buClr>
              <a:buSzPts val="1200"/>
              <a:buFont typeface="Times New Roman"/>
              <a:buChar char="■"/>
            </a:pPr>
            <a:r>
              <a:rPr lang="en" sz="1200">
                <a:solidFill>
                  <a:schemeClr val="dk1"/>
                </a:solidFill>
                <a:latin typeface="Times New Roman"/>
                <a:ea typeface="Times New Roman"/>
                <a:cs typeface="Times New Roman"/>
                <a:sym typeface="Times New Roman"/>
              </a:rPr>
              <a:t>To limit algae development and enhance other pond plants, simply mix one tablespoon of coal ash into a thousand gallons of pond water</a:t>
            </a:r>
            <a:endParaRPr sz="1200">
              <a:solidFill>
                <a:srgbClr val="222222"/>
              </a:solidFill>
              <a:highlight>
                <a:srgbClr val="FFFFFF"/>
              </a:highlight>
              <a:latin typeface="Times New Roman"/>
              <a:ea typeface="Times New Roman"/>
              <a:cs typeface="Times New Roman"/>
              <a:sym typeface="Times New Roman"/>
            </a:endParaRPr>
          </a:p>
          <a:p>
            <a:pPr indent="0" lvl="0" marL="0" rtl="0" algn="l">
              <a:spcBef>
                <a:spcPts val="0"/>
              </a:spcBef>
              <a:spcAft>
                <a:spcPts val="1200"/>
              </a:spcAft>
              <a:buNone/>
            </a:pPr>
            <a:r>
              <a:t/>
            </a:r>
            <a:endParaRPr/>
          </a:p>
        </p:txBody>
      </p:sp>
      <p:pic>
        <p:nvPicPr>
          <p:cNvPr id="126" name="Google Shape;126;p23"/>
          <p:cNvPicPr preferRelativeResize="0"/>
          <p:nvPr/>
        </p:nvPicPr>
        <p:blipFill>
          <a:blip r:embed="rId3">
            <a:alphaModFix/>
          </a:blip>
          <a:stretch>
            <a:fillRect/>
          </a:stretch>
        </p:blipFill>
        <p:spPr>
          <a:xfrm>
            <a:off x="3902776" y="3325950"/>
            <a:ext cx="3436626" cy="18175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0" name="Shape 130"/>
        <p:cNvGrpSpPr/>
        <p:nvPr/>
      </p:nvGrpSpPr>
      <p:grpSpPr>
        <a:xfrm>
          <a:off x="0" y="0"/>
          <a:ext cx="0" cy="0"/>
          <a:chOff x="0" y="0"/>
          <a:chExt cx="0" cy="0"/>
        </a:xfrm>
      </p:grpSpPr>
      <p:sp>
        <p:nvSpPr>
          <p:cNvPr id="131" name="Google Shape;131;p24"/>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latin typeface="Times New Roman"/>
                <a:ea typeface="Times New Roman"/>
                <a:cs typeface="Times New Roman"/>
                <a:sym typeface="Times New Roman"/>
              </a:rPr>
              <a:t>References</a:t>
            </a:r>
            <a:endParaRPr>
              <a:latin typeface="Times New Roman"/>
              <a:ea typeface="Times New Roman"/>
              <a:cs typeface="Times New Roman"/>
              <a:sym typeface="Times New Roman"/>
            </a:endParaRPr>
          </a:p>
        </p:txBody>
      </p:sp>
      <p:sp>
        <p:nvSpPr>
          <p:cNvPr id="132" name="Google Shape;132;p2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32500" lnSpcReduction="10000"/>
          </a:bodyPr>
          <a:lstStyle/>
          <a:p>
            <a:pPr indent="0" lvl="0" marL="0" rtl="0" algn="l">
              <a:spcBef>
                <a:spcPts val="0"/>
              </a:spcBef>
              <a:spcAft>
                <a:spcPts val="0"/>
              </a:spcAft>
              <a:buNone/>
            </a:pPr>
            <a:r>
              <a:rPr lang="en" sz="3000">
                <a:latin typeface="Times New Roman"/>
                <a:ea typeface="Times New Roman"/>
                <a:cs typeface="Times New Roman"/>
                <a:sym typeface="Times New Roman"/>
              </a:rPr>
              <a:t>Arlene Karidis | Aug. “2015 Coal Ash Rule Continues to Spark Controversy and Change.” Waste360, 20 Aug. 2019, https://www.waste360.com/legislation-regulation/2015-coal-ash-rule-continues-spark-controversy-and-change. </a:t>
            </a:r>
            <a:endParaRPr sz="3000">
              <a:latin typeface="Times New Roman"/>
              <a:ea typeface="Times New Roman"/>
              <a:cs typeface="Times New Roman"/>
              <a:sym typeface="Times New Roman"/>
            </a:endParaRPr>
          </a:p>
          <a:p>
            <a:pPr indent="0" lvl="0" marL="0" rtl="0" algn="l">
              <a:spcBef>
                <a:spcPts val="1200"/>
              </a:spcBef>
              <a:spcAft>
                <a:spcPts val="0"/>
              </a:spcAft>
              <a:buNone/>
            </a:pPr>
            <a:r>
              <a:rPr lang="en" sz="3000">
                <a:latin typeface="Times New Roman"/>
                <a:ea typeface="Times New Roman"/>
                <a:cs typeface="Times New Roman"/>
                <a:sym typeface="Times New Roman"/>
              </a:rPr>
              <a:t>“Coal Ash Basics.” EPA, Environmental Protection Agency, https://www.epa.gov/coalash/ coal-ash-basics. </a:t>
            </a:r>
            <a:endParaRPr sz="3000">
              <a:latin typeface="Times New Roman"/>
              <a:ea typeface="Times New Roman"/>
              <a:cs typeface="Times New Roman"/>
              <a:sym typeface="Times New Roman"/>
            </a:endParaRPr>
          </a:p>
          <a:p>
            <a:pPr indent="0" lvl="0" marL="0" rtl="0" algn="l">
              <a:spcBef>
                <a:spcPts val="1200"/>
              </a:spcBef>
              <a:spcAft>
                <a:spcPts val="0"/>
              </a:spcAft>
              <a:buNone/>
            </a:pPr>
            <a:r>
              <a:rPr lang="en" sz="3000">
                <a:latin typeface="Times New Roman"/>
                <a:ea typeface="Times New Roman"/>
                <a:cs typeface="Times New Roman"/>
                <a:sym typeface="Times New Roman"/>
              </a:rPr>
              <a:t>“Coal Ash: Hazardous to Human Health.” Physicians for Social Responsibility, International Physicians for the Prevention of Nuclear War, https://www.psr.org/wp-conten t/uploads/2018/05/coal-ash-hazardous-to-human-health.pdf.</a:t>
            </a:r>
            <a:endParaRPr sz="3000">
              <a:latin typeface="Times New Roman"/>
              <a:ea typeface="Times New Roman"/>
              <a:cs typeface="Times New Roman"/>
              <a:sym typeface="Times New Roman"/>
            </a:endParaRPr>
          </a:p>
          <a:p>
            <a:pPr indent="0" lvl="0" marL="0" rtl="0" algn="l">
              <a:spcBef>
                <a:spcPts val="1200"/>
              </a:spcBef>
              <a:spcAft>
                <a:spcPts val="0"/>
              </a:spcAft>
              <a:buNone/>
            </a:pPr>
            <a:r>
              <a:rPr lang="en" sz="3000">
                <a:latin typeface="Times New Roman"/>
                <a:ea typeface="Times New Roman"/>
                <a:cs typeface="Times New Roman"/>
                <a:sym typeface="Times New Roman"/>
              </a:rPr>
              <a:t>“Eden NC Coal Ash Spill”. https://response.epa.gov/site/site_profile.aspx?site_id=9065</a:t>
            </a:r>
            <a:endParaRPr sz="3000">
              <a:latin typeface="Times New Roman"/>
              <a:ea typeface="Times New Roman"/>
              <a:cs typeface="Times New Roman"/>
              <a:sym typeface="Times New Roman"/>
            </a:endParaRPr>
          </a:p>
          <a:p>
            <a:pPr indent="0" lvl="0" marL="0" rtl="0" algn="l">
              <a:spcBef>
                <a:spcPts val="1200"/>
              </a:spcBef>
              <a:spcAft>
                <a:spcPts val="0"/>
              </a:spcAft>
              <a:buNone/>
            </a:pPr>
            <a:r>
              <a:rPr lang="en" sz="3000">
                <a:latin typeface="Times New Roman"/>
                <a:ea typeface="Times New Roman"/>
                <a:cs typeface="Times New Roman"/>
                <a:sym typeface="Times New Roman"/>
              </a:rPr>
              <a:t>Lemly, A. Dennis. “An Urgent Need for an EPA Standard for Disposal of Coal Ash.” Environmental Pollution, vol. 191, 14 May 2014, pp. 253–255., https://doi.org/10.1016/j.envpol.2014.04.029. </a:t>
            </a:r>
            <a:endParaRPr sz="3000">
              <a:latin typeface="Times New Roman"/>
              <a:ea typeface="Times New Roman"/>
              <a:cs typeface="Times New Roman"/>
              <a:sym typeface="Times New Roman"/>
            </a:endParaRPr>
          </a:p>
          <a:p>
            <a:pPr indent="0" lvl="0" marL="0" rtl="0" algn="l">
              <a:spcBef>
                <a:spcPts val="1200"/>
              </a:spcBef>
              <a:spcAft>
                <a:spcPts val="0"/>
              </a:spcAft>
              <a:buNone/>
            </a:pPr>
            <a:r>
              <a:rPr lang="en" sz="3000">
                <a:latin typeface="Times New Roman"/>
                <a:ea typeface="Times New Roman"/>
                <a:cs typeface="Times New Roman"/>
                <a:sym typeface="Times New Roman"/>
              </a:rPr>
              <a:t>“Pennsylvania and Coal Ash Disposal in Ponds and Landfills .” Earthjustice, https://earthjustice.org/sites/default/files/files/Pennsylvania-Fact-Sheet-2014-12.pdf. </a:t>
            </a:r>
            <a:endParaRPr sz="3000">
              <a:latin typeface="Times New Roman"/>
              <a:ea typeface="Times New Roman"/>
              <a:cs typeface="Times New Roman"/>
              <a:sym typeface="Times New Roman"/>
            </a:endParaRPr>
          </a:p>
          <a:p>
            <a:pPr indent="0" lvl="0" marL="0" rtl="0" algn="l">
              <a:spcBef>
                <a:spcPts val="1200"/>
              </a:spcBef>
              <a:spcAft>
                <a:spcPts val="0"/>
              </a:spcAft>
              <a:buNone/>
            </a:pPr>
            <a:r>
              <a:rPr lang="en" sz="3000">
                <a:latin typeface="Times New Roman"/>
                <a:ea typeface="Times New Roman"/>
                <a:cs typeface="Times New Roman"/>
                <a:sym typeface="Times New Roman"/>
              </a:rPr>
              <a:t>Ruelas, Goliard. “How to Dispose of Coal.” How to Dispose, 21 </a:t>
            </a:r>
            <a:r>
              <a:rPr lang="en" sz="3000">
                <a:latin typeface="Times New Roman"/>
                <a:ea typeface="Times New Roman"/>
                <a:cs typeface="Times New Roman"/>
                <a:sym typeface="Times New Roman"/>
              </a:rPr>
              <a:t>Sep</a:t>
            </a:r>
            <a:r>
              <a:rPr lang="en" sz="3000">
                <a:latin typeface="Times New Roman"/>
                <a:ea typeface="Times New Roman"/>
                <a:cs typeface="Times New Roman"/>
                <a:sym typeface="Times New Roman"/>
              </a:rPr>
              <a:t>. 2021, https://howtodispose.info/dispose-coal/. </a:t>
            </a:r>
            <a:endParaRPr sz="3000">
              <a:latin typeface="Times New Roman"/>
              <a:ea typeface="Times New Roman"/>
              <a:cs typeface="Times New Roman"/>
              <a:sym typeface="Times New Roman"/>
            </a:endParaRPr>
          </a:p>
          <a:p>
            <a:pPr indent="0" lvl="0" marL="0" rtl="0" algn="l">
              <a:spcBef>
                <a:spcPts val="1200"/>
              </a:spcBef>
              <a:spcAft>
                <a:spcPts val="0"/>
              </a:spcAft>
              <a:buNone/>
            </a:pPr>
            <a:r>
              <a:rPr lang="en" sz="3000">
                <a:latin typeface="Times New Roman"/>
                <a:ea typeface="Times New Roman"/>
                <a:cs typeface="Times New Roman"/>
                <a:sym typeface="Times New Roman"/>
              </a:rPr>
              <a:t>Turrentine, Jeff. “Coal Ash Is Hazardous. Coal Ash Is Waste.” NRDC, 6 Aug. 2021, https://www.nrdc.org/onearth/coal-ash-hazardous-coal-ash-waste-according-epa-coal-ash-not-hazardous-waste. </a:t>
            </a:r>
            <a:endParaRPr sz="3000">
              <a:latin typeface="Times New Roman"/>
              <a:ea typeface="Times New Roman"/>
              <a:cs typeface="Times New Roman"/>
              <a:sym typeface="Times New Roman"/>
            </a:endParaRPr>
          </a:p>
          <a:p>
            <a:pPr indent="0" lvl="0" marL="0" rtl="0" algn="l">
              <a:spcBef>
                <a:spcPts val="1200"/>
              </a:spcBef>
              <a:spcAft>
                <a:spcPts val="1200"/>
              </a:spcAft>
              <a:buNone/>
            </a:pPr>
            <a:r>
              <a:t/>
            </a:r>
            <a:endParaRPr>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