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embeddedFontLst>
    <p:embeddedFont>
      <p:font typeface="Average" panose="02000503040000020003" pitchFamily="2" charset="77"/>
      <p:regular r:id="rId15"/>
    </p:embeddedFont>
    <p:embeddedFont>
      <p:font typeface="Oswald" pitchFamily="2" charset="77"/>
      <p:regular r:id="rId16"/>
      <p:bold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24"/>
  </p:normalViewPr>
  <p:slideViewPr>
    <p:cSldViewPr snapToGrid="0">
      <p:cViewPr varScale="1">
        <p:scale>
          <a:sx n="142" d="100"/>
          <a:sy n="142" d="100"/>
        </p:scale>
        <p:origin x="760" y="16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g106fedd9bff_0_1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g106fedd9bff_0_1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106fedd9bff_0_7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106fedd9bff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106fedd9bff_0_8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106fedd9bff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106fedd9bff_0_8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106fedd9bff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06fedd9bff_0_9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06fedd9bff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06fedd9bff_0_1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06fedd9bff_0_1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106fedd9bff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106fedd9bff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106fedd9bff_0_10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106fedd9bff_0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106fedd9bff_0_10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106fedd9bff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cfde12bcaa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cfde12bcaa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cfde12bcaa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cfde12bca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105a310b9a4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105a310b9a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grpSp>
        <p:nvGrpSpPr>
          <p:cNvPr id="10" name="Google Shape;10;p2"/>
          <p:cNvGrpSpPr/>
          <p:nvPr/>
        </p:nvGrpSpPr>
        <p:grpSpPr>
          <a:xfrm>
            <a:off x="4350279" y="2855377"/>
            <a:ext cx="443589" cy="105632"/>
            <a:chOff x="4137525" y="2915950"/>
            <a:chExt cx="869100" cy="207000"/>
          </a:xfrm>
        </p:grpSpPr>
        <p:sp>
          <p:nvSpPr>
            <p:cNvPr id="11" name="Google Shape;11;p2"/>
            <p:cNvSpPr/>
            <p:nvPr/>
          </p:nvSpPr>
          <p:spPr>
            <a:xfrm>
              <a:off x="4468575" y="2915950"/>
              <a:ext cx="207000" cy="2070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4799625" y="2915950"/>
              <a:ext cx="207000" cy="2070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4137525" y="2915950"/>
              <a:ext cx="207000" cy="2070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14;p2"/>
          <p:cNvSpPr txBox="1">
            <a:spLocks noGrp="1"/>
          </p:cNvSpPr>
          <p:nvPr>
            <p:ph type="ctrTitle"/>
          </p:nvPr>
        </p:nvSpPr>
        <p:spPr>
          <a:xfrm>
            <a:off x="671258" y="990800"/>
            <a:ext cx="7801500" cy="173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5" name="Google Shape;15;p2"/>
          <p:cNvSpPr txBox="1">
            <a:spLocks noGrp="1"/>
          </p:cNvSpPr>
          <p:nvPr>
            <p:ph type="subTitle" idx="1"/>
          </p:nvPr>
        </p:nvSpPr>
        <p:spPr>
          <a:xfrm>
            <a:off x="671250" y="3174876"/>
            <a:ext cx="78015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16" name="Google Shape;16;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671250" y="2141250"/>
            <a:ext cx="7852200" cy="8610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9" name="Google Shape;19;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0"/>
        <p:cNvGrpSpPr/>
        <p:nvPr/>
      </p:nvGrpSpPr>
      <p:grpSpPr>
        <a:xfrm>
          <a:off x="0" y="0"/>
          <a:ext cx="0" cy="0"/>
          <a:chOff x="0" y="0"/>
          <a:chExt cx="0" cy="0"/>
        </a:xfrm>
      </p:grpSpPr>
      <p:sp>
        <p:nvSpPr>
          <p:cNvPr id="21" name="Google Shape;21;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2" name="Google Shape;22;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3" name="Google Shape;23;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6" name="Google Shape;26;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8" name="Google Shape;28;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1" name="Google Shape;31;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4" name="Google Shape;34;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5" name="Google Shape;35;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490250" y="526350"/>
            <a:ext cx="62271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38" name="Google Shape;38;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9"/>
          <p:cNvSpPr/>
          <p:nvPr/>
        </p:nvSpPr>
        <p:spPr>
          <a:xfrm>
            <a:off x="457200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1" name="Google Shape;41;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2" name="Google Shape;42;p9"/>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3" name="Google Shape;43;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dk1"/>
              </a:buClr>
              <a:buSzPts val="2100"/>
              <a:buNone/>
              <a:defRPr sz="2100">
                <a:solidFill>
                  <a:schemeClr val="dk1"/>
                </a:solidFill>
              </a:defRPr>
            </a:lvl1pPr>
            <a:lvl2pPr lvl="1" algn="ctr">
              <a:lnSpc>
                <a:spcPct val="100000"/>
              </a:lnSpc>
              <a:spcBef>
                <a:spcPts val="0"/>
              </a:spcBef>
              <a:spcAft>
                <a:spcPts val="0"/>
              </a:spcAft>
              <a:buClr>
                <a:schemeClr val="dk1"/>
              </a:buClr>
              <a:buSzPts val="2100"/>
              <a:buNone/>
              <a:defRPr sz="2100">
                <a:solidFill>
                  <a:schemeClr val="dk1"/>
                </a:solidFill>
              </a:defRPr>
            </a:lvl2pPr>
            <a:lvl3pPr lvl="2" algn="ctr">
              <a:lnSpc>
                <a:spcPct val="100000"/>
              </a:lnSpc>
              <a:spcBef>
                <a:spcPts val="0"/>
              </a:spcBef>
              <a:spcAft>
                <a:spcPts val="0"/>
              </a:spcAft>
              <a:buClr>
                <a:schemeClr val="dk1"/>
              </a:buClr>
              <a:buSzPts val="2100"/>
              <a:buNone/>
              <a:defRPr sz="2100">
                <a:solidFill>
                  <a:schemeClr val="dk1"/>
                </a:solidFill>
              </a:defRPr>
            </a:lvl3pPr>
            <a:lvl4pPr lvl="3" algn="ctr">
              <a:lnSpc>
                <a:spcPct val="100000"/>
              </a:lnSpc>
              <a:spcBef>
                <a:spcPts val="0"/>
              </a:spcBef>
              <a:spcAft>
                <a:spcPts val="0"/>
              </a:spcAft>
              <a:buClr>
                <a:schemeClr val="dk1"/>
              </a:buClr>
              <a:buSzPts val="2100"/>
              <a:buNone/>
              <a:defRPr sz="2100">
                <a:solidFill>
                  <a:schemeClr val="dk1"/>
                </a:solidFill>
              </a:defRPr>
            </a:lvl4pPr>
            <a:lvl5pPr lvl="4" algn="ctr">
              <a:lnSpc>
                <a:spcPct val="100000"/>
              </a:lnSpc>
              <a:spcBef>
                <a:spcPts val="0"/>
              </a:spcBef>
              <a:spcAft>
                <a:spcPts val="0"/>
              </a:spcAft>
              <a:buClr>
                <a:schemeClr val="dk1"/>
              </a:buClr>
              <a:buSzPts val="2100"/>
              <a:buNone/>
              <a:defRPr sz="2100">
                <a:solidFill>
                  <a:schemeClr val="dk1"/>
                </a:solidFill>
              </a:defRPr>
            </a:lvl5pPr>
            <a:lvl6pPr lvl="5" algn="ctr">
              <a:lnSpc>
                <a:spcPct val="100000"/>
              </a:lnSpc>
              <a:spcBef>
                <a:spcPts val="0"/>
              </a:spcBef>
              <a:spcAft>
                <a:spcPts val="0"/>
              </a:spcAft>
              <a:buClr>
                <a:schemeClr val="dk1"/>
              </a:buClr>
              <a:buSzPts val="2100"/>
              <a:buNone/>
              <a:defRPr sz="2100">
                <a:solidFill>
                  <a:schemeClr val="dk1"/>
                </a:solidFill>
              </a:defRPr>
            </a:lvl6pPr>
            <a:lvl7pPr lvl="6" algn="ctr">
              <a:lnSpc>
                <a:spcPct val="100000"/>
              </a:lnSpc>
              <a:spcBef>
                <a:spcPts val="0"/>
              </a:spcBef>
              <a:spcAft>
                <a:spcPts val="0"/>
              </a:spcAft>
              <a:buClr>
                <a:schemeClr val="dk1"/>
              </a:buClr>
              <a:buSzPts val="2100"/>
              <a:buNone/>
              <a:defRPr sz="2100">
                <a:solidFill>
                  <a:schemeClr val="dk1"/>
                </a:solidFill>
              </a:defRPr>
            </a:lvl7pPr>
            <a:lvl8pPr lvl="7" algn="ctr">
              <a:lnSpc>
                <a:spcPct val="100000"/>
              </a:lnSpc>
              <a:spcBef>
                <a:spcPts val="0"/>
              </a:spcBef>
              <a:spcAft>
                <a:spcPts val="0"/>
              </a:spcAft>
              <a:buClr>
                <a:schemeClr val="dk1"/>
              </a:buClr>
              <a:buSzPts val="2100"/>
              <a:buNone/>
              <a:defRPr sz="2100">
                <a:solidFill>
                  <a:schemeClr val="dk1"/>
                </a:solidFill>
              </a:defRPr>
            </a:lvl8pPr>
            <a:lvl9pPr lvl="8" algn="ctr">
              <a:lnSpc>
                <a:spcPct val="100000"/>
              </a:lnSpc>
              <a:spcBef>
                <a:spcPts val="0"/>
              </a:spcBef>
              <a:spcAft>
                <a:spcPts val="0"/>
              </a:spcAft>
              <a:buClr>
                <a:schemeClr val="dk1"/>
              </a:buClr>
              <a:buSzPts val="2100"/>
              <a:buNone/>
              <a:defRPr sz="2100">
                <a:solidFill>
                  <a:schemeClr val="dk1"/>
                </a:solidFill>
              </a:defRPr>
            </a:lvl9pPr>
          </a:lstStyle>
          <a:p>
            <a:endParaRPr/>
          </a:p>
        </p:txBody>
      </p:sp>
      <p:sp>
        <p:nvSpPr>
          <p:cNvPr id="44" name="Google Shape;44;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5" name="Google Shape;45;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6"/>
        <p:cNvGrpSpPr/>
        <p:nvPr/>
      </p:nvGrpSpPr>
      <p:grpSpPr>
        <a:xfrm>
          <a:off x="0" y="0"/>
          <a:ext cx="0" cy="0"/>
          <a:chOff x="0" y="0"/>
          <a:chExt cx="0" cy="0"/>
        </a:xfrm>
      </p:grpSpPr>
      <p:sp>
        <p:nvSpPr>
          <p:cNvPr id="47" name="Google Shape;47;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dk1"/>
              </a:buClr>
              <a:buSzPts val="2100"/>
              <a:buFont typeface="Oswald"/>
              <a:buNone/>
              <a:defRPr sz="2100">
                <a:solidFill>
                  <a:schemeClr val="dk1"/>
                </a:solidFill>
                <a:latin typeface="Oswald"/>
                <a:ea typeface="Oswald"/>
                <a:cs typeface="Oswald"/>
                <a:sym typeface="Oswald"/>
              </a:defRPr>
            </a:lvl1pPr>
          </a:lstStyle>
          <a:p>
            <a:endParaRPr/>
          </a:p>
        </p:txBody>
      </p:sp>
      <p:sp>
        <p:nvSpPr>
          <p:cNvPr id="48" name="Google Shape;48;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9"/>
        <p:cNvGrpSpPr/>
        <p:nvPr/>
      </p:nvGrpSpPr>
      <p:grpSpPr>
        <a:xfrm>
          <a:off x="0" y="0"/>
          <a:ext cx="0" cy="0"/>
          <a:chOff x="0" y="0"/>
          <a:chExt cx="0" cy="0"/>
        </a:xfrm>
      </p:grpSpPr>
      <p:sp>
        <p:nvSpPr>
          <p:cNvPr id="50" name="Google Shape;50;p11"/>
          <p:cNvSpPr txBox="1">
            <a:spLocks noGrp="1"/>
          </p:cNvSpPr>
          <p:nvPr>
            <p:ph type="title" hasCustomPrompt="1"/>
          </p:nvPr>
        </p:nvSpPr>
        <p:spPr>
          <a:xfrm>
            <a:off x="311700" y="1255275"/>
            <a:ext cx="8520600" cy="18906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1" name="Google Shape;51;p11"/>
          <p:cNvSpPr txBox="1">
            <a:spLocks noGrp="1"/>
          </p:cNvSpPr>
          <p:nvPr>
            <p:ph type="body" idx="1"/>
          </p:nvPr>
        </p:nvSpPr>
        <p:spPr>
          <a:xfrm>
            <a:off x="311700" y="32284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late">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1pPr>
            <a:lvl2pPr lvl="1">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2pPr>
            <a:lvl3pPr lvl="2">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3pPr>
            <a:lvl4pPr lvl="3">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4pPr>
            <a:lvl5pPr lvl="4">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5pPr>
            <a:lvl6pPr lvl="5">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6pPr>
            <a:lvl7pPr lvl="6">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7pPr>
            <a:lvl8pPr lvl="7">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8pPr>
            <a:lvl9pPr lvl="8">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accent3"/>
              </a:buClr>
              <a:buSzPts val="1800"/>
              <a:buFont typeface="Average"/>
              <a:buChar char="●"/>
              <a:defRPr sz="1800">
                <a:solidFill>
                  <a:schemeClr val="accent3"/>
                </a:solidFill>
                <a:latin typeface="Average"/>
                <a:ea typeface="Average"/>
                <a:cs typeface="Average"/>
                <a:sym typeface="Average"/>
              </a:defRPr>
            </a:lvl1pPr>
            <a:lvl2pPr marL="914400" lvl="1"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2pPr>
            <a:lvl3pPr marL="1371600" lvl="2"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3pPr>
            <a:lvl4pPr marL="1828800" lvl="3"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4pPr>
            <a:lvl5pPr marL="2286000" lvl="4"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5pPr>
            <a:lvl6pPr marL="2743200" lvl="5"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6pPr>
            <a:lvl7pPr marL="3200400" lvl="6"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7pPr>
            <a:lvl8pPr marL="3657600" lvl="7"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8pPr>
            <a:lvl9pPr marL="4114800" lvl="8" indent="-3175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accent3"/>
                </a:solidFill>
                <a:latin typeface="Average"/>
                <a:ea typeface="Average"/>
                <a:cs typeface="Average"/>
                <a:sym typeface="Average"/>
              </a:defRPr>
            </a:lvl1pPr>
            <a:lvl2pPr lvl="1" algn="r">
              <a:buNone/>
              <a:defRPr sz="1000">
                <a:solidFill>
                  <a:schemeClr val="accent3"/>
                </a:solidFill>
                <a:latin typeface="Average"/>
                <a:ea typeface="Average"/>
                <a:cs typeface="Average"/>
                <a:sym typeface="Average"/>
              </a:defRPr>
            </a:lvl2pPr>
            <a:lvl3pPr lvl="2" algn="r">
              <a:buNone/>
              <a:defRPr sz="1000">
                <a:solidFill>
                  <a:schemeClr val="accent3"/>
                </a:solidFill>
                <a:latin typeface="Average"/>
                <a:ea typeface="Average"/>
                <a:cs typeface="Average"/>
                <a:sym typeface="Average"/>
              </a:defRPr>
            </a:lvl3pPr>
            <a:lvl4pPr lvl="3" algn="r">
              <a:buNone/>
              <a:defRPr sz="1000">
                <a:solidFill>
                  <a:schemeClr val="accent3"/>
                </a:solidFill>
                <a:latin typeface="Average"/>
                <a:ea typeface="Average"/>
                <a:cs typeface="Average"/>
                <a:sym typeface="Average"/>
              </a:defRPr>
            </a:lvl4pPr>
            <a:lvl5pPr lvl="4" algn="r">
              <a:buNone/>
              <a:defRPr sz="1000">
                <a:solidFill>
                  <a:schemeClr val="accent3"/>
                </a:solidFill>
                <a:latin typeface="Average"/>
                <a:ea typeface="Average"/>
                <a:cs typeface="Average"/>
                <a:sym typeface="Average"/>
              </a:defRPr>
            </a:lvl5pPr>
            <a:lvl6pPr lvl="5" algn="r">
              <a:buNone/>
              <a:defRPr sz="1000">
                <a:solidFill>
                  <a:schemeClr val="accent3"/>
                </a:solidFill>
                <a:latin typeface="Average"/>
                <a:ea typeface="Average"/>
                <a:cs typeface="Average"/>
                <a:sym typeface="Average"/>
              </a:defRPr>
            </a:lvl6pPr>
            <a:lvl7pPr lvl="6" algn="r">
              <a:buNone/>
              <a:defRPr sz="1000">
                <a:solidFill>
                  <a:schemeClr val="accent3"/>
                </a:solidFill>
                <a:latin typeface="Average"/>
                <a:ea typeface="Average"/>
                <a:cs typeface="Average"/>
                <a:sym typeface="Average"/>
              </a:defRPr>
            </a:lvl7pPr>
            <a:lvl8pPr lvl="7" algn="r">
              <a:buNone/>
              <a:defRPr sz="1000">
                <a:solidFill>
                  <a:schemeClr val="accent3"/>
                </a:solidFill>
                <a:latin typeface="Average"/>
                <a:ea typeface="Average"/>
                <a:cs typeface="Average"/>
                <a:sym typeface="Average"/>
              </a:defRPr>
            </a:lvl8pPr>
            <a:lvl9pPr lvl="8" algn="r">
              <a:buNone/>
              <a:defRPr sz="1000">
                <a:solidFill>
                  <a:schemeClr val="accent3"/>
                </a:solidFill>
                <a:latin typeface="Average"/>
                <a:ea typeface="Average"/>
                <a:cs typeface="Average"/>
                <a:sym typeface="Average"/>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11.jp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4.jpg"/><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pic>
        <p:nvPicPr>
          <p:cNvPr id="59" name="Google Shape;59;p13"/>
          <p:cNvPicPr preferRelativeResize="0"/>
          <p:nvPr/>
        </p:nvPicPr>
        <p:blipFill>
          <a:blip r:embed="rId3">
            <a:alphaModFix/>
          </a:blip>
          <a:stretch>
            <a:fillRect/>
          </a:stretch>
        </p:blipFill>
        <p:spPr>
          <a:xfrm>
            <a:off x="0" y="0"/>
            <a:ext cx="9144000" cy="5143492"/>
          </a:xfrm>
          <a:prstGeom prst="rect">
            <a:avLst/>
          </a:prstGeom>
          <a:noFill/>
          <a:ln>
            <a:noFill/>
          </a:ln>
        </p:spPr>
      </p:pic>
      <p:sp>
        <p:nvSpPr>
          <p:cNvPr id="60" name="Google Shape;60;p13"/>
          <p:cNvSpPr txBox="1">
            <a:spLocks noGrp="1"/>
          </p:cNvSpPr>
          <p:nvPr>
            <p:ph type="title"/>
          </p:nvPr>
        </p:nvSpPr>
        <p:spPr>
          <a:xfrm>
            <a:off x="311700" y="690775"/>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990"/>
              <a:buNone/>
            </a:pPr>
            <a:r>
              <a:rPr lang="en" sz="4040">
                <a:latin typeface="Average"/>
                <a:ea typeface="Average"/>
                <a:cs typeface="Average"/>
                <a:sym typeface="Average"/>
              </a:rPr>
              <a:t>   </a:t>
            </a:r>
            <a:r>
              <a:rPr lang="en" sz="3940" b="1">
                <a:latin typeface="Average"/>
                <a:ea typeface="Average"/>
                <a:cs typeface="Average"/>
                <a:sym typeface="Average"/>
              </a:rPr>
              <a:t>Are Wildfires a Result of Climate Change?</a:t>
            </a:r>
            <a:endParaRPr sz="3940" b="1">
              <a:latin typeface="Average"/>
              <a:ea typeface="Average"/>
              <a:cs typeface="Average"/>
              <a:sym typeface="Average"/>
            </a:endParaRPr>
          </a:p>
        </p:txBody>
      </p:sp>
      <p:sp>
        <p:nvSpPr>
          <p:cNvPr id="61" name="Google Shape;61;p13"/>
          <p:cNvSpPr txBox="1"/>
          <p:nvPr/>
        </p:nvSpPr>
        <p:spPr>
          <a:xfrm>
            <a:off x="1388600" y="4347225"/>
            <a:ext cx="66279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solidFill>
                <a:schemeClr val="dk1"/>
              </a:solidFill>
              <a:latin typeface="Average"/>
              <a:ea typeface="Average"/>
              <a:cs typeface="Average"/>
              <a:sym typeface="Average"/>
            </a:endParaRPr>
          </a:p>
          <a:p>
            <a:pPr marL="0" lvl="0" indent="0" algn="l" rtl="0">
              <a:spcBef>
                <a:spcPts val="0"/>
              </a:spcBef>
              <a:spcAft>
                <a:spcPts val="0"/>
              </a:spcAft>
              <a:buNone/>
            </a:pPr>
            <a:r>
              <a:rPr lang="en">
                <a:solidFill>
                  <a:schemeClr val="dk1"/>
                </a:solidFill>
                <a:latin typeface="Average"/>
                <a:ea typeface="Average"/>
                <a:cs typeface="Average"/>
                <a:sym typeface="Average"/>
              </a:rPr>
              <a:t>By: Elizabeth Frederick, McKenna Melton, Shawn Stone, and Hannah Boyd</a:t>
            </a:r>
            <a:endParaRPr>
              <a:solidFill>
                <a:schemeClr val="dk1"/>
              </a:solidFill>
              <a:latin typeface="Average"/>
              <a:ea typeface="Average"/>
              <a:cs typeface="Average"/>
              <a:sym typeface="Average"/>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Average"/>
                <a:ea typeface="Average"/>
                <a:cs typeface="Average"/>
                <a:sym typeface="Average"/>
              </a:rPr>
              <a:t>What is Climate Change?</a:t>
            </a:r>
            <a:endParaRPr>
              <a:latin typeface="Average"/>
              <a:ea typeface="Average"/>
              <a:cs typeface="Average"/>
              <a:sym typeface="Average"/>
            </a:endParaRPr>
          </a:p>
        </p:txBody>
      </p:sp>
      <p:sp>
        <p:nvSpPr>
          <p:cNvPr id="67" name="Google Shape;67;p14"/>
          <p:cNvSpPr txBox="1">
            <a:spLocks noGrp="1"/>
          </p:cNvSpPr>
          <p:nvPr>
            <p:ph type="body" idx="1"/>
          </p:nvPr>
        </p:nvSpPr>
        <p:spPr>
          <a:xfrm>
            <a:off x="311700" y="1175500"/>
            <a:ext cx="5378700" cy="688500"/>
          </a:xfrm>
          <a:prstGeom prst="rect">
            <a:avLst/>
          </a:prstGeom>
        </p:spPr>
        <p:txBody>
          <a:bodyPr spcFirstLastPara="1" wrap="square" lIns="91425" tIns="91425" rIns="91425" bIns="91425" anchor="t" anchorCtr="0">
            <a:normAutofit fontScale="25000" lnSpcReduction="20000"/>
          </a:bodyPr>
          <a:lstStyle/>
          <a:p>
            <a:pPr marL="0" lvl="0" indent="0" algn="l" rtl="0">
              <a:spcBef>
                <a:spcPts val="0"/>
              </a:spcBef>
              <a:spcAft>
                <a:spcPts val="0"/>
              </a:spcAft>
              <a:buNone/>
            </a:pPr>
            <a:r>
              <a:rPr lang="en" sz="7000"/>
              <a:t>Climate Change is the change in Earth’s usual climate that occurs over millions of years.</a:t>
            </a:r>
            <a:endParaRPr sz="7000"/>
          </a:p>
          <a:p>
            <a:pPr marL="0" lvl="0" indent="0" algn="l" rtl="0">
              <a:spcBef>
                <a:spcPts val="1200"/>
              </a:spcBef>
              <a:spcAft>
                <a:spcPts val="0"/>
              </a:spcAft>
              <a:buNone/>
            </a:pPr>
            <a:endParaRPr sz="7000"/>
          </a:p>
          <a:p>
            <a:pPr marL="0" lvl="0" indent="0" algn="l" rtl="0">
              <a:spcBef>
                <a:spcPts val="1200"/>
              </a:spcBef>
              <a:spcAft>
                <a:spcPts val="0"/>
              </a:spcAft>
              <a:buNone/>
            </a:pPr>
            <a:endParaRPr sz="7000"/>
          </a:p>
          <a:p>
            <a:pPr marL="0" lvl="0" indent="0" algn="l" rtl="0">
              <a:spcBef>
                <a:spcPts val="1200"/>
              </a:spcBef>
              <a:spcAft>
                <a:spcPts val="0"/>
              </a:spcAft>
              <a:buNone/>
            </a:pPr>
            <a:endParaRPr sz="7000"/>
          </a:p>
          <a:p>
            <a:pPr marL="0" lvl="0" indent="0" algn="l" rtl="0">
              <a:spcBef>
                <a:spcPts val="1200"/>
              </a:spcBef>
              <a:spcAft>
                <a:spcPts val="0"/>
              </a:spcAft>
              <a:buNone/>
            </a:pPr>
            <a:endParaRPr sz="7000"/>
          </a:p>
          <a:p>
            <a:pPr marL="457200" lvl="0" indent="0" algn="l" rtl="0">
              <a:spcBef>
                <a:spcPts val="1200"/>
              </a:spcBef>
              <a:spcAft>
                <a:spcPts val="0"/>
              </a:spcAft>
              <a:buNone/>
            </a:pPr>
            <a:endParaRPr/>
          </a:p>
          <a:p>
            <a:pPr marL="457200" lvl="0" indent="0" algn="l" rtl="0">
              <a:spcBef>
                <a:spcPts val="1200"/>
              </a:spcBef>
              <a:spcAft>
                <a:spcPts val="0"/>
              </a:spcAft>
              <a:buNone/>
            </a:pPr>
            <a:endParaRPr/>
          </a:p>
          <a:p>
            <a:pPr marL="457200" lvl="0" indent="0" algn="l" rtl="0">
              <a:spcBef>
                <a:spcPts val="1200"/>
              </a:spcBef>
              <a:spcAft>
                <a:spcPts val="1200"/>
              </a:spcAft>
              <a:buNone/>
            </a:pPr>
            <a:endParaRPr/>
          </a:p>
        </p:txBody>
      </p:sp>
      <p:sp>
        <p:nvSpPr>
          <p:cNvPr id="68" name="Google Shape;68;p14"/>
          <p:cNvSpPr txBox="1"/>
          <p:nvPr/>
        </p:nvSpPr>
        <p:spPr>
          <a:xfrm>
            <a:off x="3950225" y="2368100"/>
            <a:ext cx="3923700" cy="2031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a:solidFill>
                  <a:schemeClr val="accent3"/>
                </a:solidFill>
                <a:latin typeface="Average"/>
                <a:ea typeface="Average"/>
                <a:cs typeface="Average"/>
                <a:sym typeface="Average"/>
              </a:rPr>
              <a:t>Effects of Climate Change:</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Intense droughts</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Hurricanes</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Floods</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Loss of Species</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Lack of food</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Hotter temperatures</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Increase/more severe storms </a:t>
            </a:r>
            <a:endParaRPr sz="1500">
              <a:solidFill>
                <a:schemeClr val="accent3"/>
              </a:solidFill>
              <a:latin typeface="Average"/>
              <a:ea typeface="Average"/>
              <a:cs typeface="Average"/>
              <a:sym typeface="Average"/>
            </a:endParaRPr>
          </a:p>
        </p:txBody>
      </p:sp>
      <p:pic>
        <p:nvPicPr>
          <p:cNvPr id="69" name="Google Shape;69;p14"/>
          <p:cNvPicPr preferRelativeResize="0"/>
          <p:nvPr/>
        </p:nvPicPr>
        <p:blipFill rotWithShape="1">
          <a:blip r:embed="rId3">
            <a:alphaModFix/>
          </a:blip>
          <a:srcRect l="29006" r="1166" b="1719"/>
          <a:stretch/>
        </p:blipFill>
        <p:spPr>
          <a:xfrm>
            <a:off x="6343050" y="174100"/>
            <a:ext cx="2597975" cy="2194000"/>
          </a:xfrm>
          <a:prstGeom prst="rect">
            <a:avLst/>
          </a:prstGeom>
          <a:noFill/>
          <a:ln>
            <a:noFill/>
          </a:ln>
        </p:spPr>
      </p:pic>
      <p:sp>
        <p:nvSpPr>
          <p:cNvPr id="70" name="Google Shape;70;p14"/>
          <p:cNvSpPr txBox="1"/>
          <p:nvPr/>
        </p:nvSpPr>
        <p:spPr>
          <a:xfrm>
            <a:off x="511775" y="2368100"/>
            <a:ext cx="3168300" cy="180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a:solidFill>
                  <a:schemeClr val="accent3"/>
                </a:solidFill>
                <a:latin typeface="Average"/>
                <a:ea typeface="Average"/>
                <a:cs typeface="Average"/>
                <a:sym typeface="Average"/>
              </a:rPr>
              <a:t>Causes of Climate Change: </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Rising maximum temperatures </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Rising sea levels</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Higher ocean temperatures</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Melting glaciers</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Increase in precipitation</a:t>
            </a:r>
            <a:endParaRPr sz="1500">
              <a:solidFill>
                <a:schemeClr val="accent3"/>
              </a:solidFill>
              <a:latin typeface="Average"/>
              <a:ea typeface="Average"/>
              <a:cs typeface="Average"/>
              <a:sym typeface="Average"/>
            </a:endParaRPr>
          </a:p>
          <a:p>
            <a:pPr marL="457200" lvl="0" indent="-323850" algn="l" rtl="0">
              <a:spcBef>
                <a:spcPts val="0"/>
              </a:spcBef>
              <a:spcAft>
                <a:spcPts val="0"/>
              </a:spcAft>
              <a:buClr>
                <a:schemeClr val="accent3"/>
              </a:buClr>
              <a:buSzPts val="1500"/>
              <a:buFont typeface="Average"/>
              <a:buChar char="-"/>
            </a:pPr>
            <a:r>
              <a:rPr lang="en" sz="1500">
                <a:solidFill>
                  <a:schemeClr val="accent3"/>
                </a:solidFill>
                <a:latin typeface="Average"/>
                <a:ea typeface="Average"/>
                <a:cs typeface="Average"/>
                <a:sym typeface="Average"/>
              </a:rPr>
              <a:t>Rising minimum temperatures</a:t>
            </a:r>
            <a:endParaRPr>
              <a:latin typeface="Average"/>
              <a:ea typeface="Average"/>
              <a:cs typeface="Average"/>
              <a:sym typeface="Average"/>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Average"/>
                <a:ea typeface="Average"/>
                <a:cs typeface="Average"/>
                <a:sym typeface="Average"/>
              </a:rPr>
              <a:t>Climate Change in California</a:t>
            </a:r>
            <a:endParaRPr>
              <a:latin typeface="Average"/>
              <a:ea typeface="Average"/>
              <a:cs typeface="Average"/>
              <a:sym typeface="Average"/>
            </a:endParaRPr>
          </a:p>
        </p:txBody>
      </p:sp>
      <p:sp>
        <p:nvSpPr>
          <p:cNvPr id="76" name="Google Shape;76;p15"/>
          <p:cNvSpPr txBox="1">
            <a:spLocks noGrp="1"/>
          </p:cNvSpPr>
          <p:nvPr>
            <p:ph type="body" idx="1"/>
          </p:nvPr>
        </p:nvSpPr>
        <p:spPr>
          <a:xfrm>
            <a:off x="311700" y="1152475"/>
            <a:ext cx="5315100" cy="3197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California has been in a severe drought since 2000 and is still in a drought to this day.</a:t>
            </a:r>
            <a:endParaRPr/>
          </a:p>
          <a:p>
            <a:pPr marL="0" lvl="0" indent="0" algn="l" rtl="0">
              <a:spcBef>
                <a:spcPts val="1200"/>
              </a:spcBef>
              <a:spcAft>
                <a:spcPts val="0"/>
              </a:spcAft>
              <a:buNone/>
            </a:pPr>
            <a:r>
              <a:rPr lang="en"/>
              <a:t>California’s average state temperature has also risen  approximately 3 degrees fahrenheit (1.8 degrees celsius).</a:t>
            </a:r>
            <a:endParaRPr/>
          </a:p>
          <a:p>
            <a:pPr marL="0" lvl="0" indent="0" algn="l" rtl="0">
              <a:spcBef>
                <a:spcPts val="1200"/>
              </a:spcBef>
              <a:spcAft>
                <a:spcPts val="1200"/>
              </a:spcAft>
              <a:buNone/>
            </a:pPr>
            <a:r>
              <a:rPr lang="en"/>
              <a:t>The sea level of the coast surrounding California has risen 6 inches since 1950 and is rising 1 inch every 10 years.</a:t>
            </a:r>
            <a:endParaRPr/>
          </a:p>
        </p:txBody>
      </p:sp>
      <p:pic>
        <p:nvPicPr>
          <p:cNvPr id="77" name="Google Shape;77;p15"/>
          <p:cNvPicPr preferRelativeResize="0"/>
          <p:nvPr/>
        </p:nvPicPr>
        <p:blipFill>
          <a:blip r:embed="rId3">
            <a:alphaModFix/>
          </a:blip>
          <a:stretch>
            <a:fillRect/>
          </a:stretch>
        </p:blipFill>
        <p:spPr>
          <a:xfrm>
            <a:off x="5675175" y="214962"/>
            <a:ext cx="3404024" cy="4403927"/>
          </a:xfrm>
          <a:prstGeom prst="rect">
            <a:avLst/>
          </a:prstGeom>
          <a:noFill/>
          <a:ln>
            <a:noFill/>
          </a:ln>
        </p:spPr>
      </p:pic>
      <p:sp>
        <p:nvSpPr>
          <p:cNvPr id="78" name="Google Shape;78;p15"/>
          <p:cNvSpPr txBox="1"/>
          <p:nvPr/>
        </p:nvSpPr>
        <p:spPr>
          <a:xfrm>
            <a:off x="5675175" y="4618900"/>
            <a:ext cx="34689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solidFill>
                  <a:schemeClr val="dk2"/>
                </a:solidFill>
                <a:latin typeface="Average"/>
                <a:ea typeface="Average"/>
                <a:cs typeface="Average"/>
                <a:sym typeface="Average"/>
              </a:rPr>
              <a:t>https://thesource.metro.net/2013/08/12/climate-change-in-california-state-summarizes-the-ongoing-impacts/</a:t>
            </a:r>
            <a:endParaRPr sz="1100">
              <a:solidFill>
                <a:schemeClr val="dk2"/>
              </a:solidFill>
              <a:latin typeface="Average"/>
              <a:ea typeface="Average"/>
              <a:cs typeface="Average"/>
              <a:sym typeface="Average"/>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Average"/>
                <a:ea typeface="Average"/>
                <a:cs typeface="Average"/>
                <a:sym typeface="Average"/>
              </a:rPr>
              <a:t>Climate Change in California</a:t>
            </a:r>
            <a:endParaRPr>
              <a:latin typeface="Average"/>
              <a:ea typeface="Average"/>
              <a:cs typeface="Average"/>
              <a:sym typeface="Average"/>
            </a:endParaRPr>
          </a:p>
        </p:txBody>
      </p:sp>
      <p:sp>
        <p:nvSpPr>
          <p:cNvPr id="84" name="Google Shape;84;p16"/>
          <p:cNvSpPr txBox="1"/>
          <p:nvPr/>
        </p:nvSpPr>
        <p:spPr>
          <a:xfrm>
            <a:off x="1001650" y="1123075"/>
            <a:ext cx="3128400" cy="785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300">
                <a:solidFill>
                  <a:schemeClr val="accent3"/>
                </a:solidFill>
                <a:latin typeface="Average"/>
                <a:ea typeface="Average"/>
                <a:cs typeface="Average"/>
                <a:sym typeface="Average"/>
              </a:rPr>
              <a:t>Rising Temperatures</a:t>
            </a:r>
            <a:r>
              <a:rPr lang="en" sz="2300">
                <a:solidFill>
                  <a:srgbClr val="999999"/>
                </a:solidFill>
                <a:latin typeface="Average"/>
                <a:ea typeface="Average"/>
                <a:cs typeface="Average"/>
                <a:sym typeface="Average"/>
              </a:rPr>
              <a:t> </a:t>
            </a:r>
            <a:endParaRPr sz="2300">
              <a:solidFill>
                <a:srgbClr val="999999"/>
              </a:solidFill>
              <a:latin typeface="Average"/>
              <a:ea typeface="Average"/>
              <a:cs typeface="Average"/>
              <a:sym typeface="Average"/>
            </a:endParaRPr>
          </a:p>
          <a:p>
            <a:pPr marL="0" lvl="0" indent="0" algn="l" rtl="0">
              <a:spcBef>
                <a:spcPts val="0"/>
              </a:spcBef>
              <a:spcAft>
                <a:spcPts val="0"/>
              </a:spcAft>
              <a:buNone/>
            </a:pPr>
            <a:endParaRPr sz="1600">
              <a:solidFill>
                <a:srgbClr val="999999"/>
              </a:solidFill>
              <a:latin typeface="Average"/>
              <a:ea typeface="Average"/>
              <a:cs typeface="Average"/>
              <a:sym typeface="Average"/>
            </a:endParaRPr>
          </a:p>
        </p:txBody>
      </p:sp>
      <p:sp>
        <p:nvSpPr>
          <p:cNvPr id="85" name="Google Shape;85;p16"/>
          <p:cNvSpPr txBox="1"/>
          <p:nvPr/>
        </p:nvSpPr>
        <p:spPr>
          <a:xfrm>
            <a:off x="5907957" y="1123075"/>
            <a:ext cx="2116200" cy="507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2100">
                <a:solidFill>
                  <a:schemeClr val="accent3"/>
                </a:solidFill>
                <a:latin typeface="Average"/>
                <a:ea typeface="Average"/>
                <a:cs typeface="Average"/>
                <a:sym typeface="Average"/>
              </a:rPr>
              <a:t>Drought Severity</a:t>
            </a:r>
            <a:endParaRPr sz="2100">
              <a:solidFill>
                <a:schemeClr val="accent3"/>
              </a:solidFill>
              <a:latin typeface="Average"/>
              <a:ea typeface="Average"/>
              <a:cs typeface="Average"/>
              <a:sym typeface="Average"/>
            </a:endParaRPr>
          </a:p>
        </p:txBody>
      </p:sp>
      <p:pic>
        <p:nvPicPr>
          <p:cNvPr id="86" name="Google Shape;86;p16"/>
          <p:cNvPicPr preferRelativeResize="0"/>
          <p:nvPr/>
        </p:nvPicPr>
        <p:blipFill>
          <a:blip r:embed="rId3">
            <a:alphaModFix/>
          </a:blip>
          <a:stretch>
            <a:fillRect/>
          </a:stretch>
        </p:blipFill>
        <p:spPr>
          <a:xfrm>
            <a:off x="195575" y="1665200"/>
            <a:ext cx="4489900" cy="2574226"/>
          </a:xfrm>
          <a:prstGeom prst="rect">
            <a:avLst/>
          </a:prstGeom>
          <a:noFill/>
          <a:ln>
            <a:noFill/>
          </a:ln>
        </p:spPr>
      </p:pic>
      <p:pic>
        <p:nvPicPr>
          <p:cNvPr id="87" name="Google Shape;87;p16"/>
          <p:cNvPicPr preferRelativeResize="0"/>
          <p:nvPr/>
        </p:nvPicPr>
        <p:blipFill>
          <a:blip r:embed="rId4">
            <a:alphaModFix/>
          </a:blip>
          <a:stretch>
            <a:fillRect/>
          </a:stretch>
        </p:blipFill>
        <p:spPr>
          <a:xfrm>
            <a:off x="4846175" y="1691250"/>
            <a:ext cx="4069947" cy="2574224"/>
          </a:xfrm>
          <a:prstGeom prst="rect">
            <a:avLst/>
          </a:prstGeom>
          <a:noFill/>
          <a:ln>
            <a:noFill/>
          </a:ln>
        </p:spPr>
      </p:pic>
      <p:sp>
        <p:nvSpPr>
          <p:cNvPr id="88" name="Google Shape;88;p16"/>
          <p:cNvSpPr txBox="1"/>
          <p:nvPr/>
        </p:nvSpPr>
        <p:spPr>
          <a:xfrm>
            <a:off x="4846175" y="4548700"/>
            <a:ext cx="4138200" cy="35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solidFill>
                  <a:schemeClr val="accent3"/>
                </a:solidFill>
                <a:latin typeface="Average"/>
                <a:ea typeface="Average"/>
                <a:cs typeface="Average"/>
                <a:sym typeface="Average"/>
              </a:rPr>
              <a:t>https://landsat.visibleearth.nasa.gov/view.php?id=89110</a:t>
            </a:r>
            <a:endParaRPr sz="1100">
              <a:solidFill>
                <a:schemeClr val="accent3"/>
              </a:solidFill>
              <a:latin typeface="Average"/>
              <a:ea typeface="Average"/>
              <a:cs typeface="Average"/>
              <a:sym typeface="Average"/>
            </a:endParaRPr>
          </a:p>
        </p:txBody>
      </p:sp>
      <p:sp>
        <p:nvSpPr>
          <p:cNvPr id="89" name="Google Shape;89;p16"/>
          <p:cNvSpPr txBox="1"/>
          <p:nvPr/>
        </p:nvSpPr>
        <p:spPr>
          <a:xfrm>
            <a:off x="311700" y="4548700"/>
            <a:ext cx="42231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solidFill>
                  <a:schemeClr val="accent3"/>
                </a:solidFill>
                <a:latin typeface="Average"/>
                <a:ea typeface="Average"/>
                <a:cs typeface="Average"/>
                <a:sym typeface="Average"/>
              </a:rPr>
              <a:t>https://www.climatecentral.org/news/california-shattering-temperature-records-18871</a:t>
            </a:r>
            <a:endParaRPr sz="1100">
              <a:solidFill>
                <a:schemeClr val="accent3"/>
              </a:solidFill>
              <a:latin typeface="Average"/>
              <a:ea typeface="Average"/>
              <a:cs typeface="Average"/>
              <a:sym typeface="Average"/>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Average"/>
                <a:ea typeface="Average"/>
                <a:cs typeface="Average"/>
                <a:sym typeface="Average"/>
              </a:rPr>
              <a:t>Wildfires in California</a:t>
            </a:r>
            <a:endParaRPr>
              <a:latin typeface="Average"/>
              <a:ea typeface="Average"/>
              <a:cs typeface="Average"/>
              <a:sym typeface="Average"/>
            </a:endParaRPr>
          </a:p>
        </p:txBody>
      </p:sp>
      <p:sp>
        <p:nvSpPr>
          <p:cNvPr id="95" name="Google Shape;95;p17"/>
          <p:cNvSpPr txBox="1"/>
          <p:nvPr/>
        </p:nvSpPr>
        <p:spPr>
          <a:xfrm>
            <a:off x="532450" y="1229375"/>
            <a:ext cx="3498000" cy="2447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900">
                <a:solidFill>
                  <a:schemeClr val="accent3"/>
                </a:solidFill>
                <a:latin typeface="Average"/>
                <a:ea typeface="Average"/>
                <a:cs typeface="Average"/>
                <a:sym typeface="Average"/>
              </a:rPr>
              <a:t>The amount of wildfires in California has grown since 1972.</a:t>
            </a:r>
            <a:endParaRPr sz="1900">
              <a:solidFill>
                <a:schemeClr val="accent3"/>
              </a:solidFill>
              <a:latin typeface="Average"/>
              <a:ea typeface="Average"/>
              <a:cs typeface="Average"/>
              <a:sym typeface="Average"/>
            </a:endParaRPr>
          </a:p>
          <a:p>
            <a:pPr marL="457200" lvl="0" indent="0" algn="l" rtl="0">
              <a:spcBef>
                <a:spcPts val="0"/>
              </a:spcBef>
              <a:spcAft>
                <a:spcPts val="0"/>
              </a:spcAft>
              <a:buNone/>
            </a:pPr>
            <a:endParaRPr sz="1900">
              <a:solidFill>
                <a:schemeClr val="accent3"/>
              </a:solidFill>
              <a:latin typeface="Average"/>
              <a:ea typeface="Average"/>
              <a:cs typeface="Average"/>
              <a:sym typeface="Average"/>
            </a:endParaRPr>
          </a:p>
          <a:p>
            <a:pPr marL="0" lvl="0" indent="0" algn="l" rtl="0">
              <a:spcBef>
                <a:spcPts val="0"/>
              </a:spcBef>
              <a:spcAft>
                <a:spcPts val="0"/>
              </a:spcAft>
              <a:buNone/>
            </a:pPr>
            <a:r>
              <a:rPr lang="en" sz="1900">
                <a:solidFill>
                  <a:schemeClr val="accent3"/>
                </a:solidFill>
                <a:latin typeface="Average"/>
                <a:ea typeface="Average"/>
                <a:cs typeface="Average"/>
                <a:sym typeface="Average"/>
              </a:rPr>
              <a:t>Since 2016 to present day over 39,372 wildfires have occurred burning over 6,119,158 acres burned.</a:t>
            </a:r>
            <a:endParaRPr sz="1800">
              <a:solidFill>
                <a:schemeClr val="accent3"/>
              </a:solidFill>
              <a:latin typeface="Average"/>
              <a:ea typeface="Average"/>
              <a:cs typeface="Average"/>
              <a:sym typeface="Average"/>
            </a:endParaRPr>
          </a:p>
          <a:p>
            <a:pPr marL="457200" lvl="0" indent="0" algn="l" rtl="0">
              <a:spcBef>
                <a:spcPts val="0"/>
              </a:spcBef>
              <a:spcAft>
                <a:spcPts val="0"/>
              </a:spcAft>
              <a:buNone/>
            </a:pPr>
            <a:endParaRPr>
              <a:latin typeface="Average"/>
              <a:ea typeface="Average"/>
              <a:cs typeface="Average"/>
              <a:sym typeface="Average"/>
            </a:endParaRPr>
          </a:p>
        </p:txBody>
      </p:sp>
      <p:pic>
        <p:nvPicPr>
          <p:cNvPr id="96" name="Google Shape;96;p17"/>
          <p:cNvPicPr preferRelativeResize="0"/>
          <p:nvPr/>
        </p:nvPicPr>
        <p:blipFill>
          <a:blip r:embed="rId3">
            <a:alphaModFix/>
          </a:blip>
          <a:stretch>
            <a:fillRect/>
          </a:stretch>
        </p:blipFill>
        <p:spPr>
          <a:xfrm>
            <a:off x="4511825" y="134625"/>
            <a:ext cx="4001675" cy="4874250"/>
          </a:xfrm>
          <a:prstGeom prst="rect">
            <a:avLst/>
          </a:prstGeom>
          <a:noFill/>
          <a:ln>
            <a:noFill/>
          </a:ln>
        </p:spPr>
      </p:pic>
      <p:sp>
        <p:nvSpPr>
          <p:cNvPr id="97" name="Google Shape;97;p17"/>
          <p:cNvSpPr txBox="1"/>
          <p:nvPr/>
        </p:nvSpPr>
        <p:spPr>
          <a:xfrm>
            <a:off x="185900" y="4529350"/>
            <a:ext cx="4138200" cy="52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a:solidFill>
                  <a:schemeClr val="accent3"/>
                </a:solidFill>
                <a:latin typeface="Average"/>
                <a:ea typeface="Average"/>
                <a:cs typeface="Average"/>
                <a:sym typeface="Average"/>
              </a:rPr>
              <a:t>https://earthobservatory.nasa.gov/images/145534/rising-global-temperatures-influence-californias-fire-season</a:t>
            </a:r>
            <a:endParaRPr sz="1100">
              <a:solidFill>
                <a:schemeClr val="accent3"/>
              </a:solidFill>
              <a:latin typeface="Average"/>
              <a:ea typeface="Average"/>
              <a:cs typeface="Average"/>
              <a:sym typeface="Average"/>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Average"/>
                <a:ea typeface="Average"/>
                <a:cs typeface="Average"/>
                <a:sym typeface="Average"/>
              </a:rPr>
              <a:t>Scientific Evidence on Climate Change </a:t>
            </a:r>
            <a:endParaRPr>
              <a:latin typeface="Average"/>
              <a:ea typeface="Average"/>
              <a:cs typeface="Average"/>
              <a:sym typeface="Average"/>
            </a:endParaRPr>
          </a:p>
        </p:txBody>
      </p:sp>
      <p:sp>
        <p:nvSpPr>
          <p:cNvPr id="103" name="Google Shape;103;p18"/>
          <p:cNvSpPr txBox="1">
            <a:spLocks noGrp="1"/>
          </p:cNvSpPr>
          <p:nvPr>
            <p:ph type="body" idx="1"/>
          </p:nvPr>
        </p:nvSpPr>
        <p:spPr>
          <a:xfrm>
            <a:off x="311700" y="1152475"/>
            <a:ext cx="4355400" cy="3792300"/>
          </a:xfrm>
          <a:prstGeom prst="rect">
            <a:avLst/>
          </a:prstGeom>
        </p:spPr>
        <p:txBody>
          <a:bodyPr spcFirstLastPara="1" wrap="square" lIns="91425" tIns="91425" rIns="91425" bIns="91425" anchor="t" anchorCtr="0">
            <a:normAutofit/>
          </a:bodyPr>
          <a:lstStyle/>
          <a:p>
            <a:pPr marL="0" lvl="0" indent="0" algn="l" rtl="0">
              <a:lnSpc>
                <a:spcPct val="95000"/>
              </a:lnSpc>
              <a:spcBef>
                <a:spcPts val="0"/>
              </a:spcBef>
              <a:spcAft>
                <a:spcPts val="0"/>
              </a:spcAft>
              <a:buNone/>
            </a:pPr>
            <a:r>
              <a:rPr lang="en" sz="1408"/>
              <a:t>Greenhouse gases are essential to life on earth despite the fact that they contribute to global warming.</a:t>
            </a:r>
            <a:endParaRPr sz="1408"/>
          </a:p>
          <a:p>
            <a:pPr marL="0" lvl="0" indent="0" algn="l" rtl="0">
              <a:lnSpc>
                <a:spcPct val="95000"/>
              </a:lnSpc>
              <a:spcBef>
                <a:spcPts val="1200"/>
              </a:spcBef>
              <a:spcAft>
                <a:spcPts val="0"/>
              </a:spcAft>
              <a:buNone/>
            </a:pPr>
            <a:r>
              <a:rPr lang="en" sz="1408"/>
              <a:t>Carbon dioxide, a greenhouse gas, is necessary for plant survival, and other greenhouse gases help to maintain the earth’s surface and oceans at temperatures that enable life to flourish on our planet. </a:t>
            </a:r>
            <a:endParaRPr sz="1408"/>
          </a:p>
          <a:p>
            <a:pPr marL="0" lvl="0" indent="0" algn="l" rtl="0">
              <a:lnSpc>
                <a:spcPct val="95000"/>
              </a:lnSpc>
              <a:spcBef>
                <a:spcPts val="1200"/>
              </a:spcBef>
              <a:spcAft>
                <a:spcPts val="0"/>
              </a:spcAft>
              <a:buNone/>
            </a:pPr>
            <a:r>
              <a:rPr lang="en" sz="1408"/>
              <a:t>As greenhouse gases accumulate beyond their historic levels, they prevent more and more of the energy reaching the earth from going back into space.</a:t>
            </a:r>
            <a:endParaRPr sz="1408"/>
          </a:p>
          <a:p>
            <a:pPr marL="0" lvl="0" indent="0" algn="l" rtl="0">
              <a:lnSpc>
                <a:spcPct val="95000"/>
              </a:lnSpc>
              <a:spcBef>
                <a:spcPts val="1200"/>
              </a:spcBef>
              <a:spcAft>
                <a:spcPts val="1200"/>
              </a:spcAft>
              <a:buNone/>
            </a:pPr>
            <a:r>
              <a:rPr lang="en" sz="1408"/>
              <a:t>The scientist John Tyndall found that CO2 absorbed heat more readily than other atmospheric gases, like oxygen and nitrogen, which have simpler molecular structures relative to CO2 . He also speculated that gases such as carbon dioxide would produce negative effects corresponding to the climate.</a:t>
            </a:r>
            <a:endParaRPr sz="1100"/>
          </a:p>
        </p:txBody>
      </p:sp>
      <p:pic>
        <p:nvPicPr>
          <p:cNvPr id="104" name="Google Shape;104;p18"/>
          <p:cNvPicPr preferRelativeResize="0"/>
          <p:nvPr/>
        </p:nvPicPr>
        <p:blipFill>
          <a:blip r:embed="rId3">
            <a:alphaModFix/>
          </a:blip>
          <a:stretch>
            <a:fillRect/>
          </a:stretch>
        </p:blipFill>
        <p:spPr>
          <a:xfrm>
            <a:off x="4819550" y="989875"/>
            <a:ext cx="3791123" cy="361287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Average"/>
                <a:ea typeface="Average"/>
                <a:cs typeface="Average"/>
                <a:sym typeface="Average"/>
              </a:rPr>
              <a:t>Scientific Evidence on Climate Change and Wildfires</a:t>
            </a:r>
            <a:endParaRPr>
              <a:latin typeface="Average"/>
              <a:ea typeface="Average"/>
              <a:cs typeface="Average"/>
              <a:sym typeface="Average"/>
            </a:endParaRPr>
          </a:p>
        </p:txBody>
      </p:sp>
      <p:sp>
        <p:nvSpPr>
          <p:cNvPr id="110" name="Google Shape;110;p19"/>
          <p:cNvSpPr txBox="1">
            <a:spLocks noGrp="1"/>
          </p:cNvSpPr>
          <p:nvPr>
            <p:ph type="body" idx="1"/>
          </p:nvPr>
        </p:nvSpPr>
        <p:spPr>
          <a:xfrm>
            <a:off x="311700" y="1152475"/>
            <a:ext cx="52761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400"/>
              <a:t>In the last 100 years,the planet’s average surface temperature has risen about 1.1°C (2.0°F). The current rate of warming is roughly ten times faster than the average rate of warming after ice ages of the past million years. </a:t>
            </a:r>
            <a:endParaRPr sz="1400"/>
          </a:p>
          <a:p>
            <a:pPr marL="0" lvl="0" indent="0" algn="l" rtl="0">
              <a:spcBef>
                <a:spcPts val="1200"/>
              </a:spcBef>
              <a:spcAft>
                <a:spcPts val="0"/>
              </a:spcAft>
              <a:buNone/>
            </a:pPr>
            <a:r>
              <a:rPr lang="en" sz="1400"/>
              <a:t>With the increase of carbon dioxide and other greenhouse gases in the atmosphere, we see significant changes in the weather such as rising maximum temperatures, increase in precipitation, higher ocean temperature, rising minimum temperatures, and more.</a:t>
            </a:r>
            <a:endParaRPr sz="1400"/>
          </a:p>
          <a:p>
            <a:pPr marL="0" lvl="0" indent="0" algn="l" rtl="0">
              <a:spcBef>
                <a:spcPts val="1200"/>
              </a:spcBef>
              <a:spcAft>
                <a:spcPts val="0"/>
              </a:spcAft>
              <a:buNone/>
            </a:pPr>
            <a:r>
              <a:rPr lang="en" sz="1400"/>
              <a:t>In California, the rise of temperatures as well as intense periods of drought have created hotter summers and winters, making the forest dry, and increasing the chances of forest fires.</a:t>
            </a:r>
            <a:endParaRPr sz="1400"/>
          </a:p>
          <a:p>
            <a:pPr marL="0" lvl="0" indent="0" algn="l" rtl="0">
              <a:spcBef>
                <a:spcPts val="1200"/>
              </a:spcBef>
              <a:spcAft>
                <a:spcPts val="1200"/>
              </a:spcAft>
              <a:buNone/>
            </a:pPr>
            <a:endParaRPr sz="1100"/>
          </a:p>
        </p:txBody>
      </p:sp>
      <p:pic>
        <p:nvPicPr>
          <p:cNvPr id="111" name="Google Shape;111;p19"/>
          <p:cNvPicPr preferRelativeResize="0"/>
          <p:nvPr/>
        </p:nvPicPr>
        <p:blipFill>
          <a:blip r:embed="rId3">
            <a:alphaModFix/>
          </a:blip>
          <a:stretch>
            <a:fillRect/>
          </a:stretch>
        </p:blipFill>
        <p:spPr>
          <a:xfrm>
            <a:off x="5817275" y="1303025"/>
            <a:ext cx="3072100" cy="20443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Average"/>
                <a:ea typeface="Average"/>
                <a:cs typeface="Average"/>
                <a:sym typeface="Average"/>
              </a:rPr>
              <a:t>Republican View of Climate Change</a:t>
            </a:r>
            <a:endParaRPr>
              <a:latin typeface="Average"/>
              <a:ea typeface="Average"/>
              <a:cs typeface="Average"/>
              <a:sym typeface="Average"/>
            </a:endParaRPr>
          </a:p>
        </p:txBody>
      </p:sp>
      <p:sp>
        <p:nvSpPr>
          <p:cNvPr id="117" name="Google Shape;117;p20"/>
          <p:cNvSpPr txBox="1">
            <a:spLocks noGrp="1"/>
          </p:cNvSpPr>
          <p:nvPr>
            <p:ph type="body" idx="1"/>
          </p:nvPr>
        </p:nvSpPr>
        <p:spPr>
          <a:xfrm>
            <a:off x="311700" y="1152475"/>
            <a:ext cx="57594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Republicans are less likely than Democrats to support climate change adaptation measures. </a:t>
            </a:r>
            <a:endParaRPr/>
          </a:p>
          <a:p>
            <a:pPr marL="0" lvl="0" indent="0" algn="l" rtl="0">
              <a:spcBef>
                <a:spcPts val="1200"/>
              </a:spcBef>
              <a:spcAft>
                <a:spcPts val="0"/>
              </a:spcAft>
              <a:buNone/>
            </a:pPr>
            <a:r>
              <a:rPr lang="en"/>
              <a:t>Donald Trump blamed forest mismanagement and water shortages for the California wildfires.</a:t>
            </a:r>
            <a:endParaRPr/>
          </a:p>
          <a:p>
            <a:pPr marL="0" lvl="0" indent="0" algn="l" rtl="0">
              <a:spcBef>
                <a:spcPts val="1200"/>
              </a:spcBef>
              <a:spcAft>
                <a:spcPts val="1200"/>
              </a:spcAft>
              <a:buNone/>
            </a:pPr>
            <a:r>
              <a:rPr lang="en"/>
              <a:t>Republicans tend to accept other factors before accepting climate change as a problem in disasters.</a:t>
            </a:r>
            <a:endParaRPr/>
          </a:p>
        </p:txBody>
      </p:sp>
      <p:pic>
        <p:nvPicPr>
          <p:cNvPr id="118" name="Google Shape;118;p20"/>
          <p:cNvPicPr preferRelativeResize="0"/>
          <p:nvPr/>
        </p:nvPicPr>
        <p:blipFill>
          <a:blip r:embed="rId3">
            <a:alphaModFix/>
          </a:blip>
          <a:stretch>
            <a:fillRect/>
          </a:stretch>
        </p:blipFill>
        <p:spPr>
          <a:xfrm>
            <a:off x="5987675" y="0"/>
            <a:ext cx="3156325" cy="1778075"/>
          </a:xfrm>
          <a:prstGeom prst="rect">
            <a:avLst/>
          </a:prstGeom>
          <a:noFill/>
          <a:ln>
            <a:noFill/>
          </a:ln>
        </p:spPr>
      </p:pic>
      <p:pic>
        <p:nvPicPr>
          <p:cNvPr id="119" name="Google Shape;119;p20"/>
          <p:cNvPicPr preferRelativeResize="0"/>
          <p:nvPr/>
        </p:nvPicPr>
        <p:blipFill>
          <a:blip r:embed="rId4">
            <a:alphaModFix/>
          </a:blip>
          <a:stretch>
            <a:fillRect/>
          </a:stretch>
        </p:blipFill>
        <p:spPr>
          <a:xfrm>
            <a:off x="5987675" y="1503225"/>
            <a:ext cx="3156325" cy="1782641"/>
          </a:xfrm>
          <a:prstGeom prst="rect">
            <a:avLst/>
          </a:prstGeom>
          <a:noFill/>
          <a:ln>
            <a:noFill/>
          </a:ln>
        </p:spPr>
      </p:pic>
      <p:pic>
        <p:nvPicPr>
          <p:cNvPr id="120" name="Google Shape;120;p20"/>
          <p:cNvPicPr preferRelativeResize="0"/>
          <p:nvPr/>
        </p:nvPicPr>
        <p:blipFill>
          <a:blip r:embed="rId5">
            <a:alphaModFix/>
          </a:blip>
          <a:stretch>
            <a:fillRect/>
          </a:stretch>
        </p:blipFill>
        <p:spPr>
          <a:xfrm>
            <a:off x="5987675" y="3109187"/>
            <a:ext cx="3156325" cy="203431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Average"/>
                <a:ea typeface="Average"/>
                <a:cs typeface="Average"/>
                <a:sym typeface="Average"/>
              </a:rPr>
              <a:t>Democratic View of Climate Change</a:t>
            </a:r>
            <a:endParaRPr>
              <a:latin typeface="Average"/>
              <a:ea typeface="Average"/>
              <a:cs typeface="Average"/>
              <a:sym typeface="Average"/>
            </a:endParaRPr>
          </a:p>
        </p:txBody>
      </p:sp>
      <p:sp>
        <p:nvSpPr>
          <p:cNvPr id="126" name="Google Shape;126;p21"/>
          <p:cNvSpPr txBox="1">
            <a:spLocks noGrp="1"/>
          </p:cNvSpPr>
          <p:nvPr>
            <p:ph type="body" idx="1"/>
          </p:nvPr>
        </p:nvSpPr>
        <p:spPr>
          <a:xfrm>
            <a:off x="311700" y="1152475"/>
            <a:ext cx="55257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Democrats are concerned with addressing this climate crisis.</a:t>
            </a:r>
            <a:endParaRPr/>
          </a:p>
          <a:p>
            <a:pPr marL="0" lvl="0" indent="0" algn="l" rtl="0">
              <a:spcBef>
                <a:spcPts val="1200"/>
              </a:spcBef>
              <a:spcAft>
                <a:spcPts val="0"/>
              </a:spcAft>
              <a:buNone/>
            </a:pPr>
            <a:r>
              <a:rPr lang="en"/>
              <a:t>Joe Biden discussed a $2tn plan for net-zero emissions by 2050 to demonstrate leadership of the United States in the climate crisis.</a:t>
            </a:r>
            <a:endParaRPr/>
          </a:p>
          <a:p>
            <a:pPr marL="0" lvl="0" indent="0" algn="l" rtl="0">
              <a:spcBef>
                <a:spcPts val="1200"/>
              </a:spcBef>
              <a:spcAft>
                <a:spcPts val="0"/>
              </a:spcAft>
              <a:buNone/>
            </a:pPr>
            <a:r>
              <a:rPr lang="en"/>
              <a:t>The democratic view supports the idea of climate change being a factor in the California wildfires. </a:t>
            </a:r>
            <a:endParaRPr sz="2000">
              <a:solidFill>
                <a:srgbClr val="FFFFFF"/>
              </a:solidFill>
              <a:latin typeface="Arial"/>
              <a:ea typeface="Arial"/>
              <a:cs typeface="Arial"/>
              <a:sym typeface="Arial"/>
            </a:endParaRPr>
          </a:p>
          <a:p>
            <a:pPr marL="0" lvl="0" indent="0" algn="l" rtl="0">
              <a:spcBef>
                <a:spcPts val="1200"/>
              </a:spcBef>
              <a:spcAft>
                <a:spcPts val="1200"/>
              </a:spcAft>
              <a:buNone/>
            </a:pPr>
            <a:endParaRPr/>
          </a:p>
        </p:txBody>
      </p:sp>
      <p:pic>
        <p:nvPicPr>
          <p:cNvPr id="127" name="Google Shape;127;p21"/>
          <p:cNvPicPr preferRelativeResize="0"/>
          <p:nvPr/>
        </p:nvPicPr>
        <p:blipFill>
          <a:blip r:embed="rId3">
            <a:alphaModFix/>
          </a:blip>
          <a:stretch>
            <a:fillRect/>
          </a:stretch>
        </p:blipFill>
        <p:spPr>
          <a:xfrm>
            <a:off x="6212801" y="1598446"/>
            <a:ext cx="2855975" cy="1849180"/>
          </a:xfrm>
          <a:prstGeom prst="rect">
            <a:avLst/>
          </a:prstGeom>
          <a:noFill/>
          <a:ln>
            <a:noFill/>
          </a:ln>
        </p:spPr>
      </p:pic>
      <p:pic>
        <p:nvPicPr>
          <p:cNvPr id="128" name="Google Shape;128;p21"/>
          <p:cNvPicPr preferRelativeResize="0"/>
          <p:nvPr/>
        </p:nvPicPr>
        <p:blipFill>
          <a:blip r:embed="rId4">
            <a:alphaModFix/>
          </a:blip>
          <a:stretch>
            <a:fillRect/>
          </a:stretch>
        </p:blipFill>
        <p:spPr>
          <a:xfrm>
            <a:off x="6159685" y="3232675"/>
            <a:ext cx="2984316" cy="1910825"/>
          </a:xfrm>
          <a:prstGeom prst="rect">
            <a:avLst/>
          </a:prstGeom>
          <a:noFill/>
          <a:ln>
            <a:noFill/>
          </a:ln>
        </p:spPr>
      </p:pic>
      <p:pic>
        <p:nvPicPr>
          <p:cNvPr id="129" name="Google Shape;129;p21"/>
          <p:cNvPicPr preferRelativeResize="0"/>
          <p:nvPr/>
        </p:nvPicPr>
        <p:blipFill>
          <a:blip r:embed="rId5">
            <a:alphaModFix/>
          </a:blip>
          <a:stretch>
            <a:fillRect/>
          </a:stretch>
        </p:blipFill>
        <p:spPr>
          <a:xfrm>
            <a:off x="6223850" y="-10"/>
            <a:ext cx="2855975" cy="191083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2"/>
          <p:cNvSpPr txBox="1">
            <a:spLocks noGrp="1"/>
          </p:cNvSpPr>
          <p:nvPr>
            <p:ph type="title"/>
          </p:nvPr>
        </p:nvSpPr>
        <p:spPr>
          <a:xfrm>
            <a:off x="311700" y="43535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Average"/>
                <a:ea typeface="Average"/>
                <a:cs typeface="Average"/>
                <a:sym typeface="Average"/>
              </a:rPr>
              <a:t>Conclusion</a:t>
            </a:r>
            <a:endParaRPr>
              <a:latin typeface="Average"/>
              <a:ea typeface="Average"/>
              <a:cs typeface="Average"/>
              <a:sym typeface="Average"/>
            </a:endParaRPr>
          </a:p>
        </p:txBody>
      </p:sp>
      <p:sp>
        <p:nvSpPr>
          <p:cNvPr id="135" name="Google Shape;135;p22"/>
          <p:cNvSpPr txBox="1">
            <a:spLocks noGrp="1"/>
          </p:cNvSpPr>
          <p:nvPr>
            <p:ph type="body" idx="1"/>
          </p:nvPr>
        </p:nvSpPr>
        <p:spPr>
          <a:xfrm>
            <a:off x="311700" y="1152475"/>
            <a:ext cx="56049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There are other possible factors that may be involved with the wildfires.</a:t>
            </a:r>
            <a:endParaRPr/>
          </a:p>
          <a:p>
            <a:pPr marL="0" lvl="0" indent="0" algn="l" rtl="0">
              <a:spcBef>
                <a:spcPts val="1200"/>
              </a:spcBef>
              <a:spcAft>
                <a:spcPts val="0"/>
              </a:spcAft>
              <a:buNone/>
            </a:pPr>
            <a:r>
              <a:rPr lang="en"/>
              <a:t>Donald Trump blames “forest mismanagement” and “water shortages” for the fires in California, and Joe Biden discussed proposing a plan for net zero emissions by 2050 to show leadership in the climate change crisis.</a:t>
            </a:r>
            <a:endParaRPr/>
          </a:p>
          <a:p>
            <a:pPr marL="0" lvl="0" indent="0" algn="l" rtl="0">
              <a:spcBef>
                <a:spcPts val="1200"/>
              </a:spcBef>
              <a:spcAft>
                <a:spcPts val="1200"/>
              </a:spcAft>
              <a:buNone/>
            </a:pPr>
            <a:r>
              <a:rPr lang="en"/>
              <a:t>California’s summers and winters are now hotter than ever, increasing the dryness of the brush and wildlife.</a:t>
            </a:r>
            <a:endParaRPr/>
          </a:p>
        </p:txBody>
      </p:sp>
      <p:pic>
        <p:nvPicPr>
          <p:cNvPr id="136" name="Google Shape;136;p22"/>
          <p:cNvPicPr preferRelativeResize="0"/>
          <p:nvPr/>
        </p:nvPicPr>
        <p:blipFill>
          <a:blip r:embed="rId3">
            <a:alphaModFix/>
          </a:blip>
          <a:stretch>
            <a:fillRect/>
          </a:stretch>
        </p:blipFill>
        <p:spPr>
          <a:xfrm>
            <a:off x="6028575" y="218450"/>
            <a:ext cx="3053675" cy="457249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2700">
                <a:latin typeface="Average"/>
                <a:ea typeface="Average"/>
                <a:cs typeface="Average"/>
                <a:sym typeface="Average"/>
              </a:rPr>
              <a:t>Conclusion</a:t>
            </a:r>
            <a:endParaRPr sz="2700">
              <a:latin typeface="Average"/>
              <a:ea typeface="Average"/>
              <a:cs typeface="Average"/>
              <a:sym typeface="Average"/>
            </a:endParaRPr>
          </a:p>
        </p:txBody>
      </p:sp>
      <p:sp>
        <p:nvSpPr>
          <p:cNvPr id="142" name="Google Shape;142;p23"/>
          <p:cNvSpPr txBox="1">
            <a:spLocks noGrp="1"/>
          </p:cNvSpPr>
          <p:nvPr>
            <p:ph type="body" idx="1"/>
          </p:nvPr>
        </p:nvSpPr>
        <p:spPr>
          <a:xfrm>
            <a:off x="311700" y="1152475"/>
            <a:ext cx="5652600" cy="3786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Climate change is a factor in the California wildfires.</a:t>
            </a:r>
            <a:endParaRPr/>
          </a:p>
          <a:p>
            <a:pPr marL="0" lvl="0" indent="0" algn="l" rtl="0">
              <a:spcBef>
                <a:spcPts val="1200"/>
              </a:spcBef>
              <a:spcAft>
                <a:spcPts val="0"/>
              </a:spcAft>
              <a:buNone/>
            </a:pPr>
            <a:r>
              <a:rPr lang="en"/>
              <a:t>In our opinion, the main reasons for the increase in wildfire intensity, and the number of wildfires are due to the decrease in rain and increased heat and dry weather in California. </a:t>
            </a:r>
            <a:endParaRPr/>
          </a:p>
          <a:p>
            <a:pPr marL="0" lvl="0" indent="0" algn="l" rtl="0">
              <a:spcBef>
                <a:spcPts val="1200"/>
              </a:spcBef>
              <a:spcAft>
                <a:spcPts val="1200"/>
              </a:spcAft>
              <a:buNone/>
            </a:pPr>
            <a:r>
              <a:rPr lang="en"/>
              <a:t>There is significant evidence that climate change is a factor in the California wildfires, and we, as a group, believe that it is a huge factor, and something needs to be done about it.</a:t>
            </a:r>
            <a:endParaRPr/>
          </a:p>
        </p:txBody>
      </p:sp>
      <p:pic>
        <p:nvPicPr>
          <p:cNvPr id="143" name="Google Shape;143;p23"/>
          <p:cNvPicPr preferRelativeResize="0"/>
          <p:nvPr/>
        </p:nvPicPr>
        <p:blipFill>
          <a:blip r:embed="rId3">
            <a:alphaModFix/>
          </a:blip>
          <a:stretch>
            <a:fillRect/>
          </a:stretch>
        </p:blipFill>
        <p:spPr>
          <a:xfrm>
            <a:off x="6074250" y="2655850"/>
            <a:ext cx="2874900" cy="1724940"/>
          </a:xfrm>
          <a:prstGeom prst="rect">
            <a:avLst/>
          </a:prstGeom>
          <a:noFill/>
          <a:ln>
            <a:noFill/>
          </a:ln>
        </p:spPr>
      </p:pic>
      <p:pic>
        <p:nvPicPr>
          <p:cNvPr id="144" name="Google Shape;144;p23"/>
          <p:cNvPicPr preferRelativeResize="0"/>
          <p:nvPr/>
        </p:nvPicPr>
        <p:blipFill>
          <a:blip r:embed="rId4">
            <a:alphaModFix/>
          </a:blip>
          <a:stretch>
            <a:fillRect/>
          </a:stretch>
        </p:blipFill>
        <p:spPr>
          <a:xfrm>
            <a:off x="6074250" y="795770"/>
            <a:ext cx="2874900" cy="161953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Average"/>
                <a:ea typeface="Average"/>
                <a:cs typeface="Average"/>
                <a:sym typeface="Average"/>
              </a:rPr>
              <a:t>Sources</a:t>
            </a:r>
            <a:endParaRPr>
              <a:latin typeface="Average"/>
              <a:ea typeface="Average"/>
              <a:cs typeface="Average"/>
              <a:sym typeface="Average"/>
            </a:endParaRPr>
          </a:p>
          <a:p>
            <a:pPr marL="0" lvl="0" indent="0" algn="l" rtl="0">
              <a:spcBef>
                <a:spcPts val="0"/>
              </a:spcBef>
              <a:spcAft>
                <a:spcPts val="0"/>
              </a:spcAft>
              <a:buNone/>
            </a:pPr>
            <a:endParaRPr/>
          </a:p>
        </p:txBody>
      </p:sp>
      <p:sp>
        <p:nvSpPr>
          <p:cNvPr id="150" name="Google Shape;150;p24"/>
          <p:cNvSpPr txBox="1">
            <a:spLocks noGrp="1"/>
          </p:cNvSpPr>
          <p:nvPr>
            <p:ph type="body" idx="1"/>
          </p:nvPr>
        </p:nvSpPr>
        <p:spPr>
          <a:xfrm>
            <a:off x="311700" y="891100"/>
            <a:ext cx="8520600" cy="4209000"/>
          </a:xfrm>
          <a:prstGeom prst="rect">
            <a:avLst/>
          </a:prstGeom>
        </p:spPr>
        <p:txBody>
          <a:bodyPr spcFirstLastPara="1" wrap="square" lIns="91425" tIns="91425" rIns="91425" bIns="91425" anchor="t" anchorCtr="0">
            <a:normAutofit fontScale="40000"/>
          </a:bodyPr>
          <a:lstStyle/>
          <a:p>
            <a:pPr marL="355600" lvl="0" indent="0" algn="l" rtl="0">
              <a:spcBef>
                <a:spcPts val="1200"/>
              </a:spcBef>
              <a:spcAft>
                <a:spcPts val="0"/>
              </a:spcAft>
              <a:buNone/>
            </a:pPr>
            <a:r>
              <a:rPr lang="en" sz="1784"/>
              <a:t>Amanpour, Christiane, and Michel Martin. “Wildfires Continues in California, Oregon and Washington; Democrats Accuses Trump for Denying Climate Science and Safety Investigations on Coronavirus; Senator Tammy Duckworth (D-IL), Is Interviewed About Climate Change, Coronavirus and Trump; Devastation of the West Coast Wildfires; Kent Nishimura. Photojournalist, Los Angeles Times, Is Interviewed About the West Coast Wildfires; Eradicating Police Brutality; ‘Policing the Police," a New Documentary; Jelani Cobb, Correspondent, FRONTLINE's ‘Policing the Police 2020," Is Interviewed About Police Brutality. Aired 2- 3p ET.” Amanpour, CQ Roll Call, New York, 14 Sept. 2020. ProQuest Central, https://wilkes.idm.oclc.org/login?url=https://www.proquest.com/other-sources/wildfires-continues-california-oregon-washington/docview/2442689165/se-2?accountid=62703. </a:t>
            </a:r>
            <a:endParaRPr sz="1784"/>
          </a:p>
          <a:p>
            <a:pPr marL="355600" lvl="0" indent="0" algn="l" rtl="0">
              <a:spcBef>
                <a:spcPts val="1200"/>
              </a:spcBef>
              <a:spcAft>
                <a:spcPts val="0"/>
              </a:spcAft>
              <a:buNone/>
            </a:pPr>
            <a:r>
              <a:rPr lang="en" sz="1784"/>
              <a:t>Armstrong, Anne K., et al. “CLIMATE CHANGE SCIENCE: The Facts.” Communicating Climate Change: A Guide for Educators, Cornell University Press, 2018, pp. 7–20, http://www.jstor.org/stable/10.7591/j.ctv941wjn.5.</a:t>
            </a:r>
            <a:endParaRPr sz="1784"/>
          </a:p>
          <a:p>
            <a:pPr marL="355600" lvl="0" indent="0" algn="l" rtl="0">
              <a:spcBef>
                <a:spcPts val="1200"/>
              </a:spcBef>
              <a:spcAft>
                <a:spcPts val="0"/>
              </a:spcAft>
              <a:buNone/>
            </a:pPr>
            <a:r>
              <a:rPr lang="en" sz="1784"/>
              <a:t>Gordon, Kylie. “California Wildfires Shrink Partisan Differences about Climate Change.” Stanford News, Stanford University, 24 Sept. 2020, https://news.stanford.edu/2020/09/25/california-wildfires-shrink-partisan-differences-climate-change/. </a:t>
            </a:r>
            <a:endParaRPr sz="1784"/>
          </a:p>
          <a:p>
            <a:pPr marL="355600" lvl="0" indent="0" algn="l" rtl="0">
              <a:spcBef>
                <a:spcPts val="1200"/>
              </a:spcBef>
              <a:spcAft>
                <a:spcPts val="0"/>
              </a:spcAft>
              <a:buNone/>
            </a:pPr>
            <a:r>
              <a:rPr lang="en" sz="1784"/>
              <a:t>Nilsen, Ella. “Biden's Spending Bill Could Be Democrats' Last Hope of Achieving Meaningful Climate Action as Crisis Worsens.” CNN Wire Service, 14 Sept. 2021. ProQuest Central, https://wilkes.idm.oclc.org/login?url=https://www.proquest.com/wire-feeds/bidens-spending-bill-could-be-democrats-last-hope/docview/2572237094/se-2?accountid=62703. </a:t>
            </a:r>
            <a:endParaRPr sz="1784"/>
          </a:p>
          <a:p>
            <a:pPr marL="355600" lvl="0" indent="0" algn="l" rtl="0">
              <a:spcBef>
                <a:spcPts val="1200"/>
              </a:spcBef>
              <a:spcAft>
                <a:spcPts val="0"/>
              </a:spcAft>
              <a:buNone/>
            </a:pPr>
            <a:r>
              <a:rPr lang="en" sz="1784"/>
              <a:t>“Trump Administration Climate Report Warns of ‘Intensifying’ Disasters Due to Global Warming: The Congressionally Mandated Report Contradicts Trump, Directly Linking Recent Catastrophes like the California Wildfires to Climate Change.” The Daily Beast, 23 Nov. 2018, https://wilkes.idm.oclc.org/login?url=https://www.proquest.com/blogs-podcasts-websites/trump-administration-climate-report-warns/docview/2137060798/se-2?accountid=62703. </a:t>
            </a:r>
            <a:endParaRPr sz="1784"/>
          </a:p>
          <a:p>
            <a:pPr marL="355600" lvl="0" indent="0" algn="l" rtl="0">
              <a:spcBef>
                <a:spcPts val="1200"/>
              </a:spcBef>
              <a:spcAft>
                <a:spcPts val="0"/>
              </a:spcAft>
              <a:buNone/>
            </a:pPr>
            <a:r>
              <a:rPr lang="en" sz="1784"/>
              <a:t>Whitfield, Kate. “California Fires: What Caused the California Wildfires? Is Climate Change to Blame?” Express (Online), 15 Aug. 2018. ProQuest Central, https://wilkes.idm.oclc.org/login?url=https://www.proquest.com/newspapers/california-fires-what-caused-wildfires-is-climate/docview/2088503047/se-2?accountid=62703.</a:t>
            </a:r>
            <a:endParaRPr sz="1784"/>
          </a:p>
          <a:p>
            <a:pPr marL="355600" lvl="0" indent="0" algn="l" rtl="0">
              <a:spcBef>
                <a:spcPts val="1200"/>
              </a:spcBef>
              <a:spcAft>
                <a:spcPts val="0"/>
              </a:spcAft>
              <a:buNone/>
            </a:pPr>
            <a:r>
              <a:rPr lang="en" sz="1784"/>
              <a:t>Virgilio, Giovanni Di, et al. “Climate Change Increases the Potential for Extreme Wildfires.” AGU Journals, John Wiley &amp;amp; Sons, Ltd, 29 July 2019, https://agupubs.onlinelibrary.wiley.com/doi/full/10.1029/2019GL083699. </a:t>
            </a:r>
            <a:endParaRPr sz="1784"/>
          </a:p>
          <a:p>
            <a:pPr marL="355600" lvl="0" indent="0" algn="l" rtl="0">
              <a:spcBef>
                <a:spcPts val="1200"/>
              </a:spcBef>
              <a:spcAft>
                <a:spcPts val="0"/>
              </a:spcAft>
              <a:buNone/>
            </a:pPr>
            <a:r>
              <a:rPr lang="en" sz="1784"/>
              <a:t>Dunbar, Brian. “What Is Climate Change?” NASA, NASA, 13 May 2015, https://www.nasa.gov/audience/forstudents/k-4/stories/nasa-knows/what-is-climate-change-k4.html. </a:t>
            </a:r>
            <a:endParaRPr sz="1784"/>
          </a:p>
          <a:p>
            <a:pPr marL="355600" lvl="0" indent="0" algn="l" rtl="0">
              <a:spcBef>
                <a:spcPts val="1200"/>
              </a:spcBef>
              <a:spcAft>
                <a:spcPts val="0"/>
              </a:spcAft>
              <a:buNone/>
            </a:pPr>
            <a:r>
              <a:rPr lang="en" sz="1784"/>
              <a:t>“Climate Change Impacts in California.” State of California - Department of Justice - Office of the Attorney General, 20 July 2017, https://oag.ca.gov/environment/impact. </a:t>
            </a:r>
            <a:endParaRPr sz="1784"/>
          </a:p>
          <a:p>
            <a:pPr marL="355600" lvl="0" indent="0" algn="l" rtl="0">
              <a:spcBef>
                <a:spcPts val="1200"/>
              </a:spcBef>
              <a:spcAft>
                <a:spcPts val="1200"/>
              </a:spcAft>
              <a:buNone/>
            </a:pPr>
            <a:r>
              <a:rPr lang="en" sz="1784"/>
              <a:t>California Department of Forestry and Fire Protection (CAL FIRE). “2020 Incident Archive.” Cal Fire Department of Forestry and Fire Protection, https://www.fire.ca.gov/incidents/2020/. </a:t>
            </a:r>
            <a:endParaRPr sz="12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name="Slate">
  <a:themeElements>
    <a:clrScheme name="Slate">
      <a:dk1>
        <a:srgbClr val="FFFFFF"/>
      </a:dk1>
      <a:lt1>
        <a:srgbClr val="37474F"/>
      </a:lt1>
      <a:dk2>
        <a:srgbClr val="9E9E9E"/>
      </a:dk2>
      <a:lt2>
        <a:srgbClr val="E0E0E0"/>
      </a:lt2>
      <a:accent1>
        <a:srgbClr val="616161"/>
      </a:accent1>
      <a:accent2>
        <a:srgbClr val="78909C"/>
      </a:accent2>
      <a:accent3>
        <a:srgbClr val="CACACA"/>
      </a:accent3>
      <a:accent4>
        <a:srgbClr val="64FFDA"/>
      </a:accent4>
      <a:accent5>
        <a:srgbClr val="FFD966"/>
      </a:accent5>
      <a:accent6>
        <a:srgbClr val="F5F5F5"/>
      </a:accent6>
      <a:hlink>
        <a:srgbClr val="FFD966"/>
      </a:hlink>
      <a:folHlink>
        <a:srgbClr val="FFD9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1400</Words>
  <Application>Microsoft Macintosh PowerPoint</Application>
  <PresentationFormat>On-screen Show (16:9)</PresentationFormat>
  <Paragraphs>76</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Average</vt:lpstr>
      <vt:lpstr>Times New Roman</vt:lpstr>
      <vt:lpstr>Oswald</vt:lpstr>
      <vt:lpstr>Arial</vt:lpstr>
      <vt:lpstr>Slate</vt:lpstr>
      <vt:lpstr>   Are Wildfires a Result of Climate Change?</vt:lpstr>
      <vt:lpstr>What is Climate Change?</vt:lpstr>
      <vt:lpstr>Climate Change in California</vt:lpstr>
      <vt:lpstr>Climate Change in California</vt:lpstr>
      <vt:lpstr>Wildfires in California</vt:lpstr>
      <vt:lpstr>Scientific Evidence on Climate Change </vt:lpstr>
      <vt:lpstr>Scientific Evidence on Climate Change and Wildfires</vt:lpstr>
      <vt:lpstr>Republican View of Climate Change</vt:lpstr>
      <vt:lpstr>Democratic View of Climate Change</vt:lpstr>
      <vt:lpstr>Conclusion</vt:lpstr>
      <vt:lpstr>Conclusion</vt:lpstr>
      <vt:lpstr>Sources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Are Wildfires a Result of Climate Change?</dc:title>
  <cp:lastModifiedBy>Elizabeth Frederick</cp:lastModifiedBy>
  <cp:revision>1</cp:revision>
  <dcterms:modified xsi:type="dcterms:W3CDTF">2021-12-13T02:22:34Z</dcterms:modified>
</cp:coreProperties>
</file>