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5143500" type="screen16x9"/>
  <p:notesSz cx="6858000" cy="9144000"/>
  <p:embeddedFontLst>
    <p:embeddedFont>
      <p:font typeface="Roboto" panose="02000000000000000000" pitchFamily="2" charset="0"/>
      <p:regular r:id="rId14"/>
      <p:bold r:id="rId15"/>
      <p:italic r:id="rId16"/>
      <p:boldItalic r:id="rId17"/>
    </p:embeddedFont>
    <p:embeddedFont>
      <p:font typeface="Roboto Slab" pitchFamily="2" charset="0"/>
      <p:regular r:id="rId18"/>
      <p:bold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9"/>
    <p:restoredTop sz="94694"/>
  </p:normalViewPr>
  <p:slideViewPr>
    <p:cSldViewPr snapToGrid="0">
      <p:cViewPr varScale="1">
        <p:scale>
          <a:sx n="158" d="100"/>
          <a:sy n="158" d="100"/>
        </p:scale>
        <p:origin x="192" y="24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a23ff044d7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a23ff044d7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a23ff044d7_4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a23ff044d7_4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ac4e06bbb1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ac4e06bbb1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ac4e06bbb1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ac4e06bbb1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ac4e06bbb1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ac4e06bbb1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a23ff044d7_5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a23ff044d7_5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ac4e06bbb1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ac4e06bbb1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ac4e06bbb1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ac4e06bbb1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a23ff044d7_5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a23ff044d7_5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ac4e06bbb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ac4e06bbb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1524800" y="672606"/>
            <a:ext cx="1081625" cy="1124950"/>
          </a:xfrm>
          <a:custGeom>
            <a:avLst/>
            <a:gdLst/>
            <a:ahLst/>
            <a:cxnLst/>
            <a:rect l="l" t="t" r="r" b="b"/>
            <a:pathLst>
              <a:path w="43265" h="44998" extrusionOk="0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w="28575" cap="flat" cmpd="sng">
            <a:solidFill>
              <a:schemeClr val="accent5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11" name="Google Shape;11;p2"/>
          <p:cNvSpPr/>
          <p:nvPr/>
        </p:nvSpPr>
        <p:spPr>
          <a:xfrm rot="10800000">
            <a:off x="6537563" y="3342925"/>
            <a:ext cx="1081625" cy="1124950"/>
          </a:xfrm>
          <a:custGeom>
            <a:avLst/>
            <a:gdLst/>
            <a:ahLst/>
            <a:cxnLst/>
            <a:rect l="l" t="t" r="r" b="b"/>
            <a:pathLst>
              <a:path w="43265" h="44998" extrusionOk="0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w="28575" cap="flat" cmpd="sng">
            <a:solidFill>
              <a:schemeClr val="accent5"/>
            </a:solidFill>
            <a:prstDash val="solid"/>
            <a:miter lim="8000"/>
            <a:headEnd type="none" w="sm" len="sm"/>
            <a:tailEnd type="none" w="sm" len="sm"/>
          </a:ln>
        </p:spPr>
      </p:sp>
      <p:cxnSp>
        <p:nvCxnSpPr>
          <p:cNvPr id="12" name="Google Shape;12;p2"/>
          <p:cNvCxnSpPr/>
          <p:nvPr/>
        </p:nvCxnSpPr>
        <p:spPr>
          <a:xfrm>
            <a:off x="4359602" y="2817464"/>
            <a:ext cx="424800" cy="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" name="Google Shape;13;p2"/>
          <p:cNvSpPr txBox="1">
            <a:spLocks noGrp="1"/>
          </p:cNvSpPr>
          <p:nvPr>
            <p:ph type="ctrTitle"/>
          </p:nvPr>
        </p:nvSpPr>
        <p:spPr>
          <a:xfrm>
            <a:off x="1680302" y="1188925"/>
            <a:ext cx="5783400" cy="145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1680302" y="3049450"/>
            <a:ext cx="5783400" cy="9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Google Shape;17;p3"/>
          <p:cNvCxnSpPr/>
          <p:nvPr/>
        </p:nvCxnSpPr>
        <p:spPr>
          <a:xfrm>
            <a:off x="4359602" y="2817464"/>
            <a:ext cx="424800" cy="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80750" y="1764950"/>
            <a:ext cx="8222100" cy="907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Google Shape;21;p4"/>
          <p:cNvCxnSpPr/>
          <p:nvPr/>
        </p:nvCxnSpPr>
        <p:spPr>
          <a:xfrm>
            <a:off x="492563" y="1260284"/>
            <a:ext cx="424800" cy="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Google Shape;26;p5"/>
          <p:cNvCxnSpPr/>
          <p:nvPr/>
        </p:nvCxnSpPr>
        <p:spPr>
          <a:xfrm>
            <a:off x="492563" y="1260284"/>
            <a:ext cx="424800" cy="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" name="Google Shape;27;p5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body" idx="1"/>
          </p:nvPr>
        </p:nvSpPr>
        <p:spPr>
          <a:xfrm>
            <a:off x="387900" y="1489825"/>
            <a:ext cx="39999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2"/>
          </p:nvPr>
        </p:nvSpPr>
        <p:spPr>
          <a:xfrm>
            <a:off x="4756200" y="1489825"/>
            <a:ext cx="39999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Google Shape;35;p7"/>
          <p:cNvCxnSpPr/>
          <p:nvPr/>
        </p:nvCxnSpPr>
        <p:spPr>
          <a:xfrm>
            <a:off x="489218" y="1412277"/>
            <a:ext cx="331500" cy="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6" name="Google Shape;36;p7"/>
          <p:cNvSpPr txBox="1">
            <a:spLocks noGrp="1"/>
          </p:cNvSpPr>
          <p:nvPr>
            <p:ph type="title"/>
          </p:nvPr>
        </p:nvSpPr>
        <p:spPr>
          <a:xfrm>
            <a:off x="3879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body" idx="1"/>
          </p:nvPr>
        </p:nvSpPr>
        <p:spPr>
          <a:xfrm>
            <a:off x="387900" y="1594025"/>
            <a:ext cx="2808000" cy="268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41" name="Google Shape;41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9"/>
          <p:cNvSpPr/>
          <p:nvPr/>
        </p:nvSpPr>
        <p:spPr>
          <a:xfrm>
            <a:off x="4572000" y="-7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4" name="Google Shape;44;p9"/>
          <p:cNvCxnSpPr/>
          <p:nvPr/>
        </p:nvCxnSpPr>
        <p:spPr>
          <a:xfrm>
            <a:off x="5029675" y="4495503"/>
            <a:ext cx="540900" cy="0"/>
          </a:xfrm>
          <a:prstGeom prst="straightConnector1">
            <a:avLst/>
          </a:prstGeom>
          <a:noFill/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265500" y="1209075"/>
            <a:ext cx="4045200" cy="1506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1"/>
          </p:nvPr>
        </p:nvSpPr>
        <p:spPr>
          <a:xfrm>
            <a:off x="265500" y="2769001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0"/>
          <p:cNvSpPr txBox="1">
            <a:spLocks noGrp="1"/>
          </p:cNvSpPr>
          <p:nvPr>
            <p:ph type="body" idx="1"/>
          </p:nvPr>
        </p:nvSpPr>
        <p:spPr>
          <a:xfrm>
            <a:off x="319500" y="42337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oboto Slab"/>
              <a:buNone/>
              <a:defRPr>
                <a:latin typeface="Roboto Slab"/>
                <a:ea typeface="Roboto Slab"/>
                <a:cs typeface="Roboto Slab"/>
                <a:sym typeface="Roboto Slab"/>
              </a:defRPr>
            </a:lvl1pPr>
          </a:lstStyle>
          <a:p>
            <a:endParaRPr/>
          </a:p>
        </p:txBody>
      </p:sp>
      <p:sp>
        <p:nvSpPr>
          <p:cNvPr id="51" name="Google Shape;51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1"/>
          <p:cNvSpPr/>
          <p:nvPr/>
        </p:nvSpPr>
        <p:spPr>
          <a:xfrm>
            <a:off x="150" y="5076825"/>
            <a:ext cx="9143700" cy="66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title" hasCustomPrompt="1"/>
          </p:nvPr>
        </p:nvSpPr>
        <p:spPr>
          <a:xfrm>
            <a:off x="387900" y="1152450"/>
            <a:ext cx="8368200" cy="153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5" name="Google Shape;55;p11"/>
          <p:cNvSpPr txBox="1">
            <a:spLocks noGrp="1"/>
          </p:cNvSpPr>
          <p:nvPr>
            <p:ph type="body" idx="1"/>
          </p:nvPr>
        </p:nvSpPr>
        <p:spPr>
          <a:xfrm>
            <a:off x="387900" y="2919450"/>
            <a:ext cx="8368200" cy="107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rina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3"/>
          <p:cNvSpPr txBox="1">
            <a:spLocks noGrp="1"/>
          </p:cNvSpPr>
          <p:nvPr>
            <p:ph type="ctrTitle"/>
          </p:nvPr>
        </p:nvSpPr>
        <p:spPr>
          <a:xfrm>
            <a:off x="1680302" y="1188925"/>
            <a:ext cx="5783400" cy="145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Biofuels vs. Gasoline</a:t>
            </a:r>
            <a:endParaRPr/>
          </a:p>
        </p:txBody>
      </p:sp>
      <p:sp>
        <p:nvSpPr>
          <p:cNvPr id="64" name="Google Shape;64;p13"/>
          <p:cNvSpPr txBox="1">
            <a:spLocks noGrp="1"/>
          </p:cNvSpPr>
          <p:nvPr>
            <p:ph type="subTitle" idx="1"/>
          </p:nvPr>
        </p:nvSpPr>
        <p:spPr>
          <a:xfrm>
            <a:off x="1680302" y="3049450"/>
            <a:ext cx="5783400" cy="9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By: Hope Williams, Lucas Snedeker, Rudy Urenovich, James Shaw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are Biofuels?</a:t>
            </a:r>
            <a:endParaRPr/>
          </a:p>
        </p:txBody>
      </p:sp>
      <p:sp>
        <p:nvSpPr>
          <p:cNvPr id="70" name="Google Shape;70;p14"/>
          <p:cNvSpPr txBox="1">
            <a:spLocks noGrp="1"/>
          </p:cNvSpPr>
          <p:nvPr>
            <p:ph type="body" idx="1"/>
          </p:nvPr>
        </p:nvSpPr>
        <p:spPr>
          <a:xfrm>
            <a:off x="387900" y="1489825"/>
            <a:ext cx="8368200" cy="35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Biofuels- are renewable, liquid fuels made from biomass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Main use for Biofuels in Transportation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    Two main types of Biofuels:</a:t>
            </a: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 Ethanol: Is a biofuel made from plant matter. Often mixed with Gasoline to increase Octane and decrease Carbon monoxide and other harmful admissions.</a:t>
            </a:r>
            <a:endParaRPr/>
          </a:p>
          <a:p>
            <a:pPr marL="9144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         Biodiesel: Is made from clean and used vegetable oil and animal fats. Often used as healthier alternative to Petroleum                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>
            <a:spLocks noGrp="1"/>
          </p:cNvSpPr>
          <p:nvPr>
            <p:ph type="title"/>
          </p:nvPr>
        </p:nvSpPr>
        <p:spPr>
          <a:xfrm>
            <a:off x="387900" y="496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Pros of Biofuels: Environmental </a:t>
            </a:r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Can replace fossil fuels for energy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Burning and consumption are considered “clean energy”</a:t>
            </a: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-No Harmful greenhouse gases are emitted</a:t>
            </a: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-Methane, CO2, Sulfur limited to the atmosphere</a:t>
            </a:r>
            <a:endParaRPr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Do not contribute to global warming.</a:t>
            </a: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-Release previously emitted carbon dioxide- no influx into atmosphere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6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Pros of Biofuels: Environmental </a:t>
            </a:r>
            <a:endParaRPr/>
          </a:p>
        </p:txBody>
      </p:sp>
      <p:sp>
        <p:nvSpPr>
          <p:cNvPr id="82" name="Google Shape;82;p16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This table shows common conventional fossil fuel combustion in industrialized countries and the equivalent environmental impacts of each and compares it to that of biofuels</a:t>
            </a:r>
            <a:endParaRPr/>
          </a:p>
        </p:txBody>
      </p:sp>
      <p:pic>
        <p:nvPicPr>
          <p:cNvPr id="83" name="Google Shape;83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7225" y="2723750"/>
            <a:ext cx="8368200" cy="1144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7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Pros of Biofuels: Socio-Economical </a:t>
            </a:r>
            <a:endParaRPr/>
          </a:p>
        </p:txBody>
      </p:sp>
      <p:sp>
        <p:nvSpPr>
          <p:cNvPr id="89" name="Google Shape;89;p17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Biofuels come in multiple different ways, which makes the supply more common.</a:t>
            </a: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-More options to produce, sell, and boost economy</a:t>
            </a:r>
            <a:endParaRPr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Will help create jobs and boost the economy; family farms can have an extra boost of income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Reduces dependency on foreign sources for oil. </a:t>
            </a:r>
            <a:endParaRPr/>
          </a:p>
          <a:p>
            <a:pPr marL="9144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-Reduces overall exportation</a:t>
            </a: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8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Pros of Biofuels: Economical AND Environmental </a:t>
            </a:r>
            <a:endParaRPr/>
          </a:p>
        </p:txBody>
      </p:sp>
      <p:sp>
        <p:nvSpPr>
          <p:cNvPr id="95" name="Google Shape;95;p18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Common Wastes can be reused as biofuels, limits landfills and incineration 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Technology is improving at a increasing rate</a:t>
            </a: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-Production can increase drastically</a:t>
            </a:r>
            <a:endParaRPr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Biomass cultivation can boost severely damaged land to better health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9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Cons of Biofuels- Economical</a:t>
            </a:r>
            <a:endParaRPr/>
          </a:p>
        </p:txBody>
      </p:sp>
      <p:sp>
        <p:nvSpPr>
          <p:cNvPr id="101" name="Google Shape;101;p19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Very expensive to produce in comparison to fossil fuels.</a:t>
            </a: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-Hard to keep a steady supply</a:t>
            </a: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-Lower Yield</a:t>
            </a:r>
            <a:endParaRPr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Production of biofuels can cause a drastic increase of food products being used for biofuels rather than a food source.</a:t>
            </a: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-Farmers increasingly putting crop yield to biofuels rather than food supply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Cons of Biofuels- Impact on Food supply</a:t>
            </a:r>
            <a:endParaRPr/>
          </a:p>
        </p:txBody>
      </p:sp>
      <p:sp>
        <p:nvSpPr>
          <p:cNvPr id="107" name="Google Shape;107;p20"/>
          <p:cNvSpPr txBox="1">
            <a:spLocks noGrp="1"/>
          </p:cNvSpPr>
          <p:nvPr>
            <p:ph type="body" idx="1"/>
          </p:nvPr>
        </p:nvSpPr>
        <p:spPr>
          <a:xfrm>
            <a:off x="387900" y="1489825"/>
            <a:ext cx="39999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08" name="Google Shape;10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7900" y="1905325"/>
            <a:ext cx="3999900" cy="2593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6188" y="2006675"/>
            <a:ext cx="3743325" cy="2247900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20"/>
          <p:cNvSpPr txBox="1">
            <a:spLocks noGrp="1"/>
          </p:cNvSpPr>
          <p:nvPr>
            <p:ph type="body" idx="2"/>
          </p:nvPr>
        </p:nvSpPr>
        <p:spPr>
          <a:xfrm>
            <a:off x="4756200" y="1489825"/>
            <a:ext cx="39999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The table shows the steady increase of basic crops such as corn and soybean yields being used for biofuel instead of food supply from 2000-2015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1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Cons of Biofuels- Environmental </a:t>
            </a:r>
            <a:endParaRPr/>
          </a:p>
        </p:txBody>
      </p:sp>
      <p:sp>
        <p:nvSpPr>
          <p:cNvPr id="116" name="Google Shape;116;p21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Would cause some destruction in agricultural areas 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       -plants and organic material would diminish</a:t>
            </a:r>
            <a:endParaRPr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May cause different pollution than that of traditional gas</a:t>
            </a: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-Nitrous Oxides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2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So, Are Biofuels Better For The Environment?</a:t>
            </a:r>
            <a:endParaRPr/>
          </a:p>
        </p:txBody>
      </p:sp>
      <p:sp>
        <p:nvSpPr>
          <p:cNvPr id="122" name="Google Shape;122;p22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As a group, we decided that yes, in the end, biofuels are better for the environment than gasoline.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With a new Presidential administration, we will see what choices they make in regards to energy sources. 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3"/>
          <p:cNvSpPr txBox="1">
            <a:spLocks noGrp="1"/>
          </p:cNvSpPr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References</a:t>
            </a:r>
            <a:endParaRPr/>
          </a:p>
        </p:txBody>
      </p:sp>
      <p:sp>
        <p:nvSpPr>
          <p:cNvPr id="128" name="Google Shape;128;p23"/>
          <p:cNvSpPr txBox="1">
            <a:spLocks noGrp="1"/>
          </p:cNvSpPr>
          <p:nvPr>
            <p:ph type="body" idx="1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Times"/>
                <a:ea typeface="Times"/>
                <a:cs typeface="Times"/>
                <a:sym typeface="Times"/>
              </a:rPr>
              <a:t>Works cited</a:t>
            </a:r>
            <a:endParaRPr sz="1200">
              <a:latin typeface="Times"/>
              <a:ea typeface="Times"/>
              <a:cs typeface="Times"/>
              <a:sym typeface="Times"/>
            </a:endParaRPr>
          </a:p>
          <a:p>
            <a:pPr marL="0" lvl="0" indent="0" algn="l" rtl="0">
              <a:lnSpc>
                <a:spcPct val="2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200">
                <a:latin typeface="Times"/>
                <a:ea typeface="Times"/>
                <a:cs typeface="Times"/>
                <a:sym typeface="Times"/>
              </a:rPr>
              <a:t>“Biofuels Basics.” </a:t>
            </a:r>
            <a:r>
              <a:rPr lang="en" sz="1200" i="1">
                <a:latin typeface="Times"/>
                <a:ea typeface="Times"/>
                <a:cs typeface="Times"/>
                <a:sym typeface="Times"/>
              </a:rPr>
              <a:t>Energy.gov</a:t>
            </a:r>
            <a:r>
              <a:rPr lang="en" sz="1200">
                <a:latin typeface="Times"/>
                <a:ea typeface="Times"/>
                <a:cs typeface="Times"/>
                <a:sym typeface="Times"/>
              </a:rPr>
              <a:t>, www.energy.gov/eere/bioenergy/biofuels-basics. </a:t>
            </a:r>
            <a:endParaRPr sz="1200">
              <a:latin typeface="Times"/>
              <a:ea typeface="Times"/>
              <a:cs typeface="Times"/>
              <a:sym typeface="Times"/>
            </a:endParaRPr>
          </a:p>
          <a:p>
            <a:pPr marL="0" lvl="0" indent="0" algn="l" rtl="0">
              <a:lnSpc>
                <a:spcPct val="2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200">
                <a:latin typeface="Times"/>
                <a:ea typeface="Times"/>
                <a:cs typeface="Times"/>
                <a:sym typeface="Times"/>
              </a:rPr>
              <a:t>Martin, J. (2016, June 23). Everything You Ever Wanted to Know About Biodiesel. Retrieved November	 11, 2020, from		 https://blog.ucsusa.org/jeremy-martin/all-about-biodiesel</a:t>
            </a:r>
            <a:endParaRPr sz="1200">
              <a:latin typeface="Times"/>
              <a:ea typeface="Times"/>
              <a:cs typeface="Times"/>
              <a:sym typeface="Times"/>
            </a:endParaRPr>
          </a:p>
          <a:p>
            <a:pPr marL="0" lvl="0" indent="0" algn="l" rtl="0">
              <a:lnSpc>
                <a:spcPct val="2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200">
                <a:latin typeface="Times"/>
                <a:ea typeface="Times"/>
                <a:cs typeface="Times"/>
                <a:sym typeface="Times"/>
              </a:rPr>
              <a:t>Petrou, Evangelos C., and Costas P. Pappis. "Biofuels: a survey on pros and cons." </a:t>
            </a:r>
            <a:r>
              <a:rPr lang="en" sz="1200" i="1">
                <a:latin typeface="Times"/>
                <a:ea typeface="Times"/>
                <a:cs typeface="Times"/>
                <a:sym typeface="Times"/>
              </a:rPr>
              <a:t>Energy &amp; Fuels</a:t>
            </a:r>
            <a:r>
              <a:rPr lang="en" sz="1200">
                <a:latin typeface="Times"/>
                <a:ea typeface="Times"/>
                <a:cs typeface="Times"/>
                <a:sym typeface="Times"/>
              </a:rPr>
              <a:t> 23.2  (2009): 1055-1066.</a:t>
            </a:r>
            <a:endParaRPr sz="1200">
              <a:latin typeface="Times"/>
              <a:ea typeface="Times"/>
              <a:cs typeface="Times"/>
              <a:sym typeface="Times"/>
            </a:endParaRPr>
          </a:p>
          <a:p>
            <a:pPr marL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Times"/>
                <a:ea typeface="Times"/>
                <a:cs typeface="Times"/>
                <a:sym typeface="Times"/>
              </a:rPr>
              <a:t>Puppan, Daniel. "Environmental evaluation of biofuels." </a:t>
            </a:r>
            <a:r>
              <a:rPr lang="en" sz="1200" i="1">
                <a:latin typeface="Times"/>
                <a:ea typeface="Times"/>
                <a:cs typeface="Times"/>
                <a:sym typeface="Times"/>
              </a:rPr>
              <a:t>Periodica polytechnica social and management	 sciences</a:t>
            </a:r>
            <a:r>
              <a:rPr lang="en" sz="1200">
                <a:latin typeface="Times"/>
                <a:ea typeface="Times"/>
                <a:cs typeface="Times"/>
                <a:sym typeface="Times"/>
              </a:rPr>
              <a:t> 10.1 (2002):		 95-116.</a:t>
            </a:r>
            <a:endParaRPr sz="1200">
              <a:latin typeface="Times"/>
              <a:ea typeface="Times"/>
              <a:cs typeface="Times"/>
              <a:sym typeface="Times"/>
            </a:endParaRPr>
          </a:p>
          <a:p>
            <a:pPr marL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Times"/>
                <a:ea typeface="Times"/>
                <a:cs typeface="Times"/>
                <a:sym typeface="Times"/>
              </a:rPr>
              <a:t>Shinde, R. A. "Biofuels: pros and cons." Cooperative Sugar 41.8 (2010): 31-33.</a:t>
            </a:r>
            <a:endParaRPr sz="1200">
              <a:latin typeface="Times"/>
              <a:ea typeface="Times"/>
              <a:cs typeface="Times"/>
              <a:sym typeface="Time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arina">
  <a:themeElements>
    <a:clrScheme name="Marina">
      <a:dk1>
        <a:srgbClr val="FFFFFF"/>
      </a:dk1>
      <a:lt1>
        <a:srgbClr val="00517C"/>
      </a:lt1>
      <a:dk2>
        <a:srgbClr val="004065"/>
      </a:dk2>
      <a:lt2>
        <a:srgbClr val="CFD8DC"/>
      </a:lt2>
      <a:accent1>
        <a:srgbClr val="0277BD"/>
      </a:accent1>
      <a:accent2>
        <a:srgbClr val="558B2F"/>
      </a:accent2>
      <a:accent3>
        <a:srgbClr val="009688"/>
      </a:accent3>
      <a:accent4>
        <a:srgbClr val="039BE5"/>
      </a:accent4>
      <a:accent5>
        <a:srgbClr val="8BC34A"/>
      </a:accent5>
      <a:accent6>
        <a:srgbClr val="FFEB38"/>
      </a:accent6>
      <a:hlink>
        <a:srgbClr val="8BC34A"/>
      </a:hlink>
      <a:folHlink>
        <a:srgbClr val="8BC34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590</Words>
  <Application>Microsoft Macintosh PowerPoint</Application>
  <PresentationFormat>On-screen Show (16:9)</PresentationFormat>
  <Paragraphs>51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Times</vt:lpstr>
      <vt:lpstr>Roboto Slab</vt:lpstr>
      <vt:lpstr>Roboto</vt:lpstr>
      <vt:lpstr>Arial</vt:lpstr>
      <vt:lpstr>Marina</vt:lpstr>
      <vt:lpstr>Biofuels vs. Gasoline</vt:lpstr>
      <vt:lpstr>What are Biofuels?</vt:lpstr>
      <vt:lpstr>Pros of Biofuels: Environmental </vt:lpstr>
      <vt:lpstr>Pros of Biofuels: Environmental </vt:lpstr>
      <vt:lpstr>Pros of Biofuels: Socio-Economical </vt:lpstr>
      <vt:lpstr>Pros of Biofuels: Economical AND Environmental </vt:lpstr>
      <vt:lpstr>Cons of Biofuels- Economical</vt:lpstr>
      <vt:lpstr>Cons of Biofuels- Impact on Food supply</vt:lpstr>
      <vt:lpstr>Cons of Biofuels- Environmental </vt:lpstr>
      <vt:lpstr>So, Are Biofuels Better For The Environment?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Biofuels vs. Gasoline</dc:title>
  <cp:lastModifiedBy>Rudy Urenovich</cp:lastModifiedBy>
  <cp:revision>1</cp:revision>
  <dcterms:modified xsi:type="dcterms:W3CDTF">2020-11-18T19:21:39Z</dcterms:modified>
</cp:coreProperties>
</file>