
<file path=[Content_Types].xml><?xml version="1.0" encoding="utf-8"?>
<Types xmlns="http://schemas.openxmlformats.org/package/2006/content-types"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slides/slide13.xml" ContentType="application/vnd.openxmlformats-officedocument.presentationml.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docProps/custom.xml" ContentType="application/vnd.openxmlformats-officedocument.custom-properties+xml"/>
  <Default Extension="rels" ContentType="application/vnd.openxmlformats-package.relationships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Default Extension="png" ContentType="image/png"/>
  <Override PartName="/ppt/slides/slide9.xml" ContentType="application/vnd.openxmlformats-officedocument.presentationml.slide+xml"/>
  <Default Extension="xml" ContentType="application/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Layouts/slideLayout3.xml" ContentType="application/vnd.openxmlformats-officedocument.presentationml.slideLayout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s/slide6.xml" ContentType="application/vnd.openxmlformats-officedocument.presentationml.slide+xml"/>
  <Default Extension="jpeg" ContentType="image/jpeg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Layouts/slideLayout2.xml" ContentType="application/vnd.openxmlformats-officedocument.presentationml.slideLayout+xml"/>
  <Override PartName="/ppt/slides/slide11.xml" ContentType="application/vnd.openxmlformats-officedocument.presentationml.slide+xml"/>
  <Override PartName="/ppt/theme/theme1.xml" ContentType="application/vnd.openxmlformats-officedocument.theme+xml"/>
  <Override PartName="/ppt/slides/slide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9144000" cy="51435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104" y="-4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FF572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666666"/>
                </a:solidFill>
                <a:latin typeface="Arial Unicode MS"/>
                <a:cs typeface="Arial Unicode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FF572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FF572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22789" y="1429111"/>
            <a:ext cx="7898420" cy="11264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FF572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4725" y="1176350"/>
            <a:ext cx="8374549" cy="2854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666666"/>
                </a:solidFill>
                <a:latin typeface="Arial Unicode MS"/>
                <a:cs typeface="Arial Unicode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ia.gov/energyexplained/gasoline/gasoline-and-the-environment.php" TargetMode="External"/><Relationship Id="rId4" Type="http://schemas.openxmlformats.org/officeDocument/2006/relationships/hyperlink" Target="http://www.eia.gov/energyexplained/energy-and-the-environment/greenhouse-gases.php" TargetMode="External"/><Relationship Id="rId5" Type="http://schemas.openxmlformats.org/officeDocument/2006/relationships/hyperlink" Target="http://www.nature.com/scitable/blog/eyes-on-environment/the_biofuel_controversy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merriam-webster.com/dictionary/gasoline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61651" rIns="0" bIns="0" rtlCol="0">
            <a:spAutoFit/>
          </a:bodyPr>
          <a:lstStyle/>
          <a:p>
            <a:pPr marL="386715" marR="5080" indent="-136525">
              <a:lnSpc>
                <a:spcPct val="100699"/>
              </a:lnSpc>
              <a:spcBef>
                <a:spcPts val="70"/>
              </a:spcBef>
            </a:pPr>
            <a:r>
              <a:rPr sz="3600" spc="445" dirty="0">
                <a:solidFill>
                  <a:srgbClr val="FF5722"/>
                </a:solidFill>
                <a:latin typeface="Arial"/>
                <a:cs typeface="Arial"/>
              </a:rPr>
              <a:t>Are</a:t>
            </a:r>
            <a:r>
              <a:rPr sz="3600" spc="70" dirty="0">
                <a:solidFill>
                  <a:srgbClr val="FF5722"/>
                </a:solidFill>
                <a:latin typeface="Arial"/>
                <a:cs typeface="Arial"/>
              </a:rPr>
              <a:t> </a:t>
            </a:r>
            <a:r>
              <a:rPr sz="3600" spc="325" dirty="0">
                <a:solidFill>
                  <a:srgbClr val="FF5722"/>
                </a:solidFill>
                <a:latin typeface="Arial"/>
                <a:cs typeface="Arial"/>
              </a:rPr>
              <a:t>Biofuels</a:t>
            </a:r>
            <a:r>
              <a:rPr sz="3600" spc="70" dirty="0">
                <a:solidFill>
                  <a:srgbClr val="FF5722"/>
                </a:solidFill>
                <a:latin typeface="Arial"/>
                <a:cs typeface="Arial"/>
              </a:rPr>
              <a:t> </a:t>
            </a:r>
            <a:r>
              <a:rPr sz="3600" spc="430" dirty="0">
                <a:solidFill>
                  <a:srgbClr val="FF5722"/>
                </a:solidFill>
                <a:latin typeface="Arial"/>
                <a:cs typeface="Arial"/>
              </a:rPr>
              <a:t>Better</a:t>
            </a:r>
            <a:r>
              <a:rPr sz="3600" spc="70" dirty="0">
                <a:solidFill>
                  <a:srgbClr val="FF5722"/>
                </a:solidFill>
                <a:latin typeface="Arial"/>
                <a:cs typeface="Arial"/>
              </a:rPr>
              <a:t> </a:t>
            </a:r>
            <a:r>
              <a:rPr sz="3600" spc="484" dirty="0">
                <a:solidFill>
                  <a:srgbClr val="FF5722"/>
                </a:solidFill>
                <a:latin typeface="Arial"/>
                <a:cs typeface="Arial"/>
              </a:rPr>
              <a:t>or</a:t>
            </a:r>
            <a:r>
              <a:rPr sz="3600" spc="70" dirty="0">
                <a:solidFill>
                  <a:srgbClr val="FF5722"/>
                </a:solidFill>
                <a:latin typeface="Arial"/>
                <a:cs typeface="Arial"/>
              </a:rPr>
              <a:t> </a:t>
            </a:r>
            <a:r>
              <a:rPr sz="3600" spc="370" dirty="0">
                <a:solidFill>
                  <a:srgbClr val="FF5722"/>
                </a:solidFill>
                <a:latin typeface="Arial"/>
                <a:cs typeface="Arial"/>
              </a:rPr>
              <a:t>Worse</a:t>
            </a:r>
            <a:r>
              <a:rPr sz="3600" spc="70" dirty="0">
                <a:solidFill>
                  <a:srgbClr val="FF5722"/>
                </a:solidFill>
                <a:latin typeface="Arial"/>
                <a:cs typeface="Arial"/>
              </a:rPr>
              <a:t> </a:t>
            </a:r>
            <a:r>
              <a:rPr sz="3600" spc="450" dirty="0">
                <a:solidFill>
                  <a:srgbClr val="FF5722"/>
                </a:solidFill>
                <a:latin typeface="Arial"/>
                <a:cs typeface="Arial"/>
              </a:rPr>
              <a:t>for  </a:t>
            </a:r>
            <a:r>
              <a:rPr sz="3600" spc="375" dirty="0">
                <a:solidFill>
                  <a:srgbClr val="FF5722"/>
                </a:solidFill>
                <a:latin typeface="Arial"/>
                <a:cs typeface="Arial"/>
              </a:rPr>
              <a:t>Climate </a:t>
            </a:r>
            <a:r>
              <a:rPr sz="3600" spc="280" dirty="0">
                <a:solidFill>
                  <a:srgbClr val="FF5722"/>
                </a:solidFill>
                <a:latin typeface="Arial"/>
                <a:cs typeface="Arial"/>
              </a:rPr>
              <a:t>Change </a:t>
            </a:r>
            <a:r>
              <a:rPr sz="3600" spc="459" dirty="0">
                <a:solidFill>
                  <a:srgbClr val="FF5722"/>
                </a:solidFill>
                <a:latin typeface="Arial"/>
                <a:cs typeface="Arial"/>
              </a:rPr>
              <a:t>than</a:t>
            </a:r>
            <a:r>
              <a:rPr sz="3600" spc="-450" dirty="0">
                <a:solidFill>
                  <a:srgbClr val="FF5722"/>
                </a:solidFill>
                <a:latin typeface="Arial"/>
                <a:cs typeface="Arial"/>
              </a:rPr>
              <a:t> </a:t>
            </a:r>
            <a:r>
              <a:rPr sz="3600" spc="260" dirty="0">
                <a:solidFill>
                  <a:srgbClr val="FF5722"/>
                </a:solidFill>
                <a:latin typeface="Arial"/>
                <a:cs typeface="Arial"/>
              </a:rPr>
              <a:t>Gasoline?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4725" y="3226658"/>
            <a:ext cx="7291705" cy="753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65"/>
              </a:lnSpc>
              <a:spcBef>
                <a:spcPts val="100"/>
              </a:spcBef>
            </a:pPr>
            <a:r>
              <a:rPr sz="2400" spc="-35" dirty="0">
                <a:solidFill>
                  <a:srgbClr val="666666"/>
                </a:solidFill>
                <a:latin typeface="Arial Unicode MS"/>
                <a:cs typeface="Arial Unicode MS"/>
              </a:rPr>
              <a:t>Present</a:t>
            </a:r>
            <a:r>
              <a:rPr sz="2400" spc="-5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-35" dirty="0">
                <a:solidFill>
                  <a:srgbClr val="666666"/>
                </a:solidFill>
                <a:latin typeface="Arial Unicode MS"/>
                <a:cs typeface="Arial Unicode MS"/>
              </a:rPr>
              <a:t>by:</a:t>
            </a:r>
            <a:endParaRPr sz="2400">
              <a:latin typeface="Arial Unicode MS"/>
              <a:cs typeface="Arial Unicode MS"/>
            </a:endParaRPr>
          </a:p>
          <a:p>
            <a:pPr marL="12700">
              <a:lnSpc>
                <a:spcPts val="2865"/>
              </a:lnSpc>
            </a:pPr>
            <a:r>
              <a:rPr sz="2400" spc="-55" dirty="0">
                <a:solidFill>
                  <a:srgbClr val="666666"/>
                </a:solidFill>
                <a:latin typeface="Arial Unicode MS"/>
                <a:cs typeface="Arial Unicode MS"/>
              </a:rPr>
              <a:t>Kossivi </a:t>
            </a:r>
            <a:r>
              <a:rPr sz="2400" spc="-60" dirty="0">
                <a:solidFill>
                  <a:srgbClr val="666666"/>
                </a:solidFill>
                <a:latin typeface="Arial Unicode MS"/>
                <a:cs typeface="Arial Unicode MS"/>
              </a:rPr>
              <a:t>Essiomle, </a:t>
            </a:r>
            <a:r>
              <a:rPr sz="2400" dirty="0">
                <a:solidFill>
                  <a:srgbClr val="666666"/>
                </a:solidFill>
                <a:latin typeface="Arial Unicode MS"/>
                <a:cs typeface="Arial Unicode MS"/>
              </a:rPr>
              <a:t>Abigail </a:t>
            </a:r>
            <a:r>
              <a:rPr sz="2400" spc="-75" dirty="0">
                <a:solidFill>
                  <a:srgbClr val="666666"/>
                </a:solidFill>
                <a:latin typeface="Arial Unicode MS"/>
                <a:cs typeface="Arial Unicode MS"/>
              </a:rPr>
              <a:t>Machay, </a:t>
            </a:r>
            <a:r>
              <a:rPr sz="2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and </a:t>
            </a:r>
            <a:r>
              <a:rPr sz="2400" spc="-75" dirty="0">
                <a:solidFill>
                  <a:srgbClr val="666666"/>
                </a:solidFill>
                <a:latin typeface="Arial Unicode MS"/>
                <a:cs typeface="Arial Unicode MS"/>
              </a:rPr>
              <a:t>Tatiana </a:t>
            </a:r>
            <a:r>
              <a:rPr sz="2400" spc="-35" dirty="0">
                <a:solidFill>
                  <a:srgbClr val="666666"/>
                </a:solidFill>
                <a:latin typeface="Arial Unicode MS"/>
                <a:cs typeface="Arial Unicode MS"/>
              </a:rPr>
              <a:t>Mancera</a:t>
            </a:r>
            <a:endParaRPr sz="24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260032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380" dirty="0"/>
              <a:t>Introduction</a:t>
            </a:r>
            <a:endParaRPr sz="30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599"/>
              </a:lnSpc>
              <a:spcBef>
                <a:spcPts val="100"/>
              </a:spcBef>
            </a:pPr>
            <a:r>
              <a:rPr spc="-85" dirty="0"/>
              <a:t>Today, </a:t>
            </a:r>
            <a:r>
              <a:rPr spc="15" dirty="0"/>
              <a:t>we </a:t>
            </a:r>
            <a:r>
              <a:rPr spc="5" dirty="0"/>
              <a:t>will </a:t>
            </a:r>
            <a:r>
              <a:rPr spc="20" dirty="0"/>
              <a:t>be </a:t>
            </a:r>
            <a:r>
              <a:rPr spc="-15" dirty="0"/>
              <a:t>discussing </a:t>
            </a:r>
            <a:r>
              <a:rPr spc="10" dirty="0"/>
              <a:t>the </a:t>
            </a:r>
            <a:r>
              <a:rPr spc="-5" dirty="0"/>
              <a:t>controversy </a:t>
            </a:r>
            <a:r>
              <a:rPr spc="15" dirty="0"/>
              <a:t>between </a:t>
            </a:r>
            <a:r>
              <a:rPr dirty="0"/>
              <a:t>biofuels </a:t>
            </a:r>
            <a:r>
              <a:rPr spc="-10" dirty="0"/>
              <a:t>and </a:t>
            </a:r>
            <a:r>
              <a:rPr spc="-20" dirty="0"/>
              <a:t>gasoline.  </a:t>
            </a:r>
            <a:r>
              <a:rPr spc="-25" dirty="0"/>
              <a:t>Gasoline </a:t>
            </a:r>
            <a:r>
              <a:rPr spc="-45" dirty="0"/>
              <a:t>has </a:t>
            </a:r>
            <a:r>
              <a:rPr spc="10" dirty="0"/>
              <a:t>been </a:t>
            </a:r>
            <a:r>
              <a:rPr spc="-5" dirty="0"/>
              <a:t>around </a:t>
            </a:r>
            <a:r>
              <a:rPr spc="-15" dirty="0"/>
              <a:t>since </a:t>
            </a:r>
            <a:r>
              <a:rPr spc="10" dirty="0"/>
              <a:t>the </a:t>
            </a:r>
            <a:r>
              <a:rPr spc="-80" dirty="0"/>
              <a:t>19th </a:t>
            </a:r>
            <a:r>
              <a:rPr spc="-5" dirty="0"/>
              <a:t>century </a:t>
            </a:r>
            <a:r>
              <a:rPr spc="25" dirty="0"/>
              <a:t>to </a:t>
            </a:r>
            <a:r>
              <a:rPr spc="15" dirty="0"/>
              <a:t>power </a:t>
            </a:r>
            <a:r>
              <a:rPr spc="-20" dirty="0"/>
              <a:t>sources </a:t>
            </a:r>
            <a:r>
              <a:rPr spc="15" dirty="0"/>
              <a:t>of  </a:t>
            </a:r>
            <a:r>
              <a:rPr spc="-10" dirty="0"/>
              <a:t>transportation, and </a:t>
            </a:r>
            <a:r>
              <a:rPr spc="-15" dirty="0"/>
              <a:t>since then, </a:t>
            </a:r>
            <a:r>
              <a:rPr spc="5" dirty="0"/>
              <a:t>there </a:t>
            </a:r>
            <a:r>
              <a:rPr spc="-20" dirty="0"/>
              <a:t>have </a:t>
            </a:r>
            <a:r>
              <a:rPr spc="10" dirty="0"/>
              <a:t>been </a:t>
            </a:r>
            <a:r>
              <a:rPr spc="-30" dirty="0"/>
              <a:t>ways </a:t>
            </a:r>
            <a:r>
              <a:rPr spc="25" dirty="0"/>
              <a:t>to </a:t>
            </a:r>
            <a:r>
              <a:rPr spc="5" dirty="0"/>
              <a:t>reduce </a:t>
            </a:r>
            <a:r>
              <a:rPr spc="-10" dirty="0"/>
              <a:t>its </a:t>
            </a:r>
            <a:r>
              <a:rPr spc="-20" dirty="0"/>
              <a:t>emission </a:t>
            </a:r>
            <a:r>
              <a:rPr spc="15" dirty="0"/>
              <a:t>of  </a:t>
            </a:r>
            <a:r>
              <a:rPr dirty="0"/>
              <a:t>pollution. </a:t>
            </a:r>
            <a:r>
              <a:rPr spc="-15" dirty="0"/>
              <a:t>Therefore, </a:t>
            </a:r>
            <a:r>
              <a:rPr spc="5" dirty="0"/>
              <a:t>there </a:t>
            </a:r>
            <a:r>
              <a:rPr spc="-20" dirty="0"/>
              <a:t>are </a:t>
            </a:r>
            <a:r>
              <a:rPr spc="-10" dirty="0"/>
              <a:t>constantly </a:t>
            </a:r>
            <a:r>
              <a:rPr spc="5" dirty="0"/>
              <a:t>new </a:t>
            </a:r>
            <a:r>
              <a:rPr spc="-10" dirty="0"/>
              <a:t>alternatives </a:t>
            </a:r>
            <a:r>
              <a:rPr spc="10" dirty="0"/>
              <a:t>being </a:t>
            </a:r>
            <a:r>
              <a:rPr dirty="0"/>
              <a:t>created </a:t>
            </a:r>
            <a:r>
              <a:rPr spc="-5" dirty="0"/>
              <a:t>in  </a:t>
            </a:r>
            <a:r>
              <a:rPr spc="-15" dirty="0"/>
              <a:t>exchange </a:t>
            </a:r>
            <a:r>
              <a:rPr spc="15" dirty="0"/>
              <a:t>of </a:t>
            </a:r>
            <a:r>
              <a:rPr spc="-10" dirty="0"/>
              <a:t>gasoline </a:t>
            </a:r>
            <a:r>
              <a:rPr spc="-5" dirty="0"/>
              <a:t>that </a:t>
            </a:r>
            <a:r>
              <a:rPr spc="5" dirty="0"/>
              <a:t>will </a:t>
            </a:r>
            <a:r>
              <a:rPr spc="-15" dirty="0"/>
              <a:t>actually </a:t>
            </a:r>
            <a:r>
              <a:rPr spc="-5" dirty="0"/>
              <a:t>remove carbon from </a:t>
            </a:r>
            <a:r>
              <a:rPr spc="10" dirty="0"/>
              <a:t>the </a:t>
            </a:r>
            <a:r>
              <a:rPr spc="-75" dirty="0"/>
              <a:t>air, </a:t>
            </a:r>
            <a:r>
              <a:rPr spc="-25" dirty="0"/>
              <a:t>such </a:t>
            </a:r>
            <a:r>
              <a:rPr spc="-60" dirty="0"/>
              <a:t>as</a:t>
            </a:r>
            <a:r>
              <a:rPr spc="-285" dirty="0"/>
              <a:t> </a:t>
            </a:r>
            <a:r>
              <a:rPr spc="-5" dirty="0"/>
              <a:t>biofuel.  </a:t>
            </a:r>
            <a:r>
              <a:rPr spc="-30" dirty="0"/>
              <a:t>However, </a:t>
            </a:r>
            <a:r>
              <a:rPr dirty="0"/>
              <a:t>although </a:t>
            </a:r>
            <a:r>
              <a:rPr spc="10" dirty="0"/>
              <a:t>biofuel </a:t>
            </a:r>
            <a:r>
              <a:rPr spc="-35" dirty="0"/>
              <a:t>was </a:t>
            </a:r>
            <a:r>
              <a:rPr dirty="0"/>
              <a:t>created </a:t>
            </a:r>
            <a:r>
              <a:rPr spc="-60" dirty="0"/>
              <a:t>as </a:t>
            </a:r>
            <a:r>
              <a:rPr spc="-55" dirty="0"/>
              <a:t>a </a:t>
            </a:r>
            <a:r>
              <a:rPr spc="5" dirty="0"/>
              <a:t>new </a:t>
            </a:r>
            <a:r>
              <a:rPr spc="-10" dirty="0"/>
              <a:t>and </a:t>
            </a:r>
            <a:r>
              <a:rPr spc="15" dirty="0"/>
              <a:t>better </a:t>
            </a:r>
            <a:r>
              <a:rPr spc="-5" dirty="0"/>
              <a:t>resource </a:t>
            </a:r>
            <a:r>
              <a:rPr spc="10" dirty="0"/>
              <a:t>for the  </a:t>
            </a:r>
            <a:r>
              <a:rPr spc="-10" dirty="0"/>
              <a:t>environment, </a:t>
            </a:r>
            <a:r>
              <a:rPr spc="-5" dirty="0"/>
              <a:t>in </a:t>
            </a:r>
            <a:r>
              <a:rPr spc="5" dirty="0"/>
              <a:t>recent </a:t>
            </a:r>
            <a:r>
              <a:rPr spc="-10" dirty="0"/>
              <a:t>studies </a:t>
            </a:r>
            <a:r>
              <a:rPr spc="5" dirty="0"/>
              <a:t>there </a:t>
            </a:r>
            <a:r>
              <a:rPr spc="-20" dirty="0"/>
              <a:t>have </a:t>
            </a:r>
            <a:r>
              <a:rPr spc="10" dirty="0"/>
              <a:t>been </a:t>
            </a:r>
            <a:r>
              <a:rPr spc="-20" dirty="0"/>
              <a:t>some </a:t>
            </a:r>
            <a:r>
              <a:rPr spc="-15" dirty="0"/>
              <a:t>disadvantages </a:t>
            </a:r>
            <a:r>
              <a:rPr spc="-5" dirty="0"/>
              <a:t>that </a:t>
            </a:r>
            <a:r>
              <a:rPr spc="-20" dirty="0"/>
              <a:t>have  </a:t>
            </a:r>
            <a:r>
              <a:rPr dirty="0"/>
              <a:t>halted </a:t>
            </a:r>
            <a:r>
              <a:rPr spc="-10" dirty="0"/>
              <a:t>its </a:t>
            </a:r>
            <a:r>
              <a:rPr spc="-20" dirty="0"/>
              <a:t>use </a:t>
            </a:r>
            <a:r>
              <a:rPr spc="-10" dirty="0"/>
              <a:t>and eﬀectiveness; </a:t>
            </a:r>
            <a:r>
              <a:rPr spc="15" dirty="0"/>
              <a:t>it </a:t>
            </a:r>
            <a:r>
              <a:rPr spc="-5" dirty="0"/>
              <a:t>in </a:t>
            </a:r>
            <a:r>
              <a:rPr spc="-10" dirty="0"/>
              <a:t>fact </a:t>
            </a:r>
            <a:r>
              <a:rPr spc="-45" dirty="0"/>
              <a:t>has </a:t>
            </a:r>
            <a:r>
              <a:rPr spc="10" dirty="0"/>
              <a:t>been </a:t>
            </a:r>
            <a:r>
              <a:rPr dirty="0"/>
              <a:t>discovered </a:t>
            </a:r>
            <a:r>
              <a:rPr spc="25" dirty="0"/>
              <a:t>to </a:t>
            </a:r>
            <a:r>
              <a:rPr b="1" spc="60" dirty="0">
                <a:latin typeface="Times New Roman"/>
                <a:cs typeface="Times New Roman"/>
              </a:rPr>
              <a:t>not </a:t>
            </a:r>
            <a:r>
              <a:rPr spc="-15" dirty="0"/>
              <a:t>actually </a:t>
            </a:r>
            <a:r>
              <a:rPr spc="20" dirty="0"/>
              <a:t>be  </a:t>
            </a:r>
            <a:r>
              <a:rPr spc="-5" dirty="0"/>
              <a:t>carbon </a:t>
            </a:r>
            <a:r>
              <a:rPr spc="5" dirty="0"/>
              <a:t>free </a:t>
            </a:r>
            <a:r>
              <a:rPr spc="-10" dirty="0"/>
              <a:t>and </a:t>
            </a:r>
            <a:r>
              <a:rPr spc="15" dirty="0"/>
              <a:t>not </a:t>
            </a:r>
            <a:r>
              <a:rPr spc="20" dirty="0"/>
              <a:t>be </a:t>
            </a:r>
            <a:r>
              <a:rPr spc="-30" dirty="0"/>
              <a:t>any </a:t>
            </a:r>
            <a:r>
              <a:rPr spc="15" dirty="0"/>
              <a:t>better </a:t>
            </a:r>
            <a:r>
              <a:rPr spc="-10" dirty="0"/>
              <a:t>than</a:t>
            </a:r>
            <a:r>
              <a:rPr spc="-330" dirty="0"/>
              <a:t> </a:t>
            </a:r>
            <a:r>
              <a:rPr spc="-20" dirty="0"/>
              <a:t>gasoline.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9974" y="72571"/>
            <a:ext cx="7979523" cy="50709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0525" y="4019550"/>
            <a:ext cx="3253104" cy="1036319"/>
          </a:xfrm>
          <a:custGeom>
            <a:avLst/>
            <a:gdLst/>
            <a:ahLst/>
            <a:cxnLst/>
            <a:rect l="l" t="t" r="r" b="b"/>
            <a:pathLst>
              <a:path w="3253104" h="1036320">
                <a:moveTo>
                  <a:pt x="0" y="0"/>
                </a:moveTo>
                <a:lnTo>
                  <a:pt x="3252808" y="0"/>
                </a:lnTo>
                <a:lnTo>
                  <a:pt x="3252808" y="1036319"/>
                </a:lnTo>
                <a:lnTo>
                  <a:pt x="0" y="1036319"/>
                </a:lnTo>
                <a:lnTo>
                  <a:pt x="0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87825" y="3972305"/>
            <a:ext cx="3279140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800" spc="685" dirty="0">
                <a:solidFill>
                  <a:srgbClr val="FFFFFF"/>
                </a:solidFill>
              </a:rPr>
              <a:t>Biofuel</a:t>
            </a:r>
            <a:endParaRPr sz="6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2975" y="740435"/>
            <a:ext cx="409384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375" dirty="0"/>
              <a:t>Deﬁnition </a:t>
            </a:r>
            <a:r>
              <a:rPr sz="3000" spc="270" dirty="0"/>
              <a:t>of</a:t>
            </a:r>
            <a:r>
              <a:rPr sz="3000" spc="-305" dirty="0"/>
              <a:t> </a:t>
            </a:r>
            <a:r>
              <a:rPr sz="3000" spc="300" dirty="0"/>
              <a:t>Biofuel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117524" y="1647843"/>
            <a:ext cx="8816975" cy="2540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4815" marR="1046480" indent="-412115">
              <a:lnSpc>
                <a:spcPct val="114599"/>
              </a:lnSpc>
              <a:spcBef>
                <a:spcPts val="100"/>
              </a:spcBef>
              <a:buFont typeface="Arial"/>
              <a:buChar char="●"/>
              <a:tabLst>
                <a:tab pos="424815" algn="l"/>
                <a:tab pos="425450" algn="l"/>
              </a:tabLst>
            </a:pP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Biofuel </a:t>
            </a:r>
            <a:r>
              <a:rPr sz="2400" spc="-40" dirty="0">
                <a:solidFill>
                  <a:srgbClr val="666666"/>
                </a:solidFill>
                <a:latin typeface="Arial Unicode MS"/>
                <a:cs typeface="Arial Unicode MS"/>
              </a:rPr>
              <a:t>is </a:t>
            </a:r>
            <a:r>
              <a:rPr sz="2400" spc="-70" dirty="0">
                <a:solidFill>
                  <a:srgbClr val="666666"/>
                </a:solidFill>
                <a:latin typeface="Arial Unicode MS"/>
                <a:cs typeface="Arial Unicode MS"/>
              </a:rPr>
              <a:t>a </a:t>
            </a:r>
            <a:r>
              <a:rPr sz="2400" spc="5" dirty="0">
                <a:solidFill>
                  <a:srgbClr val="666666"/>
                </a:solidFill>
                <a:latin typeface="Arial Unicode MS"/>
                <a:cs typeface="Arial Unicode MS"/>
              </a:rPr>
              <a:t>fuel </a:t>
            </a: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that </a:t>
            </a:r>
            <a:r>
              <a:rPr sz="2400" spc="-40" dirty="0">
                <a:solidFill>
                  <a:srgbClr val="666666"/>
                </a:solidFill>
                <a:latin typeface="Arial Unicode MS"/>
                <a:cs typeface="Arial Unicode MS"/>
              </a:rPr>
              <a:t>is </a:t>
            </a:r>
            <a:r>
              <a:rPr sz="2400" spc="15" dirty="0">
                <a:solidFill>
                  <a:srgbClr val="666666"/>
                </a:solidFill>
                <a:latin typeface="Arial Unicode MS"/>
                <a:cs typeface="Arial Unicode MS"/>
              </a:rPr>
              <a:t>produced </a:t>
            </a:r>
            <a:r>
              <a:rPr sz="2400" spc="10" dirty="0">
                <a:solidFill>
                  <a:srgbClr val="666666"/>
                </a:solidFill>
                <a:latin typeface="Arial Unicode MS"/>
                <a:cs typeface="Arial Unicode MS"/>
              </a:rPr>
              <a:t>through</a:t>
            </a:r>
            <a:r>
              <a:rPr sz="2400" spc="-24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contemporary  </a:t>
            </a:r>
            <a:r>
              <a:rPr sz="2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processes </a:t>
            </a: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from</a:t>
            </a:r>
            <a:r>
              <a:rPr sz="2400" spc="-8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-30" dirty="0">
                <a:solidFill>
                  <a:srgbClr val="666666"/>
                </a:solidFill>
                <a:latin typeface="Arial Unicode MS"/>
                <a:cs typeface="Arial Unicode MS"/>
              </a:rPr>
              <a:t>biomass</a:t>
            </a:r>
            <a:endParaRPr sz="2400">
              <a:latin typeface="Arial Unicode MS"/>
              <a:cs typeface="Arial Unicode MS"/>
            </a:endParaRPr>
          </a:p>
          <a:p>
            <a:pPr marL="424815" indent="-412115">
              <a:lnSpc>
                <a:spcPct val="100000"/>
              </a:lnSpc>
              <a:spcBef>
                <a:spcPts val="420"/>
              </a:spcBef>
              <a:buFont typeface="Arial"/>
              <a:buChar char="●"/>
              <a:tabLst>
                <a:tab pos="424815" algn="l"/>
                <a:tab pos="425450" algn="l"/>
              </a:tabLst>
            </a:pP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Biofuel </a:t>
            </a:r>
            <a:r>
              <a:rPr sz="2400" spc="-40" dirty="0">
                <a:solidFill>
                  <a:srgbClr val="666666"/>
                </a:solidFill>
                <a:latin typeface="Arial Unicode MS"/>
                <a:cs typeface="Arial Unicode MS"/>
              </a:rPr>
              <a:t>is </a:t>
            </a:r>
            <a:r>
              <a:rPr sz="2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manufactured </a:t>
            </a: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from </a:t>
            </a:r>
            <a:r>
              <a:rPr sz="2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natural </a:t>
            </a:r>
            <a:r>
              <a:rPr sz="2400" spc="10" dirty="0">
                <a:solidFill>
                  <a:srgbClr val="666666"/>
                </a:solidFill>
                <a:latin typeface="Arial Unicode MS"/>
                <a:cs typeface="Arial Unicode MS"/>
              </a:rPr>
              <a:t>biological</a:t>
            </a:r>
            <a:r>
              <a:rPr sz="2400" spc="-21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sources</a:t>
            </a:r>
            <a:endParaRPr sz="2400">
              <a:latin typeface="Arial Unicode MS"/>
              <a:cs typeface="Arial Unicode MS"/>
            </a:endParaRPr>
          </a:p>
          <a:p>
            <a:pPr marL="882015" marR="5080" lvl="1" indent="-412115">
              <a:lnSpc>
                <a:spcPct val="114599"/>
              </a:lnSpc>
              <a:buFont typeface="Arial"/>
              <a:buChar char="○"/>
              <a:tabLst>
                <a:tab pos="882015" algn="l"/>
                <a:tab pos="882650" algn="l"/>
              </a:tabLst>
            </a:pPr>
            <a:r>
              <a:rPr sz="2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Including: </a:t>
            </a:r>
            <a:r>
              <a:rPr sz="2400" spc="10" dirty="0">
                <a:solidFill>
                  <a:srgbClr val="666666"/>
                </a:solidFill>
                <a:latin typeface="Arial Unicode MS"/>
                <a:cs typeface="Arial Unicode MS"/>
              </a:rPr>
              <a:t>crop </a:t>
            </a:r>
            <a:r>
              <a:rPr sz="2400" spc="-35" dirty="0">
                <a:solidFill>
                  <a:srgbClr val="666666"/>
                </a:solidFill>
                <a:latin typeface="Arial Unicode MS"/>
                <a:cs typeface="Arial Unicode MS"/>
              </a:rPr>
              <a:t>waste, </a:t>
            </a:r>
            <a:r>
              <a:rPr sz="2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agricultural </a:t>
            </a:r>
            <a:r>
              <a:rPr sz="2400" spc="30" dirty="0">
                <a:solidFill>
                  <a:srgbClr val="666666"/>
                </a:solidFill>
                <a:latin typeface="Arial Unicode MS"/>
                <a:cs typeface="Arial Unicode MS"/>
              </a:rPr>
              <a:t>food </a:t>
            </a:r>
            <a:r>
              <a:rPr sz="2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crops, </a:t>
            </a:r>
            <a:r>
              <a:rPr sz="2400" spc="-35" dirty="0">
                <a:solidFill>
                  <a:srgbClr val="666666"/>
                </a:solidFill>
                <a:latin typeface="Arial Unicode MS"/>
                <a:cs typeface="Arial Unicode MS"/>
              </a:rPr>
              <a:t>animal</a:t>
            </a:r>
            <a:r>
              <a:rPr sz="2400" spc="-26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-35" dirty="0">
                <a:solidFill>
                  <a:srgbClr val="666666"/>
                </a:solidFill>
                <a:latin typeface="Arial Unicode MS"/>
                <a:cs typeface="Arial Unicode MS"/>
              </a:rPr>
              <a:t>waste,  </a:t>
            </a:r>
            <a:r>
              <a:rPr sz="2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and </a:t>
            </a:r>
            <a:r>
              <a:rPr sz="2400" spc="15" dirty="0">
                <a:solidFill>
                  <a:srgbClr val="666666"/>
                </a:solidFill>
                <a:latin typeface="Arial Unicode MS"/>
                <a:cs typeface="Arial Unicode MS"/>
              </a:rPr>
              <a:t>other</a:t>
            </a:r>
            <a:r>
              <a:rPr sz="2400" spc="-9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20" dirty="0">
                <a:solidFill>
                  <a:srgbClr val="666666"/>
                </a:solidFill>
                <a:latin typeface="Arial Unicode MS"/>
                <a:cs typeface="Arial Unicode MS"/>
              </a:rPr>
              <a:t>bioproduct</a:t>
            </a:r>
            <a:endParaRPr sz="2400">
              <a:latin typeface="Arial Unicode MS"/>
              <a:cs typeface="Arial Unicode MS"/>
            </a:endParaRPr>
          </a:p>
          <a:p>
            <a:pPr marL="424815" indent="-412115">
              <a:lnSpc>
                <a:spcPct val="100000"/>
              </a:lnSpc>
              <a:spcBef>
                <a:spcPts val="420"/>
              </a:spcBef>
              <a:buFont typeface="Arial"/>
              <a:buChar char="●"/>
              <a:tabLst>
                <a:tab pos="424815" algn="l"/>
                <a:tab pos="425450" algn="l"/>
                <a:tab pos="1931035" algn="l"/>
              </a:tabLst>
            </a:pPr>
            <a:r>
              <a:rPr sz="2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Non- </a:t>
            </a:r>
            <a:r>
              <a:rPr sz="2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toxic	and </a:t>
            </a:r>
            <a:r>
              <a:rPr sz="2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essentially </a:t>
            </a:r>
            <a:r>
              <a:rPr sz="2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environment-</a:t>
            </a:r>
            <a:r>
              <a:rPr sz="2400" spc="-114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5" dirty="0">
                <a:solidFill>
                  <a:srgbClr val="666666"/>
                </a:solidFill>
                <a:latin typeface="Arial Unicode MS"/>
                <a:cs typeface="Arial Unicode MS"/>
              </a:rPr>
              <a:t>friendly</a:t>
            </a:r>
            <a:endParaRPr sz="24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240665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415" dirty="0"/>
              <a:t>Ad</a:t>
            </a:r>
            <a:r>
              <a:rPr sz="3000" spc="310" dirty="0"/>
              <a:t>v</a:t>
            </a:r>
            <a:r>
              <a:rPr sz="3000" spc="250" dirty="0"/>
              <a:t>antages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475249" y="1176350"/>
            <a:ext cx="3712210" cy="2540000"/>
          </a:xfrm>
          <a:prstGeom prst="rect">
            <a:avLst/>
          </a:prstGeom>
        </p:spPr>
        <p:txBody>
          <a:bodyPr vert="horz" wrap="square" lIns="0" tIns="52704" rIns="0" bIns="0" rtlCol="0">
            <a:spAutoFit/>
          </a:bodyPr>
          <a:lstStyle/>
          <a:p>
            <a:pPr marL="379095" indent="-366395">
              <a:lnSpc>
                <a:spcPct val="100000"/>
              </a:lnSpc>
              <a:spcBef>
                <a:spcPts val="414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25" dirty="0">
                <a:solidFill>
                  <a:srgbClr val="666666"/>
                </a:solidFill>
                <a:latin typeface="Arial Unicode MS"/>
                <a:cs typeface="Arial Unicode MS"/>
              </a:rPr>
              <a:t>Low</a:t>
            </a:r>
            <a:r>
              <a:rPr sz="1800" spc="-4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25" dirty="0">
                <a:solidFill>
                  <a:srgbClr val="666666"/>
                </a:solidFill>
                <a:latin typeface="Arial Unicode MS"/>
                <a:cs typeface="Arial Unicode MS"/>
              </a:rPr>
              <a:t>Cost</a:t>
            </a:r>
            <a:endParaRPr sz="1800">
              <a:latin typeface="Arial Unicode MS"/>
              <a:cs typeface="Arial Unicode MS"/>
            </a:endParaRPr>
          </a:p>
          <a:p>
            <a:pPr marL="379095" marR="5080" indent="-366395">
              <a:lnSpc>
                <a:spcPct val="114599"/>
              </a:lnSpc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60" dirty="0">
                <a:solidFill>
                  <a:srgbClr val="666666"/>
                </a:solidFill>
                <a:latin typeface="Arial Unicode MS"/>
                <a:cs typeface="Arial Unicode MS"/>
              </a:rPr>
              <a:t>Less </a:t>
            </a:r>
            <a:r>
              <a:rPr sz="1800" spc="-15" dirty="0">
                <a:solidFill>
                  <a:srgbClr val="666666"/>
                </a:solidFill>
                <a:latin typeface="Arial Unicode MS"/>
                <a:cs typeface="Arial Unicode MS"/>
              </a:rPr>
              <a:t>expenses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than gasoline</a:t>
            </a:r>
            <a:r>
              <a:rPr sz="1800" spc="-11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and  </a:t>
            </a:r>
            <a:r>
              <a:rPr sz="1800" spc="10" dirty="0">
                <a:solidFill>
                  <a:srgbClr val="666666"/>
                </a:solidFill>
                <a:latin typeface="Arial Unicode MS"/>
                <a:cs typeface="Arial Unicode MS"/>
              </a:rPr>
              <a:t>other </a:t>
            </a:r>
            <a:r>
              <a:rPr sz="1800" spc="-15" dirty="0">
                <a:solidFill>
                  <a:srgbClr val="666666"/>
                </a:solidFill>
                <a:latin typeface="Arial Unicode MS"/>
                <a:cs typeface="Arial Unicode MS"/>
              </a:rPr>
              <a:t>fossil</a:t>
            </a:r>
            <a:r>
              <a:rPr sz="1800" spc="-9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fuels</a:t>
            </a:r>
            <a:endParaRPr sz="1800">
              <a:latin typeface="Arial Unicode MS"/>
              <a:cs typeface="Arial Unicode MS"/>
            </a:endParaRPr>
          </a:p>
          <a:p>
            <a:pPr marL="438150" indent="-425450">
              <a:lnSpc>
                <a:spcPct val="100000"/>
              </a:lnSpc>
              <a:spcBef>
                <a:spcPts val="315"/>
              </a:spcBef>
              <a:buFont typeface="Arial"/>
              <a:buChar char="●"/>
              <a:tabLst>
                <a:tab pos="438150" algn="l"/>
                <a:tab pos="438784" algn="l"/>
              </a:tabLst>
            </a:pPr>
            <a:r>
              <a:rPr sz="1800" spc="-30" dirty="0">
                <a:solidFill>
                  <a:srgbClr val="666666"/>
                </a:solidFill>
                <a:latin typeface="Arial Unicode MS"/>
                <a:cs typeface="Arial Unicode MS"/>
              </a:rPr>
              <a:t>Energy</a:t>
            </a:r>
            <a:r>
              <a:rPr sz="1800" spc="-4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security</a:t>
            </a:r>
            <a:endParaRPr sz="1800">
              <a:latin typeface="Arial Unicode MS"/>
              <a:cs typeface="Arial Unicode MS"/>
            </a:endParaRPr>
          </a:p>
          <a:p>
            <a:pPr marL="379095" indent="-366395">
              <a:lnSpc>
                <a:spcPct val="100000"/>
              </a:lnSpc>
              <a:spcBef>
                <a:spcPts val="315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25" dirty="0">
                <a:solidFill>
                  <a:srgbClr val="666666"/>
                </a:solidFill>
                <a:latin typeface="Arial Unicode MS"/>
                <a:cs typeface="Arial Unicode MS"/>
              </a:rPr>
              <a:t>Renewable </a:t>
            </a:r>
            <a:r>
              <a:rPr sz="1800" dirty="0">
                <a:solidFill>
                  <a:srgbClr val="666666"/>
                </a:solidFill>
                <a:latin typeface="Arial Unicode MS"/>
                <a:cs typeface="Arial Unicode MS"/>
              </a:rPr>
              <a:t>energy</a:t>
            </a:r>
            <a:r>
              <a:rPr sz="1800" spc="-6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source</a:t>
            </a:r>
            <a:endParaRPr sz="1800">
              <a:latin typeface="Arial Unicode MS"/>
              <a:cs typeface="Arial Unicode MS"/>
            </a:endParaRPr>
          </a:p>
          <a:p>
            <a:pPr marL="379095" indent="-366395">
              <a:lnSpc>
                <a:spcPct val="100000"/>
              </a:lnSpc>
              <a:spcBef>
                <a:spcPts val="315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35" dirty="0">
                <a:solidFill>
                  <a:srgbClr val="666666"/>
                </a:solidFill>
                <a:latin typeface="Arial Unicode MS"/>
                <a:cs typeface="Arial Unicode MS"/>
              </a:rPr>
              <a:t>Burns </a:t>
            </a: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more</a:t>
            </a:r>
            <a:r>
              <a:rPr sz="1800" spc="-5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cleanly</a:t>
            </a:r>
            <a:endParaRPr sz="1800">
              <a:latin typeface="Arial Unicode MS"/>
              <a:cs typeface="Arial Unicode MS"/>
            </a:endParaRPr>
          </a:p>
          <a:p>
            <a:pPr marL="379095" marR="586105" indent="-366395">
              <a:lnSpc>
                <a:spcPct val="114599"/>
              </a:lnSpc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Biofuel spill </a:t>
            </a:r>
            <a:r>
              <a:rPr sz="1800" spc="-20" dirty="0">
                <a:solidFill>
                  <a:srgbClr val="666666"/>
                </a:solidFill>
                <a:latin typeface="Arial Unicode MS"/>
                <a:cs typeface="Arial Unicode MS"/>
              </a:rPr>
              <a:t>are </a:t>
            </a: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more</a:t>
            </a:r>
            <a:r>
              <a:rPr sz="1800" spc="-17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20" dirty="0">
                <a:solidFill>
                  <a:srgbClr val="666666"/>
                </a:solidFill>
                <a:latin typeface="Arial Unicode MS"/>
                <a:cs typeface="Arial Unicode MS"/>
              </a:rPr>
              <a:t>easily  </a:t>
            </a:r>
            <a:r>
              <a:rPr sz="1800" spc="10" dirty="0">
                <a:solidFill>
                  <a:srgbClr val="666666"/>
                </a:solidFill>
                <a:latin typeface="Arial Unicode MS"/>
                <a:cs typeface="Arial Unicode MS"/>
              </a:rPr>
              <a:t>degraded</a:t>
            </a:r>
            <a:endParaRPr sz="18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491075" y="1643025"/>
            <a:ext cx="3114899" cy="35004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296989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265" dirty="0"/>
              <a:t>Disad</a:t>
            </a:r>
            <a:r>
              <a:rPr sz="3000" spc="229" dirty="0"/>
              <a:t>v</a:t>
            </a:r>
            <a:r>
              <a:rPr sz="3000" spc="250" dirty="0"/>
              <a:t>antages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429224" y="1159968"/>
            <a:ext cx="8258175" cy="3797300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424815" indent="-412115">
              <a:lnSpc>
                <a:spcPct val="100000"/>
              </a:lnSpc>
              <a:spcBef>
                <a:spcPts val="520"/>
              </a:spcBef>
              <a:buFont typeface="Arial"/>
              <a:buChar char="●"/>
              <a:tabLst>
                <a:tab pos="424815" algn="l"/>
                <a:tab pos="425450" algn="l"/>
              </a:tabLst>
            </a:pPr>
            <a:r>
              <a:rPr sz="2400" spc="10" dirty="0">
                <a:solidFill>
                  <a:srgbClr val="666666"/>
                </a:solidFill>
                <a:latin typeface="Arial Unicode MS"/>
                <a:cs typeface="Arial Unicode MS"/>
              </a:rPr>
              <a:t>Not </a:t>
            </a:r>
            <a:r>
              <a:rPr sz="2400" spc="-80" dirty="0">
                <a:solidFill>
                  <a:srgbClr val="666666"/>
                </a:solidFill>
                <a:latin typeface="Arial Unicode MS"/>
                <a:cs typeface="Arial Unicode MS"/>
              </a:rPr>
              <a:t>as </a:t>
            </a:r>
            <a:r>
              <a:rPr sz="2400" spc="10" dirty="0">
                <a:solidFill>
                  <a:srgbClr val="666666"/>
                </a:solidFill>
                <a:latin typeface="Arial Unicode MS"/>
                <a:cs typeface="Arial Unicode MS"/>
              </a:rPr>
              <a:t>eﬃcient </a:t>
            </a:r>
            <a:r>
              <a:rPr sz="2400" spc="-80" dirty="0">
                <a:solidFill>
                  <a:srgbClr val="666666"/>
                </a:solidFill>
                <a:latin typeface="Arial Unicode MS"/>
                <a:cs typeface="Arial Unicode MS"/>
              </a:rPr>
              <a:t>as</a:t>
            </a:r>
            <a:r>
              <a:rPr sz="2400" spc="-14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5" dirty="0">
                <a:solidFill>
                  <a:srgbClr val="666666"/>
                </a:solidFill>
                <a:latin typeface="Arial Unicode MS"/>
                <a:cs typeface="Arial Unicode MS"/>
              </a:rPr>
              <a:t>petroleum</a:t>
            </a:r>
            <a:endParaRPr sz="2400">
              <a:latin typeface="Arial Unicode MS"/>
              <a:cs typeface="Arial Unicode MS"/>
            </a:endParaRPr>
          </a:p>
          <a:p>
            <a:pPr marL="882015" lvl="1" indent="-335915">
              <a:lnSpc>
                <a:spcPct val="100000"/>
              </a:lnSpc>
              <a:spcBef>
                <a:spcPts val="420"/>
              </a:spcBef>
              <a:buSzPct val="58333"/>
              <a:buFont typeface="Arial"/>
              <a:buChar char="○"/>
              <a:tabLst>
                <a:tab pos="882015" algn="l"/>
                <a:tab pos="882650" algn="l"/>
              </a:tabLst>
            </a:pP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Biofuel </a:t>
            </a:r>
            <a:r>
              <a:rPr sz="2400" spc="-55" dirty="0">
                <a:solidFill>
                  <a:srgbClr val="666666"/>
                </a:solidFill>
                <a:latin typeface="Arial Unicode MS"/>
                <a:cs typeface="Arial Unicode MS"/>
              </a:rPr>
              <a:t>has </a:t>
            </a:r>
            <a:r>
              <a:rPr sz="2400" spc="-40" dirty="0">
                <a:solidFill>
                  <a:srgbClr val="666666"/>
                </a:solidFill>
                <a:latin typeface="Arial Unicode MS"/>
                <a:cs typeface="Arial Unicode MS"/>
              </a:rPr>
              <a:t>less </a:t>
            </a:r>
            <a:r>
              <a:rPr sz="2400" spc="5" dirty="0">
                <a:solidFill>
                  <a:srgbClr val="666666"/>
                </a:solidFill>
                <a:latin typeface="Arial Unicode MS"/>
                <a:cs typeface="Arial Unicode MS"/>
              </a:rPr>
              <a:t>energy </a:t>
            </a:r>
            <a:r>
              <a:rPr sz="2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than</a:t>
            </a:r>
            <a:r>
              <a:rPr sz="2400" spc="-16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5" dirty="0">
                <a:solidFill>
                  <a:srgbClr val="666666"/>
                </a:solidFill>
                <a:latin typeface="Arial Unicode MS"/>
                <a:cs typeface="Arial Unicode MS"/>
              </a:rPr>
              <a:t>petroleum</a:t>
            </a:r>
            <a:endParaRPr sz="2400">
              <a:latin typeface="Arial Unicode MS"/>
              <a:cs typeface="Arial Unicode MS"/>
            </a:endParaRPr>
          </a:p>
          <a:p>
            <a:pPr marL="424815" indent="-412115">
              <a:lnSpc>
                <a:spcPct val="100000"/>
              </a:lnSpc>
              <a:spcBef>
                <a:spcPts val="420"/>
              </a:spcBef>
              <a:buFont typeface="Arial"/>
              <a:buChar char="●"/>
              <a:tabLst>
                <a:tab pos="424815" algn="l"/>
                <a:tab pos="425450" algn="l"/>
              </a:tabLst>
            </a:pPr>
            <a:r>
              <a:rPr sz="2400" dirty="0">
                <a:solidFill>
                  <a:srgbClr val="666666"/>
                </a:solidFill>
                <a:latin typeface="Arial Unicode MS"/>
                <a:cs typeface="Arial Unicode MS"/>
              </a:rPr>
              <a:t>High</a:t>
            </a:r>
            <a:r>
              <a:rPr sz="2400" spc="-5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cost</a:t>
            </a:r>
            <a:endParaRPr sz="2400">
              <a:latin typeface="Arial Unicode MS"/>
              <a:cs typeface="Arial Unicode MS"/>
            </a:endParaRPr>
          </a:p>
          <a:p>
            <a:pPr marL="424815" indent="-412115">
              <a:lnSpc>
                <a:spcPct val="100000"/>
              </a:lnSpc>
              <a:spcBef>
                <a:spcPts val="420"/>
              </a:spcBef>
              <a:buFont typeface="Arial"/>
              <a:buChar char="●"/>
              <a:tabLst>
                <a:tab pos="424815" algn="l"/>
                <a:tab pos="425450" algn="l"/>
              </a:tabLst>
            </a:pPr>
            <a:r>
              <a:rPr sz="2400" spc="-85" dirty="0">
                <a:solidFill>
                  <a:srgbClr val="666666"/>
                </a:solidFill>
                <a:latin typeface="Arial Unicode MS"/>
                <a:cs typeface="Arial Unicode MS"/>
              </a:rPr>
              <a:t>Rise </a:t>
            </a:r>
            <a:r>
              <a:rPr sz="2400" spc="30" dirty="0">
                <a:solidFill>
                  <a:srgbClr val="666666"/>
                </a:solidFill>
                <a:latin typeface="Arial Unicode MS"/>
                <a:cs typeface="Arial Unicode MS"/>
              </a:rPr>
              <a:t>food</a:t>
            </a:r>
            <a:r>
              <a:rPr sz="2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5" dirty="0">
                <a:solidFill>
                  <a:srgbClr val="666666"/>
                </a:solidFill>
                <a:latin typeface="Arial Unicode MS"/>
                <a:cs typeface="Arial Unicode MS"/>
              </a:rPr>
              <a:t>price</a:t>
            </a:r>
            <a:endParaRPr sz="2400">
              <a:latin typeface="Arial Unicode MS"/>
              <a:cs typeface="Arial Unicode MS"/>
            </a:endParaRPr>
          </a:p>
          <a:p>
            <a:pPr marL="424815" indent="-412115">
              <a:lnSpc>
                <a:spcPct val="100000"/>
              </a:lnSpc>
              <a:spcBef>
                <a:spcPts val="420"/>
              </a:spcBef>
              <a:buFont typeface="Arial"/>
              <a:buChar char="●"/>
              <a:tabLst>
                <a:tab pos="424815" algn="l"/>
                <a:tab pos="425450" algn="l"/>
              </a:tabLst>
            </a:pPr>
            <a:r>
              <a:rPr sz="2400" spc="-65" dirty="0">
                <a:solidFill>
                  <a:srgbClr val="666666"/>
                </a:solidFill>
                <a:latin typeface="Arial Unicode MS"/>
                <a:cs typeface="Arial Unicode MS"/>
              </a:rPr>
              <a:t>Can </a:t>
            </a:r>
            <a:r>
              <a:rPr sz="2400" spc="-35" dirty="0">
                <a:solidFill>
                  <a:srgbClr val="666666"/>
                </a:solidFill>
                <a:latin typeface="Arial Unicode MS"/>
                <a:cs typeface="Arial Unicode MS"/>
              </a:rPr>
              <a:t>cause </a:t>
            </a:r>
            <a:r>
              <a:rPr sz="2400" spc="30" dirty="0">
                <a:solidFill>
                  <a:srgbClr val="666666"/>
                </a:solidFill>
                <a:latin typeface="Arial Unicode MS"/>
                <a:cs typeface="Arial Unicode MS"/>
              </a:rPr>
              <a:t>food</a:t>
            </a:r>
            <a:r>
              <a:rPr sz="2400" spc="-5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shortage</a:t>
            </a:r>
            <a:endParaRPr sz="2400">
              <a:latin typeface="Arial Unicode MS"/>
              <a:cs typeface="Arial Unicode MS"/>
            </a:endParaRPr>
          </a:p>
          <a:p>
            <a:pPr marL="882015" marR="5080" lvl="1" indent="-335915">
              <a:lnSpc>
                <a:spcPct val="114599"/>
              </a:lnSpc>
              <a:buClr>
                <a:srgbClr val="666666"/>
              </a:buClr>
              <a:buSzPct val="58333"/>
              <a:buFont typeface="Arial"/>
              <a:buChar char="○"/>
              <a:tabLst>
                <a:tab pos="960755" algn="l"/>
                <a:tab pos="961390" algn="l"/>
              </a:tabLst>
            </a:pPr>
            <a:r>
              <a:rPr dirty="0"/>
              <a:t>	</a:t>
            </a:r>
            <a:r>
              <a:rPr sz="2400" spc="-45" dirty="0">
                <a:solidFill>
                  <a:srgbClr val="666666"/>
                </a:solidFill>
                <a:latin typeface="Arial Unicode MS"/>
                <a:cs typeface="Arial Unicode MS"/>
              </a:rPr>
              <a:t>Massive </a:t>
            </a:r>
            <a:r>
              <a:rPr sz="2400" spc="30" dirty="0">
                <a:solidFill>
                  <a:srgbClr val="666666"/>
                </a:solidFill>
                <a:latin typeface="Arial Unicode MS"/>
                <a:cs typeface="Arial Unicode MS"/>
              </a:rPr>
              <a:t>food </a:t>
            </a:r>
            <a:r>
              <a:rPr sz="2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used </a:t>
            </a:r>
            <a:r>
              <a:rPr sz="2400" spc="10" dirty="0">
                <a:solidFill>
                  <a:srgbClr val="666666"/>
                </a:solidFill>
                <a:latin typeface="Arial Unicode MS"/>
                <a:cs typeface="Arial Unicode MS"/>
              </a:rPr>
              <a:t>for </a:t>
            </a:r>
            <a:r>
              <a:rPr sz="2400" spc="5" dirty="0">
                <a:solidFill>
                  <a:srgbClr val="666666"/>
                </a:solidFill>
                <a:latin typeface="Arial Unicode MS"/>
                <a:cs typeface="Arial Unicode MS"/>
              </a:rPr>
              <a:t>fuel </a:t>
            </a:r>
            <a:r>
              <a:rPr sz="2400" spc="15" dirty="0">
                <a:solidFill>
                  <a:srgbClr val="666666"/>
                </a:solidFill>
                <a:latin typeface="Arial Unicode MS"/>
                <a:cs typeface="Arial Unicode MS"/>
              </a:rPr>
              <a:t>production </a:t>
            </a:r>
            <a:r>
              <a:rPr sz="2400" spc="-35" dirty="0">
                <a:solidFill>
                  <a:srgbClr val="666666"/>
                </a:solidFill>
                <a:latin typeface="Arial Unicode MS"/>
                <a:cs typeface="Arial Unicode MS"/>
              </a:rPr>
              <a:t>can </a:t>
            </a: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lead </a:t>
            </a:r>
            <a:r>
              <a:rPr sz="2400" spc="35" dirty="0">
                <a:solidFill>
                  <a:srgbClr val="666666"/>
                </a:solidFill>
                <a:latin typeface="Arial Unicode MS"/>
                <a:cs typeface="Arial Unicode MS"/>
              </a:rPr>
              <a:t>to</a:t>
            </a:r>
            <a:r>
              <a:rPr sz="2400" spc="-40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spc="30" dirty="0">
                <a:solidFill>
                  <a:srgbClr val="666666"/>
                </a:solidFill>
                <a:latin typeface="Arial Unicode MS"/>
                <a:cs typeface="Arial Unicode MS"/>
              </a:rPr>
              <a:t>food  </a:t>
            </a:r>
            <a:r>
              <a:rPr sz="2400" spc="-5" dirty="0">
                <a:solidFill>
                  <a:srgbClr val="666666"/>
                </a:solidFill>
                <a:latin typeface="Arial Unicode MS"/>
                <a:cs typeface="Arial Unicode MS"/>
              </a:rPr>
              <a:t>shortage</a:t>
            </a:r>
            <a:endParaRPr sz="2400">
              <a:latin typeface="Arial Unicode MS"/>
              <a:cs typeface="Arial Unicode MS"/>
            </a:endParaRPr>
          </a:p>
          <a:p>
            <a:pPr marL="424815" indent="-412115">
              <a:lnSpc>
                <a:spcPct val="100000"/>
              </a:lnSpc>
              <a:spcBef>
                <a:spcPts val="420"/>
              </a:spcBef>
              <a:buFont typeface="Arial"/>
              <a:buChar char="●"/>
              <a:tabLst>
                <a:tab pos="424815" algn="l"/>
                <a:tab pos="425450" algn="l"/>
              </a:tabLst>
            </a:pPr>
            <a:r>
              <a:rPr sz="2400" spc="-55" dirty="0">
                <a:solidFill>
                  <a:srgbClr val="666666"/>
                </a:solidFill>
                <a:latin typeface="Arial Unicode MS"/>
                <a:cs typeface="Arial Unicode MS"/>
              </a:rPr>
              <a:t>Water </a:t>
            </a:r>
            <a:r>
              <a:rPr sz="2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waste</a:t>
            </a:r>
            <a:endParaRPr sz="2400">
              <a:latin typeface="Arial Unicode MS"/>
              <a:cs typeface="Arial Unicode MS"/>
            </a:endParaRPr>
          </a:p>
          <a:p>
            <a:pPr marL="882015" lvl="1" indent="-335915">
              <a:lnSpc>
                <a:spcPct val="100000"/>
              </a:lnSpc>
              <a:spcBef>
                <a:spcPts val="420"/>
              </a:spcBef>
              <a:buSzPct val="58333"/>
              <a:buFont typeface="Arial"/>
              <a:buChar char="○"/>
              <a:tabLst>
                <a:tab pos="882015" algn="l"/>
                <a:tab pos="882650" algn="l"/>
              </a:tabLst>
            </a:pPr>
            <a:r>
              <a:rPr sz="2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Important </a:t>
            </a:r>
            <a:r>
              <a:rPr sz="2400" dirty="0">
                <a:solidFill>
                  <a:srgbClr val="666666"/>
                </a:solidFill>
                <a:latin typeface="Arial Unicode MS"/>
                <a:cs typeface="Arial Unicode MS"/>
              </a:rPr>
              <a:t>quantity </a:t>
            </a:r>
            <a:r>
              <a:rPr sz="2400" spc="25" dirty="0">
                <a:solidFill>
                  <a:srgbClr val="666666"/>
                </a:solidFill>
                <a:latin typeface="Arial Unicode MS"/>
                <a:cs typeface="Arial Unicode MS"/>
              </a:rPr>
              <a:t>of </a:t>
            </a:r>
            <a:r>
              <a:rPr sz="2400" dirty="0">
                <a:solidFill>
                  <a:srgbClr val="666666"/>
                </a:solidFill>
                <a:latin typeface="Arial Unicode MS"/>
                <a:cs typeface="Arial Unicode MS"/>
              </a:rPr>
              <a:t>water </a:t>
            </a:r>
            <a:r>
              <a:rPr sz="2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are </a:t>
            </a:r>
            <a:r>
              <a:rPr sz="2400" spc="10" dirty="0">
                <a:solidFill>
                  <a:srgbClr val="666666"/>
                </a:solidFill>
                <a:latin typeface="Arial Unicode MS"/>
                <a:cs typeface="Arial Unicode MS"/>
              </a:rPr>
              <a:t>required for</a:t>
            </a:r>
            <a:r>
              <a:rPr sz="2400" spc="-35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2400" dirty="0">
                <a:solidFill>
                  <a:srgbClr val="666666"/>
                </a:solidFill>
                <a:latin typeface="Arial Unicode MS"/>
                <a:cs typeface="Arial Unicode MS"/>
              </a:rPr>
              <a:t>irrigation</a:t>
            </a:r>
            <a:endParaRPr sz="24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4725" y="3755256"/>
            <a:ext cx="3941445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800" spc="495" dirty="0">
                <a:solidFill>
                  <a:srgbClr val="FFFFFF"/>
                </a:solidFill>
              </a:rPr>
              <a:t>Gasoline</a:t>
            </a:r>
            <a:endParaRPr sz="6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4725" y="252560"/>
            <a:ext cx="8162925" cy="3012440"/>
          </a:xfrm>
          <a:prstGeom prst="rect">
            <a:avLst/>
          </a:prstGeom>
        </p:spPr>
        <p:txBody>
          <a:bodyPr vert="horz" wrap="square" lIns="0" tIns="2628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70"/>
              </a:spcBef>
            </a:pPr>
            <a:r>
              <a:rPr sz="3000" spc="375" dirty="0">
                <a:solidFill>
                  <a:srgbClr val="FF5722"/>
                </a:solidFill>
                <a:latin typeface="Arial"/>
                <a:cs typeface="Arial"/>
              </a:rPr>
              <a:t>Deﬁnition </a:t>
            </a:r>
            <a:r>
              <a:rPr sz="3000" spc="270" dirty="0">
                <a:solidFill>
                  <a:srgbClr val="FF5722"/>
                </a:solidFill>
                <a:latin typeface="Arial"/>
                <a:cs typeface="Arial"/>
              </a:rPr>
              <a:t>of</a:t>
            </a:r>
            <a:r>
              <a:rPr sz="3000" spc="-254" dirty="0">
                <a:solidFill>
                  <a:srgbClr val="FF5722"/>
                </a:solidFill>
                <a:latin typeface="Arial"/>
                <a:cs typeface="Arial"/>
              </a:rPr>
              <a:t> </a:t>
            </a:r>
            <a:r>
              <a:rPr sz="3000" spc="220" dirty="0">
                <a:solidFill>
                  <a:srgbClr val="FF5722"/>
                </a:solidFill>
                <a:latin typeface="Arial"/>
                <a:cs typeface="Arial"/>
              </a:rPr>
              <a:t>Gasoline</a:t>
            </a:r>
            <a:endParaRPr sz="3000">
              <a:latin typeface="Arial"/>
              <a:cs typeface="Arial"/>
            </a:endParaRPr>
          </a:p>
          <a:p>
            <a:pPr marL="12700" marR="5080">
              <a:lnSpc>
                <a:spcPct val="114599"/>
              </a:lnSpc>
              <a:spcBef>
                <a:spcPts val="1445"/>
              </a:spcBef>
            </a:pPr>
            <a:r>
              <a:rPr sz="3000" spc="-90" dirty="0">
                <a:solidFill>
                  <a:srgbClr val="666666"/>
                </a:solidFill>
                <a:latin typeface="Arial Unicode MS"/>
                <a:cs typeface="Arial Unicode MS"/>
              </a:rPr>
              <a:t>a </a:t>
            </a:r>
            <a:r>
              <a:rPr sz="3000" spc="-20" dirty="0">
                <a:solidFill>
                  <a:srgbClr val="666666"/>
                </a:solidFill>
                <a:latin typeface="Arial Unicode MS"/>
                <a:cs typeface="Arial Unicode MS"/>
              </a:rPr>
              <a:t>volatile, </a:t>
            </a:r>
            <a:r>
              <a:rPr sz="3000" spc="-45" dirty="0">
                <a:solidFill>
                  <a:srgbClr val="666666"/>
                </a:solidFill>
                <a:latin typeface="Arial Unicode MS"/>
                <a:cs typeface="Arial Unicode MS"/>
              </a:rPr>
              <a:t>ﬂammable, </a:t>
            </a:r>
            <a:r>
              <a:rPr sz="3000" spc="-5" dirty="0">
                <a:solidFill>
                  <a:srgbClr val="666666"/>
                </a:solidFill>
                <a:latin typeface="Arial Unicode MS"/>
                <a:cs typeface="Arial Unicode MS"/>
              </a:rPr>
              <a:t>liquid, </a:t>
            </a:r>
            <a:r>
              <a:rPr sz="3000" dirty="0">
                <a:solidFill>
                  <a:srgbClr val="666666"/>
                </a:solidFill>
                <a:latin typeface="Arial Unicode MS"/>
                <a:cs typeface="Arial Unicode MS"/>
              </a:rPr>
              <a:t>hydrocarbon</a:t>
            </a:r>
            <a:r>
              <a:rPr sz="3000" spc="-13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3000" spc="-10" dirty="0">
                <a:solidFill>
                  <a:srgbClr val="666666"/>
                </a:solidFill>
                <a:latin typeface="Arial Unicode MS"/>
                <a:cs typeface="Arial Unicode MS"/>
              </a:rPr>
              <a:t>mixture  </a:t>
            </a:r>
            <a:r>
              <a:rPr sz="3000" spc="-15" dirty="0">
                <a:solidFill>
                  <a:srgbClr val="666666"/>
                </a:solidFill>
                <a:latin typeface="Arial Unicode MS"/>
                <a:cs typeface="Arial Unicode MS"/>
              </a:rPr>
              <a:t>used </a:t>
            </a:r>
            <a:r>
              <a:rPr sz="3000" spc="-100" dirty="0">
                <a:solidFill>
                  <a:srgbClr val="666666"/>
                </a:solidFill>
                <a:latin typeface="Arial Unicode MS"/>
                <a:cs typeface="Arial Unicode MS"/>
              </a:rPr>
              <a:t>as </a:t>
            </a:r>
            <a:r>
              <a:rPr sz="3000" spc="-90" dirty="0">
                <a:solidFill>
                  <a:srgbClr val="666666"/>
                </a:solidFill>
                <a:latin typeface="Arial Unicode MS"/>
                <a:cs typeface="Arial Unicode MS"/>
              </a:rPr>
              <a:t>a </a:t>
            </a:r>
            <a:r>
              <a:rPr sz="3000" spc="-25" dirty="0">
                <a:solidFill>
                  <a:srgbClr val="666666"/>
                </a:solidFill>
                <a:latin typeface="Arial Unicode MS"/>
                <a:cs typeface="Arial Unicode MS"/>
              </a:rPr>
              <a:t>fuel, </a:t>
            </a:r>
            <a:r>
              <a:rPr sz="3000" spc="-15" dirty="0">
                <a:solidFill>
                  <a:srgbClr val="666666"/>
                </a:solidFill>
                <a:latin typeface="Arial Unicode MS"/>
                <a:cs typeface="Arial Unicode MS"/>
              </a:rPr>
              <a:t>especially </a:t>
            </a:r>
            <a:r>
              <a:rPr sz="3000" spc="15" dirty="0">
                <a:solidFill>
                  <a:srgbClr val="666666"/>
                </a:solidFill>
                <a:latin typeface="Arial Unicode MS"/>
                <a:cs typeface="Arial Unicode MS"/>
              </a:rPr>
              <a:t>for </a:t>
            </a:r>
            <a:r>
              <a:rPr sz="3000" spc="-10" dirty="0">
                <a:solidFill>
                  <a:srgbClr val="666666"/>
                </a:solidFill>
                <a:latin typeface="Arial Unicode MS"/>
                <a:cs typeface="Arial Unicode MS"/>
              </a:rPr>
              <a:t>internal </a:t>
            </a:r>
            <a:r>
              <a:rPr sz="3000" spc="-5" dirty="0">
                <a:solidFill>
                  <a:srgbClr val="666666"/>
                </a:solidFill>
                <a:latin typeface="Arial Unicode MS"/>
                <a:cs typeface="Arial Unicode MS"/>
              </a:rPr>
              <a:t>combustion  </a:t>
            </a:r>
            <a:r>
              <a:rPr sz="3000" spc="-25" dirty="0">
                <a:solidFill>
                  <a:srgbClr val="666666"/>
                </a:solidFill>
                <a:latin typeface="Arial Unicode MS"/>
                <a:cs typeface="Arial Unicode MS"/>
              </a:rPr>
              <a:t>engines, </a:t>
            </a:r>
            <a:r>
              <a:rPr sz="3000" spc="-20" dirty="0">
                <a:solidFill>
                  <a:srgbClr val="666666"/>
                </a:solidFill>
                <a:latin typeface="Arial Unicode MS"/>
                <a:cs typeface="Arial Unicode MS"/>
              </a:rPr>
              <a:t>and </a:t>
            </a:r>
            <a:r>
              <a:rPr sz="3000" spc="-35" dirty="0">
                <a:solidFill>
                  <a:srgbClr val="666666"/>
                </a:solidFill>
                <a:latin typeface="Arial Unicode MS"/>
                <a:cs typeface="Arial Unicode MS"/>
              </a:rPr>
              <a:t>usually </a:t>
            </a:r>
            <a:r>
              <a:rPr sz="3000" spc="25" dirty="0">
                <a:solidFill>
                  <a:srgbClr val="666666"/>
                </a:solidFill>
                <a:latin typeface="Arial Unicode MS"/>
                <a:cs typeface="Arial Unicode MS"/>
              </a:rPr>
              <a:t>blended </a:t>
            </a:r>
            <a:r>
              <a:rPr sz="3000" spc="-10" dirty="0">
                <a:solidFill>
                  <a:srgbClr val="666666"/>
                </a:solidFill>
                <a:latin typeface="Arial Unicode MS"/>
                <a:cs typeface="Arial Unicode MS"/>
              </a:rPr>
              <a:t>from </a:t>
            </a:r>
            <a:r>
              <a:rPr sz="3000" spc="-30" dirty="0">
                <a:solidFill>
                  <a:srgbClr val="666666"/>
                </a:solidFill>
                <a:latin typeface="Arial Unicode MS"/>
                <a:cs typeface="Arial Unicode MS"/>
              </a:rPr>
              <a:t>several  </a:t>
            </a:r>
            <a:r>
              <a:rPr sz="3000" spc="5" dirty="0">
                <a:solidFill>
                  <a:srgbClr val="666666"/>
                </a:solidFill>
                <a:latin typeface="Arial Unicode MS"/>
                <a:cs typeface="Arial Unicode MS"/>
              </a:rPr>
              <a:t>products </a:t>
            </a:r>
            <a:r>
              <a:rPr sz="3000" spc="30" dirty="0">
                <a:solidFill>
                  <a:srgbClr val="666666"/>
                </a:solidFill>
                <a:latin typeface="Arial Unicode MS"/>
                <a:cs typeface="Arial Unicode MS"/>
              </a:rPr>
              <a:t>of </a:t>
            </a:r>
            <a:r>
              <a:rPr sz="3000" spc="-25" dirty="0">
                <a:solidFill>
                  <a:srgbClr val="666666"/>
                </a:solidFill>
                <a:latin typeface="Arial Unicode MS"/>
                <a:cs typeface="Arial Unicode MS"/>
              </a:rPr>
              <a:t>natural </a:t>
            </a:r>
            <a:r>
              <a:rPr sz="3000" spc="-50" dirty="0">
                <a:solidFill>
                  <a:srgbClr val="666666"/>
                </a:solidFill>
                <a:latin typeface="Arial Unicode MS"/>
                <a:cs typeface="Arial Unicode MS"/>
              </a:rPr>
              <a:t>gas </a:t>
            </a:r>
            <a:r>
              <a:rPr sz="3000" spc="-20" dirty="0">
                <a:solidFill>
                  <a:srgbClr val="666666"/>
                </a:solidFill>
                <a:latin typeface="Arial Unicode MS"/>
                <a:cs typeface="Arial Unicode MS"/>
              </a:rPr>
              <a:t>and</a:t>
            </a:r>
            <a:r>
              <a:rPr sz="3000" spc="-27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3000" spc="10" dirty="0">
                <a:solidFill>
                  <a:srgbClr val="666666"/>
                </a:solidFill>
                <a:latin typeface="Arial Unicode MS"/>
                <a:cs typeface="Arial Unicode MS"/>
              </a:rPr>
              <a:t>petroleum</a:t>
            </a:r>
            <a:endParaRPr sz="30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240665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415" dirty="0"/>
              <a:t>Ad</a:t>
            </a:r>
            <a:r>
              <a:rPr sz="3000" spc="310" dirty="0"/>
              <a:t>v</a:t>
            </a:r>
            <a:r>
              <a:rPr sz="3000" spc="250" dirty="0"/>
              <a:t>antages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475249" y="1162308"/>
            <a:ext cx="7975600" cy="2040255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379095" indent="-366395">
              <a:lnSpc>
                <a:spcPct val="100000"/>
              </a:lnSpc>
              <a:spcBef>
                <a:spcPts val="525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80" dirty="0">
                <a:solidFill>
                  <a:srgbClr val="666666"/>
                </a:solidFill>
                <a:latin typeface="Arial Unicode MS"/>
                <a:cs typeface="Arial Unicode MS"/>
              </a:rPr>
              <a:t>Easy </a:t>
            </a:r>
            <a:r>
              <a:rPr sz="1800" spc="25" dirty="0">
                <a:solidFill>
                  <a:srgbClr val="666666"/>
                </a:solidFill>
                <a:latin typeface="Arial Unicode MS"/>
                <a:cs typeface="Arial Unicode MS"/>
              </a:rPr>
              <a:t>to </a:t>
            </a:r>
            <a:r>
              <a:rPr sz="1800" spc="5" dirty="0">
                <a:solidFill>
                  <a:srgbClr val="666666"/>
                </a:solidFill>
                <a:latin typeface="Arial Unicode MS"/>
                <a:cs typeface="Arial Unicode MS"/>
              </a:rPr>
              <a:t>obtain </a:t>
            </a: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large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consumptions </a:t>
            </a:r>
            <a:r>
              <a:rPr sz="1800" spc="-15" dirty="0">
                <a:solidFill>
                  <a:srgbClr val="666666"/>
                </a:solidFill>
                <a:latin typeface="Arial Unicode MS"/>
                <a:cs typeface="Arial Unicode MS"/>
              </a:rPr>
              <a:t>at </a:t>
            </a:r>
            <a:r>
              <a:rPr sz="1800" spc="-55" dirty="0">
                <a:solidFill>
                  <a:srgbClr val="666666"/>
                </a:solidFill>
                <a:latin typeface="Arial Unicode MS"/>
                <a:cs typeface="Arial Unicode MS"/>
              </a:rPr>
              <a:t>a</a:t>
            </a:r>
            <a:r>
              <a:rPr sz="1800" spc="-204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dirty="0">
                <a:solidFill>
                  <a:srgbClr val="666666"/>
                </a:solidFill>
                <a:latin typeface="Arial Unicode MS"/>
                <a:cs typeface="Arial Unicode MS"/>
              </a:rPr>
              <a:t>time</a:t>
            </a:r>
            <a:endParaRPr sz="1800">
              <a:latin typeface="Arial Unicode MS"/>
              <a:cs typeface="Arial Unicode MS"/>
            </a:endParaRPr>
          </a:p>
          <a:p>
            <a:pPr marL="836294" lvl="1" indent="-335915">
              <a:lnSpc>
                <a:spcPct val="100000"/>
              </a:lnSpc>
              <a:spcBef>
                <a:spcPts val="330"/>
              </a:spcBef>
              <a:buFont typeface="Arial"/>
              <a:buChar char="○"/>
              <a:tabLst>
                <a:tab pos="836294" algn="l"/>
                <a:tab pos="836930" algn="l"/>
              </a:tabLst>
            </a:pPr>
            <a:r>
              <a:rPr sz="1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The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United </a:t>
            </a:r>
            <a:r>
              <a:rPr sz="1400" spc="-30" dirty="0">
                <a:solidFill>
                  <a:srgbClr val="666666"/>
                </a:solidFill>
                <a:latin typeface="Arial Unicode MS"/>
                <a:cs typeface="Arial Unicode MS"/>
              </a:rPr>
              <a:t>States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used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about </a:t>
            </a:r>
            <a:r>
              <a:rPr sz="1400" spc="30" dirty="0">
                <a:solidFill>
                  <a:srgbClr val="666666"/>
                </a:solidFill>
                <a:latin typeface="Arial Unicode MS"/>
                <a:cs typeface="Arial Unicode MS"/>
              </a:rPr>
              <a:t>392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million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gallons </a:t>
            </a:r>
            <a:r>
              <a:rPr sz="1400" spc="10" dirty="0">
                <a:solidFill>
                  <a:srgbClr val="666666"/>
                </a:solidFill>
                <a:latin typeface="Arial Unicode MS"/>
                <a:cs typeface="Arial Unicode MS"/>
              </a:rPr>
              <a:t>of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ﬁnished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motor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gasoline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per</a:t>
            </a:r>
            <a:r>
              <a:rPr sz="1400" spc="-27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day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in </a:t>
            </a:r>
            <a:r>
              <a:rPr sz="1400" spc="-40" dirty="0">
                <a:solidFill>
                  <a:srgbClr val="666666"/>
                </a:solidFill>
                <a:latin typeface="Arial Unicode MS"/>
                <a:cs typeface="Arial Unicode MS"/>
              </a:rPr>
              <a:t>2018</a:t>
            </a:r>
            <a:endParaRPr sz="1400">
              <a:latin typeface="Arial Unicode MS"/>
              <a:cs typeface="Arial Unicode MS"/>
            </a:endParaRPr>
          </a:p>
          <a:p>
            <a:pPr marL="379095" indent="-366395">
              <a:lnSpc>
                <a:spcPct val="100000"/>
              </a:lnSpc>
              <a:spcBef>
                <a:spcPts val="254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15" dirty="0">
                <a:solidFill>
                  <a:srgbClr val="666666"/>
                </a:solidFill>
                <a:latin typeface="Arial Unicode MS"/>
                <a:cs typeface="Arial Unicode MS"/>
              </a:rPr>
              <a:t>Used </a:t>
            </a:r>
            <a:r>
              <a:rPr sz="1800" spc="25" dirty="0">
                <a:solidFill>
                  <a:srgbClr val="666666"/>
                </a:solidFill>
                <a:latin typeface="Arial Unicode MS"/>
                <a:cs typeface="Arial Unicode MS"/>
              </a:rPr>
              <a:t>to </a:t>
            </a:r>
            <a:r>
              <a:rPr sz="1800" spc="15" dirty="0">
                <a:solidFill>
                  <a:srgbClr val="666666"/>
                </a:solidFill>
                <a:latin typeface="Arial Unicode MS"/>
                <a:cs typeface="Arial Unicode MS"/>
              </a:rPr>
              <a:t>power </a:t>
            </a:r>
            <a:r>
              <a:rPr sz="1800" dirty="0">
                <a:solidFill>
                  <a:srgbClr val="666666"/>
                </a:solidFill>
                <a:latin typeface="Arial Unicode MS"/>
                <a:cs typeface="Arial Unicode MS"/>
              </a:rPr>
              <a:t>multiple </a:t>
            </a: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types </a:t>
            </a:r>
            <a:r>
              <a:rPr sz="1800" spc="15" dirty="0">
                <a:solidFill>
                  <a:srgbClr val="666666"/>
                </a:solidFill>
                <a:latin typeface="Arial Unicode MS"/>
                <a:cs typeface="Arial Unicode MS"/>
              </a:rPr>
              <a:t>of</a:t>
            </a:r>
            <a:r>
              <a:rPr sz="1800" spc="-26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motors</a:t>
            </a:r>
            <a:endParaRPr sz="1800">
              <a:latin typeface="Arial Unicode MS"/>
              <a:cs typeface="Arial Unicode MS"/>
            </a:endParaRPr>
          </a:p>
          <a:p>
            <a:pPr marL="836294" marR="107950" lvl="1" indent="-335915">
              <a:lnSpc>
                <a:spcPct val="116100"/>
              </a:lnSpc>
              <a:spcBef>
                <a:spcPts val="60"/>
              </a:spcBef>
              <a:buFont typeface="Arial"/>
              <a:buChar char="○"/>
              <a:tabLst>
                <a:tab pos="836294" algn="l"/>
                <a:tab pos="836930" algn="l"/>
              </a:tabLst>
            </a:pPr>
            <a:r>
              <a:rPr sz="1400" spc="-50" dirty="0">
                <a:solidFill>
                  <a:srgbClr val="666666"/>
                </a:solidFill>
                <a:latin typeface="Arial Unicode MS"/>
                <a:cs typeface="Arial Unicode MS"/>
              </a:rPr>
              <a:t>Cars,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light </a:t>
            </a:r>
            <a:r>
              <a:rPr sz="1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trucks,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motorcycles, lawn </a:t>
            </a:r>
            <a:r>
              <a:rPr sz="1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mowers, 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small </a:t>
            </a:r>
            <a:r>
              <a:rPr sz="1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aircraft,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boats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and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other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watercraft,</a:t>
            </a:r>
            <a:r>
              <a:rPr sz="1400" spc="-11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and  landscaping and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construction</a:t>
            </a:r>
            <a:r>
              <a:rPr sz="1400" spc="-7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equipment</a:t>
            </a:r>
            <a:endParaRPr sz="1400">
              <a:latin typeface="Arial Unicode MS"/>
              <a:cs typeface="Arial Unicode MS"/>
            </a:endParaRPr>
          </a:p>
          <a:p>
            <a:pPr marL="379095" indent="-366395">
              <a:lnSpc>
                <a:spcPct val="100000"/>
              </a:lnSpc>
              <a:spcBef>
                <a:spcPts val="254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25" dirty="0">
                <a:solidFill>
                  <a:srgbClr val="666666"/>
                </a:solidFill>
                <a:latin typeface="Arial Unicode MS"/>
                <a:cs typeface="Arial Unicode MS"/>
              </a:rPr>
              <a:t>Gasoline </a:t>
            </a:r>
            <a:r>
              <a:rPr sz="1800" spc="-30" dirty="0">
                <a:solidFill>
                  <a:srgbClr val="666666"/>
                </a:solidFill>
                <a:latin typeface="Arial Unicode MS"/>
                <a:cs typeface="Arial Unicode MS"/>
              </a:rPr>
              <a:t>is </a:t>
            </a: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relatively</a:t>
            </a:r>
            <a:r>
              <a:rPr sz="1800" spc="-7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inexpensive</a:t>
            </a:r>
            <a:endParaRPr sz="1800">
              <a:latin typeface="Arial Unicode MS"/>
              <a:cs typeface="Arial Unicode MS"/>
            </a:endParaRPr>
          </a:p>
          <a:p>
            <a:pPr marL="379095" indent="-366395">
              <a:lnSpc>
                <a:spcPct val="100000"/>
              </a:lnSpc>
              <a:spcBef>
                <a:spcPts val="315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25" dirty="0">
                <a:solidFill>
                  <a:srgbClr val="666666"/>
                </a:solidFill>
                <a:latin typeface="Arial Unicode MS"/>
                <a:cs typeface="Arial Unicode MS"/>
              </a:rPr>
              <a:t>Gasoline </a:t>
            </a:r>
            <a:r>
              <a:rPr sz="1800" spc="-30" dirty="0">
                <a:solidFill>
                  <a:srgbClr val="666666"/>
                </a:solidFill>
                <a:latin typeface="Arial Unicode MS"/>
                <a:cs typeface="Arial Unicode MS"/>
              </a:rPr>
              <a:t>is </a:t>
            </a:r>
            <a:r>
              <a:rPr sz="1800" spc="10" dirty="0">
                <a:solidFill>
                  <a:srgbClr val="666666"/>
                </a:solidFill>
                <a:latin typeface="Arial Unicode MS"/>
                <a:cs typeface="Arial Unicode MS"/>
              </a:rPr>
              <a:t>widely</a:t>
            </a:r>
            <a:r>
              <a:rPr sz="1800" spc="-7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15" dirty="0">
                <a:solidFill>
                  <a:srgbClr val="666666"/>
                </a:solidFill>
                <a:latin typeface="Arial Unicode MS"/>
                <a:cs typeface="Arial Unicode MS"/>
              </a:rPr>
              <a:t>available</a:t>
            </a:r>
            <a:endParaRPr sz="18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296989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265" dirty="0"/>
              <a:t>Disad</a:t>
            </a:r>
            <a:r>
              <a:rPr sz="3000" spc="229" dirty="0"/>
              <a:t>v</a:t>
            </a:r>
            <a:r>
              <a:rPr sz="3000" spc="250" dirty="0"/>
              <a:t>antages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163549" y="1176350"/>
            <a:ext cx="8870950" cy="2273300"/>
          </a:xfrm>
          <a:prstGeom prst="rect">
            <a:avLst/>
          </a:prstGeom>
        </p:spPr>
        <p:txBody>
          <a:bodyPr vert="horz" wrap="square" lIns="0" tIns="52704" rIns="0" bIns="0" rtlCol="0">
            <a:spAutoFit/>
          </a:bodyPr>
          <a:lstStyle/>
          <a:p>
            <a:pPr marL="379095" indent="-366395">
              <a:lnSpc>
                <a:spcPct val="100000"/>
              </a:lnSpc>
              <a:spcBef>
                <a:spcPts val="414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75" dirty="0">
                <a:solidFill>
                  <a:srgbClr val="666666"/>
                </a:solidFill>
                <a:latin typeface="Arial Unicode MS"/>
                <a:cs typeface="Arial Unicode MS"/>
              </a:rPr>
              <a:t>Toxic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and </a:t>
            </a:r>
            <a:r>
              <a:rPr sz="1800" dirty="0">
                <a:solidFill>
                  <a:srgbClr val="666666"/>
                </a:solidFill>
                <a:latin typeface="Arial Unicode MS"/>
                <a:cs typeface="Arial Unicode MS"/>
              </a:rPr>
              <a:t>highly</a:t>
            </a:r>
            <a:r>
              <a:rPr sz="1800" spc="-4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-20" dirty="0">
                <a:solidFill>
                  <a:srgbClr val="666666"/>
                </a:solidFill>
                <a:latin typeface="Arial Unicode MS"/>
                <a:cs typeface="Arial Unicode MS"/>
              </a:rPr>
              <a:t>ﬂammable</a:t>
            </a:r>
            <a:endParaRPr sz="1800">
              <a:latin typeface="Arial Unicode MS"/>
              <a:cs typeface="Arial Unicode MS"/>
            </a:endParaRPr>
          </a:p>
          <a:p>
            <a:pPr marL="379095" indent="-366395">
              <a:lnSpc>
                <a:spcPct val="100000"/>
              </a:lnSpc>
              <a:spcBef>
                <a:spcPts val="315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20" dirty="0">
                <a:solidFill>
                  <a:srgbClr val="666666"/>
                </a:solidFill>
                <a:latin typeface="Arial Unicode MS"/>
                <a:cs typeface="Arial Unicode MS"/>
              </a:rPr>
              <a:t>Evaporation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and </a:t>
            </a:r>
            <a:r>
              <a:rPr sz="1800" spc="5" dirty="0">
                <a:solidFill>
                  <a:srgbClr val="666666"/>
                </a:solidFill>
                <a:latin typeface="Arial Unicode MS"/>
                <a:cs typeface="Arial Unicode MS"/>
              </a:rPr>
              <a:t>burning </a:t>
            </a:r>
            <a:r>
              <a:rPr sz="1800" spc="-10" dirty="0">
                <a:solidFill>
                  <a:srgbClr val="666666"/>
                </a:solidFill>
                <a:latin typeface="Arial Unicode MS"/>
                <a:cs typeface="Arial Unicode MS"/>
              </a:rPr>
              <a:t>gasoline </a:t>
            </a:r>
            <a:r>
              <a:rPr sz="1800" spc="10" dirty="0">
                <a:solidFill>
                  <a:srgbClr val="666666"/>
                </a:solidFill>
                <a:latin typeface="Arial Unicode MS"/>
                <a:cs typeface="Arial Unicode MS"/>
              </a:rPr>
              <a:t>contribute </a:t>
            </a:r>
            <a:r>
              <a:rPr sz="1800" spc="25" dirty="0">
                <a:solidFill>
                  <a:srgbClr val="666666"/>
                </a:solidFill>
                <a:latin typeface="Arial Unicode MS"/>
                <a:cs typeface="Arial Unicode MS"/>
              </a:rPr>
              <a:t>to </a:t>
            </a:r>
            <a:r>
              <a:rPr sz="1800" spc="-20" dirty="0">
                <a:solidFill>
                  <a:srgbClr val="666666"/>
                </a:solidFill>
                <a:latin typeface="Arial Unicode MS"/>
                <a:cs typeface="Arial Unicode MS"/>
              </a:rPr>
              <a:t>air</a:t>
            </a:r>
            <a:r>
              <a:rPr sz="1800" spc="-28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spc="10" dirty="0">
                <a:solidFill>
                  <a:srgbClr val="666666"/>
                </a:solidFill>
                <a:latin typeface="Arial Unicode MS"/>
                <a:cs typeface="Arial Unicode MS"/>
              </a:rPr>
              <a:t>pollution</a:t>
            </a:r>
            <a:endParaRPr sz="1800">
              <a:latin typeface="Arial Unicode MS"/>
              <a:cs typeface="Arial Unicode MS"/>
            </a:endParaRPr>
          </a:p>
          <a:p>
            <a:pPr marL="379095" indent="-366395">
              <a:lnSpc>
                <a:spcPct val="100000"/>
              </a:lnSpc>
              <a:spcBef>
                <a:spcPts val="315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sz="1800" spc="-20" dirty="0">
                <a:solidFill>
                  <a:srgbClr val="666666"/>
                </a:solidFill>
                <a:latin typeface="Arial Unicode MS"/>
                <a:cs typeface="Arial Unicode MS"/>
              </a:rPr>
              <a:t>Produces </a:t>
            </a:r>
            <a:r>
              <a:rPr sz="1800" spc="-5" dirty="0">
                <a:solidFill>
                  <a:srgbClr val="666666"/>
                </a:solidFill>
                <a:latin typeface="Arial Unicode MS"/>
                <a:cs typeface="Arial Unicode MS"/>
              </a:rPr>
              <a:t>carbon</a:t>
            </a:r>
            <a:r>
              <a:rPr sz="1800" spc="-6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800" dirty="0">
                <a:solidFill>
                  <a:srgbClr val="666666"/>
                </a:solidFill>
                <a:latin typeface="Arial Unicode MS"/>
                <a:cs typeface="Arial Unicode MS"/>
              </a:rPr>
              <a:t>dioxide</a:t>
            </a:r>
            <a:endParaRPr sz="1800">
              <a:latin typeface="Arial Unicode MS"/>
              <a:cs typeface="Arial Unicode MS"/>
            </a:endParaRPr>
          </a:p>
          <a:p>
            <a:pPr marL="836294" lvl="1" indent="-335915">
              <a:lnSpc>
                <a:spcPct val="100000"/>
              </a:lnSpc>
              <a:spcBef>
                <a:spcPts val="330"/>
              </a:spcBef>
              <a:buFont typeface="Arial"/>
              <a:buChar char="○"/>
              <a:tabLst>
                <a:tab pos="836294" algn="l"/>
                <a:tab pos="836930" algn="l"/>
              </a:tabLst>
            </a:pPr>
            <a:r>
              <a:rPr sz="1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Greenhouse </a:t>
            </a:r>
            <a:r>
              <a:rPr sz="1400" spc="-65" dirty="0">
                <a:solidFill>
                  <a:srgbClr val="666666"/>
                </a:solidFill>
                <a:latin typeface="Arial Unicode MS"/>
                <a:cs typeface="Arial Unicode MS"/>
              </a:rPr>
              <a:t>Gas </a:t>
            </a:r>
            <a:r>
              <a:rPr sz="1400" spc="-50" dirty="0">
                <a:solidFill>
                  <a:srgbClr val="666666"/>
                </a:solidFill>
                <a:latin typeface="Arial Unicode MS"/>
                <a:cs typeface="Arial Unicode MS"/>
              </a:rPr>
              <a:t>- </a:t>
            </a:r>
            <a:r>
              <a:rPr sz="1400" spc="-45" dirty="0">
                <a:solidFill>
                  <a:srgbClr val="666666"/>
                </a:solidFill>
                <a:latin typeface="Arial Unicode MS"/>
                <a:cs typeface="Arial Unicode MS"/>
              </a:rPr>
              <a:t>a 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gas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that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contributes </a:t>
            </a:r>
            <a:r>
              <a:rPr sz="1400" spc="20" dirty="0">
                <a:solidFill>
                  <a:srgbClr val="666666"/>
                </a:solidFill>
                <a:latin typeface="Arial Unicode MS"/>
                <a:cs typeface="Arial Unicode MS"/>
              </a:rPr>
              <a:t>to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the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greenhouse </a:t>
            </a:r>
            <a:r>
              <a:rPr sz="1400" spc="15" dirty="0">
                <a:solidFill>
                  <a:srgbClr val="666666"/>
                </a:solidFill>
                <a:latin typeface="Arial Unicode MS"/>
                <a:cs typeface="Arial Unicode MS"/>
              </a:rPr>
              <a:t>eﬀect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by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absorbing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infrared radiation</a:t>
            </a:r>
            <a:r>
              <a:rPr sz="1400" spc="-16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spc="-45" dirty="0">
                <a:solidFill>
                  <a:srgbClr val="666666"/>
                </a:solidFill>
                <a:latin typeface="Arial Unicode MS"/>
                <a:cs typeface="Arial Unicode MS"/>
              </a:rPr>
              <a:t>(heat)</a:t>
            </a:r>
            <a:endParaRPr sz="1400">
              <a:latin typeface="Arial Unicode MS"/>
              <a:cs typeface="Arial Unicode MS"/>
            </a:endParaRPr>
          </a:p>
          <a:p>
            <a:pPr marL="836294" lvl="1" indent="-335915">
              <a:lnSpc>
                <a:spcPct val="100000"/>
              </a:lnSpc>
              <a:spcBef>
                <a:spcPts val="270"/>
              </a:spcBef>
              <a:buFont typeface="Arial"/>
              <a:buChar char="○"/>
              <a:tabLst>
                <a:tab pos="836294" algn="l"/>
                <a:tab pos="836930" algn="l"/>
              </a:tabLst>
            </a:pPr>
            <a:r>
              <a:rPr sz="1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Greenhouse Eﬀect </a:t>
            </a:r>
            <a:r>
              <a:rPr sz="1400" spc="-50" dirty="0">
                <a:solidFill>
                  <a:srgbClr val="666666"/>
                </a:solidFill>
                <a:latin typeface="Arial Unicode MS"/>
                <a:cs typeface="Arial Unicode MS"/>
              </a:rPr>
              <a:t>-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process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that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occurs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when 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gases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in </a:t>
            </a:r>
            <a:r>
              <a:rPr sz="1400" spc="-40" dirty="0">
                <a:solidFill>
                  <a:srgbClr val="666666"/>
                </a:solidFill>
                <a:latin typeface="Arial Unicode MS"/>
                <a:cs typeface="Arial Unicode MS"/>
              </a:rPr>
              <a:t>Earth's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atmosphere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trap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the </a:t>
            </a:r>
            <a:r>
              <a:rPr sz="1400" spc="-45" dirty="0">
                <a:solidFill>
                  <a:srgbClr val="666666"/>
                </a:solidFill>
                <a:latin typeface="Arial Unicode MS"/>
                <a:cs typeface="Arial Unicode MS"/>
              </a:rPr>
              <a:t>Sun's</a:t>
            </a:r>
            <a:r>
              <a:rPr sz="1400" spc="-21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heat</a:t>
            </a:r>
            <a:endParaRPr sz="1400">
              <a:latin typeface="Arial Unicode MS"/>
              <a:cs typeface="Arial Unicode MS"/>
            </a:endParaRPr>
          </a:p>
          <a:p>
            <a:pPr marL="1293495" lvl="2" indent="-335915">
              <a:lnSpc>
                <a:spcPct val="100000"/>
              </a:lnSpc>
              <a:spcBef>
                <a:spcPts val="270"/>
              </a:spcBef>
              <a:buFont typeface="Arial"/>
              <a:buChar char="■"/>
              <a:tabLst>
                <a:tab pos="1293495" algn="l"/>
                <a:tab pos="1294130" algn="l"/>
              </a:tabLst>
            </a:pPr>
            <a:r>
              <a:rPr sz="1400" spc="-40" dirty="0">
                <a:solidFill>
                  <a:srgbClr val="666666"/>
                </a:solidFill>
                <a:latin typeface="Arial Unicode MS"/>
                <a:cs typeface="Arial Unicode MS"/>
              </a:rPr>
              <a:t>Results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in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global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warming and climate</a:t>
            </a:r>
            <a:r>
              <a:rPr sz="1400" spc="-12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change</a:t>
            </a:r>
            <a:endParaRPr sz="1400">
              <a:latin typeface="Arial Unicode MS"/>
              <a:cs typeface="Arial Unicode MS"/>
            </a:endParaRPr>
          </a:p>
          <a:p>
            <a:pPr marL="836294" lvl="1" indent="-335915">
              <a:lnSpc>
                <a:spcPct val="100000"/>
              </a:lnSpc>
              <a:spcBef>
                <a:spcPts val="270"/>
              </a:spcBef>
              <a:buFont typeface="Arial"/>
              <a:buChar char="○"/>
              <a:tabLst>
                <a:tab pos="836294" algn="l"/>
                <a:tab pos="836930" algn="l"/>
              </a:tabLst>
            </a:pPr>
            <a:r>
              <a:rPr sz="1400" spc="-45" dirty="0">
                <a:solidFill>
                  <a:srgbClr val="666666"/>
                </a:solidFill>
                <a:latin typeface="Arial Unicode MS"/>
                <a:cs typeface="Arial Unicode MS"/>
              </a:rPr>
              <a:t>22% </a:t>
            </a:r>
            <a:r>
              <a:rPr sz="1400" spc="10" dirty="0">
                <a:solidFill>
                  <a:srgbClr val="666666"/>
                </a:solidFill>
                <a:latin typeface="Arial Unicode MS"/>
                <a:cs typeface="Arial Unicode MS"/>
              </a:rPr>
              <a:t>of </a:t>
            </a:r>
            <a:r>
              <a:rPr sz="1400" spc="5" dirty="0">
                <a:solidFill>
                  <a:srgbClr val="666666"/>
                </a:solidFill>
                <a:latin typeface="Arial Unicode MS"/>
                <a:cs typeface="Arial Unicode MS"/>
              </a:rPr>
              <a:t>total </a:t>
            </a:r>
            <a:r>
              <a:rPr sz="1400" spc="-85" dirty="0">
                <a:solidFill>
                  <a:srgbClr val="666666"/>
                </a:solidFill>
                <a:latin typeface="Arial Unicode MS"/>
                <a:cs typeface="Arial Unicode MS"/>
              </a:rPr>
              <a:t>U.S.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energy-related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carbon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dioxide </a:t>
            </a:r>
            <a:r>
              <a:rPr sz="1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emissions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from gasoline in</a:t>
            </a:r>
            <a:r>
              <a:rPr sz="1400" spc="-17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spc="-40" dirty="0">
                <a:solidFill>
                  <a:srgbClr val="666666"/>
                </a:solidFill>
                <a:latin typeface="Arial Unicode MS"/>
                <a:cs typeface="Arial Unicode MS"/>
              </a:rPr>
              <a:t>2018</a:t>
            </a:r>
            <a:endParaRPr sz="14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254"/>
              </a:spcBef>
            </a:pPr>
            <a:r>
              <a:rPr sz="1800" dirty="0">
                <a:solidFill>
                  <a:srgbClr val="666666"/>
                </a:solidFill>
                <a:latin typeface="Arial"/>
                <a:cs typeface="Arial"/>
              </a:rPr>
              <a:t>●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3999" y="0"/>
                </a:lnTo>
                <a:lnTo>
                  <a:pt x="9143999" y="5143499"/>
                </a:lnTo>
                <a:lnTo>
                  <a:pt x="0" y="5143499"/>
                </a:lnTo>
                <a:lnTo>
                  <a:pt x="0" y="0"/>
                </a:lnTo>
                <a:close/>
              </a:path>
            </a:pathLst>
          </a:custGeom>
          <a:solidFill>
            <a:srgbClr val="FF57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3275" y="2167953"/>
            <a:ext cx="3970654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540" dirty="0">
                <a:solidFill>
                  <a:srgbClr val="FFFFFF"/>
                </a:solidFill>
              </a:rPr>
              <a:t>Our</a:t>
            </a:r>
            <a:r>
              <a:rPr sz="4800" spc="35" dirty="0">
                <a:solidFill>
                  <a:srgbClr val="FFFFFF"/>
                </a:solidFill>
              </a:rPr>
              <a:t> </a:t>
            </a:r>
            <a:r>
              <a:rPr sz="4800" spc="490" dirty="0">
                <a:solidFill>
                  <a:srgbClr val="FFFFFF"/>
                </a:solidFill>
              </a:rPr>
              <a:t>Opinion</a:t>
            </a:r>
            <a:endParaRPr sz="4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87384"/>
            <a:ext cx="249110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335" dirty="0"/>
              <a:t>Our</a:t>
            </a:r>
            <a:r>
              <a:rPr sz="3000" dirty="0"/>
              <a:t> </a:t>
            </a:r>
            <a:r>
              <a:rPr sz="3000" spc="305" dirty="0"/>
              <a:t>Opinion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4725" y="633923"/>
            <a:ext cx="3788410" cy="398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18465">
              <a:lnSpc>
                <a:spcPct val="116100"/>
              </a:lnSpc>
              <a:spcBef>
                <a:spcPts val="100"/>
              </a:spcBef>
            </a:pP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All in </a:t>
            </a:r>
            <a:r>
              <a:rPr sz="1400" spc="-25" dirty="0">
                <a:solidFill>
                  <a:srgbClr val="434343"/>
                </a:solidFill>
                <a:latin typeface="Arial Unicode MS"/>
                <a:cs typeface="Arial Unicode MS"/>
              </a:rPr>
              <a:t>all, </a:t>
            </a:r>
            <a:r>
              <a:rPr sz="1400" spc="10" dirty="0">
                <a:solidFill>
                  <a:srgbClr val="434343"/>
                </a:solidFill>
                <a:latin typeface="Arial Unicode MS"/>
                <a:cs typeface="Arial Unicode MS"/>
              </a:rPr>
              <a:t>we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believe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that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biofuels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are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in</a:t>
            </a:r>
            <a:r>
              <a:rPr sz="1400" spc="-240" dirty="0">
                <a:solidFill>
                  <a:srgbClr val="434343"/>
                </a:solidFill>
                <a:latin typeface="Arial Unicode MS"/>
                <a:cs typeface="Arial Unicode MS"/>
              </a:rPr>
              <a:t>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fact  worse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for the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environment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than</a:t>
            </a:r>
            <a:r>
              <a:rPr sz="1400" spc="-140" dirty="0">
                <a:solidFill>
                  <a:srgbClr val="434343"/>
                </a:solidFill>
                <a:latin typeface="Arial Unicode MS"/>
                <a:cs typeface="Arial Unicode MS"/>
              </a:rPr>
              <a:t>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gasoline.</a:t>
            </a:r>
            <a:endParaRPr sz="1400">
              <a:latin typeface="Arial Unicode MS"/>
              <a:cs typeface="Arial Unicode MS"/>
            </a:endParaRPr>
          </a:p>
          <a:p>
            <a:pPr marL="12700" marR="5080">
              <a:lnSpc>
                <a:spcPct val="116100"/>
              </a:lnSpc>
            </a:pP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Although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biofuels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were </a:t>
            </a:r>
            <a:r>
              <a:rPr sz="1400" spc="10" dirty="0">
                <a:solidFill>
                  <a:srgbClr val="434343"/>
                </a:solidFill>
                <a:latin typeface="Arial Unicode MS"/>
                <a:cs typeface="Arial Unicode MS"/>
              </a:rPr>
              <a:t>thought </a:t>
            </a:r>
            <a:r>
              <a:rPr sz="1400" spc="20" dirty="0">
                <a:solidFill>
                  <a:srgbClr val="434343"/>
                </a:solidFill>
                <a:latin typeface="Arial Unicode MS"/>
                <a:cs typeface="Arial Unicode MS"/>
              </a:rPr>
              <a:t>to </a:t>
            </a:r>
            <a:r>
              <a:rPr sz="1400" spc="15" dirty="0">
                <a:solidFill>
                  <a:srgbClr val="434343"/>
                </a:solidFill>
                <a:latin typeface="Arial Unicode MS"/>
                <a:cs typeface="Arial Unicode MS"/>
              </a:rPr>
              <a:t>be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more  environmentally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friendly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because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they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are 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renewable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alternatives </a:t>
            </a:r>
            <a:r>
              <a:rPr sz="1400" spc="20" dirty="0">
                <a:solidFill>
                  <a:srgbClr val="434343"/>
                </a:solidFill>
                <a:latin typeface="Arial Unicode MS"/>
                <a:cs typeface="Arial Unicode MS"/>
              </a:rPr>
              <a:t>to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fossil </a:t>
            </a:r>
            <a:r>
              <a:rPr sz="1400" spc="-20" dirty="0">
                <a:solidFill>
                  <a:srgbClr val="434343"/>
                </a:solidFill>
                <a:latin typeface="Arial Unicode MS"/>
                <a:cs typeface="Arial Unicode MS"/>
              </a:rPr>
              <a:t>fuels,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recent 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studies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have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shown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otherwise.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Biofuels,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in </a:t>
            </a:r>
            <a:r>
              <a:rPr sz="1400" spc="-20" dirty="0">
                <a:solidFill>
                  <a:srgbClr val="434343"/>
                </a:solidFill>
                <a:latin typeface="Arial Unicode MS"/>
                <a:cs typeface="Arial Unicode MS"/>
              </a:rPr>
              <a:t>fact, 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have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been found </a:t>
            </a:r>
            <a:r>
              <a:rPr sz="1400" spc="20" dirty="0">
                <a:solidFill>
                  <a:srgbClr val="434343"/>
                </a:solidFill>
                <a:latin typeface="Arial Unicode MS"/>
                <a:cs typeface="Arial Unicode MS"/>
              </a:rPr>
              <a:t>to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increase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the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amount </a:t>
            </a:r>
            <a:r>
              <a:rPr sz="1400" spc="10" dirty="0">
                <a:solidFill>
                  <a:srgbClr val="434343"/>
                </a:solidFill>
                <a:latin typeface="Arial Unicode MS"/>
                <a:cs typeface="Arial Unicode MS"/>
              </a:rPr>
              <a:t>of 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greenhouse </a:t>
            </a:r>
            <a:r>
              <a:rPr sz="1400" spc="-25" dirty="0">
                <a:solidFill>
                  <a:srgbClr val="434343"/>
                </a:solidFill>
                <a:latin typeface="Arial Unicode MS"/>
                <a:cs typeface="Arial Unicode MS"/>
              </a:rPr>
              <a:t>gas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in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the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air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because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they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are</a:t>
            </a:r>
            <a:r>
              <a:rPr sz="1400" spc="-220" dirty="0">
                <a:solidFill>
                  <a:srgbClr val="434343"/>
                </a:solidFill>
                <a:latin typeface="Arial Unicode MS"/>
                <a:cs typeface="Arial Unicode MS"/>
              </a:rPr>
              <a:t>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only  absorbing </a:t>
            </a:r>
            <a:r>
              <a:rPr sz="1400" spc="-30" dirty="0">
                <a:solidFill>
                  <a:srgbClr val="434343"/>
                </a:solidFill>
                <a:latin typeface="Arial Unicode MS"/>
                <a:cs typeface="Arial Unicode MS"/>
              </a:rPr>
              <a:t>37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percent </a:t>
            </a:r>
            <a:r>
              <a:rPr sz="1400" spc="10" dirty="0">
                <a:solidFill>
                  <a:srgbClr val="434343"/>
                </a:solidFill>
                <a:latin typeface="Arial Unicode MS"/>
                <a:cs typeface="Arial Unicode MS"/>
              </a:rPr>
              <a:t>of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CO2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that </a:t>
            </a:r>
            <a:r>
              <a:rPr sz="1400" spc="-25" dirty="0">
                <a:solidFill>
                  <a:srgbClr val="434343"/>
                </a:solidFill>
                <a:latin typeface="Arial Unicode MS"/>
                <a:cs typeface="Arial Unicode MS"/>
              </a:rPr>
              <a:t>is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later  released </a:t>
            </a:r>
            <a:r>
              <a:rPr sz="1400" spc="10" dirty="0">
                <a:solidFill>
                  <a:srgbClr val="434343"/>
                </a:solidFill>
                <a:latin typeface="Arial Unicode MS"/>
                <a:cs typeface="Arial Unicode MS"/>
              </a:rPr>
              <a:t>into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the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atmosphere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when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the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plants 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are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burned. </a:t>
            </a:r>
            <a:r>
              <a:rPr sz="1400" spc="-20" dirty="0">
                <a:solidFill>
                  <a:srgbClr val="434343"/>
                </a:solidFill>
                <a:latin typeface="Arial Unicode MS"/>
                <a:cs typeface="Arial Unicode MS"/>
              </a:rPr>
              <a:t>They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dangerously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compete with 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arable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land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for </a:t>
            </a:r>
            <a:r>
              <a:rPr sz="1400" spc="15" dirty="0">
                <a:solidFill>
                  <a:srgbClr val="434343"/>
                </a:solidFill>
                <a:latin typeface="Arial Unicode MS"/>
                <a:cs typeface="Arial Unicode MS"/>
              </a:rPr>
              <a:t>food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production during </a:t>
            </a:r>
            <a:r>
              <a:rPr sz="1400" spc="-45" dirty="0">
                <a:solidFill>
                  <a:srgbClr val="434343"/>
                </a:solidFill>
                <a:latin typeface="Arial Unicode MS"/>
                <a:cs typeface="Arial Unicode MS"/>
              </a:rPr>
              <a:t>a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time  when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the global population will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increase </a:t>
            </a:r>
            <a:r>
              <a:rPr sz="1400" spc="20" dirty="0">
                <a:solidFill>
                  <a:srgbClr val="434343"/>
                </a:solidFill>
                <a:latin typeface="Arial Unicode MS"/>
                <a:cs typeface="Arial Unicode MS"/>
              </a:rPr>
              <a:t>to </a:t>
            </a:r>
            <a:r>
              <a:rPr sz="1400" spc="-20" dirty="0">
                <a:solidFill>
                  <a:srgbClr val="434343"/>
                </a:solidFill>
                <a:latin typeface="Arial Unicode MS"/>
                <a:cs typeface="Arial Unicode MS"/>
              </a:rPr>
              <a:t>9.6 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billion by </a:t>
            </a:r>
            <a:r>
              <a:rPr sz="1400" spc="25" dirty="0">
                <a:solidFill>
                  <a:srgbClr val="434343"/>
                </a:solidFill>
                <a:latin typeface="Arial Unicode MS"/>
                <a:cs typeface="Arial Unicode MS"/>
              </a:rPr>
              <a:t>2050.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Therefore,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biofuels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are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in fact  worse </a:t>
            </a:r>
            <a:r>
              <a:rPr sz="1400" spc="5" dirty="0">
                <a:solidFill>
                  <a:srgbClr val="434343"/>
                </a:solidFill>
                <a:latin typeface="Arial Unicode MS"/>
                <a:cs typeface="Arial Unicode MS"/>
              </a:rPr>
              <a:t>for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climate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change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than </a:t>
            </a:r>
            <a:r>
              <a:rPr sz="1400" spc="-5" dirty="0">
                <a:solidFill>
                  <a:srgbClr val="434343"/>
                </a:solidFill>
                <a:latin typeface="Arial Unicode MS"/>
                <a:cs typeface="Arial Unicode MS"/>
              </a:rPr>
              <a:t>gasoline</a:t>
            </a:r>
            <a:r>
              <a:rPr sz="1400" spc="-170" dirty="0">
                <a:solidFill>
                  <a:srgbClr val="434343"/>
                </a:solidFill>
                <a:latin typeface="Arial Unicode MS"/>
                <a:cs typeface="Arial Unicode MS"/>
              </a:rPr>
              <a:t> </a:t>
            </a:r>
            <a:r>
              <a:rPr sz="1400" spc="-10" dirty="0">
                <a:solidFill>
                  <a:srgbClr val="434343"/>
                </a:solidFill>
                <a:latin typeface="Arial Unicode MS"/>
                <a:cs typeface="Arial Unicode MS"/>
              </a:rPr>
              <a:t>because  </a:t>
            </a:r>
            <a:r>
              <a:rPr sz="1400" dirty="0">
                <a:solidFill>
                  <a:srgbClr val="434343"/>
                </a:solidFill>
                <a:latin typeface="Arial Unicode MS"/>
                <a:cs typeface="Arial Unicode MS"/>
              </a:rPr>
              <a:t>they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are </a:t>
            </a:r>
            <a:r>
              <a:rPr sz="1400" spc="10" dirty="0">
                <a:solidFill>
                  <a:srgbClr val="434343"/>
                </a:solidFill>
                <a:latin typeface="Arial Unicode MS"/>
                <a:cs typeface="Arial Unicode MS"/>
              </a:rPr>
              <a:t>not doing</a:t>
            </a:r>
            <a:r>
              <a:rPr sz="1400" spc="-120" dirty="0">
                <a:solidFill>
                  <a:srgbClr val="434343"/>
                </a:solidFill>
                <a:latin typeface="Arial Unicode MS"/>
                <a:cs typeface="Arial Unicode MS"/>
              </a:rPr>
              <a:t> </a:t>
            </a:r>
            <a:r>
              <a:rPr sz="1400" spc="-15" dirty="0">
                <a:solidFill>
                  <a:srgbClr val="434343"/>
                </a:solidFill>
                <a:latin typeface="Arial Unicode MS"/>
                <a:cs typeface="Arial Unicode MS"/>
              </a:rPr>
              <a:t>anything.</a:t>
            </a:r>
            <a:endParaRPr sz="14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424425" y="705250"/>
            <a:ext cx="4205423" cy="39647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225996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225" dirty="0"/>
              <a:t>References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4725" y="1218388"/>
            <a:ext cx="8303895" cy="2400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" dirty="0">
                <a:solidFill>
                  <a:srgbClr val="666666"/>
                </a:solidFill>
                <a:latin typeface="Arial Unicode MS"/>
                <a:cs typeface="Arial Unicode MS"/>
              </a:rPr>
              <a:t>Biofuel. </a:t>
            </a:r>
            <a:r>
              <a:rPr sz="1400" spc="-65" dirty="0">
                <a:solidFill>
                  <a:srgbClr val="666666"/>
                </a:solidFill>
                <a:latin typeface="Arial Unicode MS"/>
                <a:cs typeface="Arial Unicode MS"/>
              </a:rPr>
              <a:t>(2019,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November </a:t>
            </a:r>
            <a:r>
              <a:rPr sz="1400" spc="-114" dirty="0">
                <a:solidFill>
                  <a:srgbClr val="666666"/>
                </a:solidFill>
                <a:latin typeface="Arial Unicode MS"/>
                <a:cs typeface="Arial Unicode MS"/>
              </a:rPr>
              <a:t>18). </a:t>
            </a:r>
            <a:r>
              <a:rPr sz="1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Retrieved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from</a:t>
            </a:r>
            <a:r>
              <a:rPr sz="1400" spc="-220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https://en.wikipedia.org/wiki/Biofuel.</a:t>
            </a:r>
            <a:endParaRPr sz="14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Gasoline. </a:t>
            </a:r>
            <a:r>
              <a:rPr sz="1400" spc="-65" dirty="0">
                <a:solidFill>
                  <a:srgbClr val="666666"/>
                </a:solidFill>
                <a:latin typeface="Arial Unicode MS"/>
                <a:cs typeface="Arial Unicode MS"/>
              </a:rPr>
              <a:t>(n.d.). </a:t>
            </a:r>
            <a:r>
              <a:rPr sz="1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Retrieved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from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  <a:hlinkClick r:id="rId2"/>
              </a:rPr>
              <a:t>https://www.merriam-webster.com/dictionary/gasoline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.</a:t>
            </a:r>
            <a:endParaRPr sz="14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450">
              <a:latin typeface="Times New Roman"/>
              <a:cs typeface="Times New Roman"/>
            </a:endParaRPr>
          </a:p>
          <a:p>
            <a:pPr marL="469900" marR="302260" indent="-457200">
              <a:lnSpc>
                <a:spcPts val="1650"/>
              </a:lnSpc>
            </a:pPr>
            <a:r>
              <a:rPr sz="1400" spc="-85" dirty="0">
                <a:solidFill>
                  <a:srgbClr val="666666"/>
                </a:solidFill>
                <a:latin typeface="Arial Unicode MS"/>
                <a:cs typeface="Arial Unicode MS"/>
              </a:rPr>
              <a:t>U.S. 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Energy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Information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Administration </a:t>
            </a:r>
            <a:r>
              <a:rPr sz="1400" spc="-50" dirty="0">
                <a:solidFill>
                  <a:srgbClr val="666666"/>
                </a:solidFill>
                <a:latin typeface="Arial Unicode MS"/>
                <a:cs typeface="Arial Unicode MS"/>
              </a:rPr>
              <a:t>- </a:t>
            </a:r>
            <a:r>
              <a:rPr sz="1400" spc="-70" dirty="0">
                <a:solidFill>
                  <a:srgbClr val="666666"/>
                </a:solidFill>
                <a:latin typeface="Arial Unicode MS"/>
                <a:cs typeface="Arial Unicode MS"/>
              </a:rPr>
              <a:t>EIA </a:t>
            </a:r>
            <a:r>
              <a:rPr sz="1400" spc="-50" dirty="0">
                <a:solidFill>
                  <a:srgbClr val="666666"/>
                </a:solidFill>
                <a:latin typeface="Arial Unicode MS"/>
                <a:cs typeface="Arial Unicode MS"/>
              </a:rPr>
              <a:t>-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Independent 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Statistics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and </a:t>
            </a:r>
            <a:r>
              <a:rPr sz="1400" spc="-30" dirty="0">
                <a:solidFill>
                  <a:srgbClr val="666666"/>
                </a:solidFill>
                <a:latin typeface="Arial Unicode MS"/>
                <a:cs typeface="Arial Unicode MS"/>
              </a:rPr>
              <a:t>Analysis. </a:t>
            </a:r>
            <a:r>
              <a:rPr sz="1400" spc="-65" dirty="0">
                <a:solidFill>
                  <a:srgbClr val="666666"/>
                </a:solidFill>
                <a:latin typeface="Arial Unicode MS"/>
                <a:cs typeface="Arial Unicode MS"/>
              </a:rPr>
              <a:t>(n.d.). </a:t>
            </a:r>
            <a:r>
              <a:rPr sz="1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Retrieved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from 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  <a:hlinkClick r:id="rId3"/>
              </a:rPr>
              <a:t>https://www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.eia.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  <a:hlinkClick r:id="rId3"/>
              </a:rPr>
              <a:t>gov/energyexplained/gasoline/gasoline-and-the-environment.php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.</a:t>
            </a:r>
            <a:endParaRPr sz="14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00">
              <a:latin typeface="Times New Roman"/>
              <a:cs typeface="Times New Roman"/>
            </a:endParaRPr>
          </a:p>
          <a:p>
            <a:pPr marL="469900" marR="302260" indent="-457200">
              <a:lnSpc>
                <a:spcPts val="1650"/>
              </a:lnSpc>
            </a:pPr>
            <a:r>
              <a:rPr sz="1400" spc="-85" dirty="0">
                <a:solidFill>
                  <a:srgbClr val="666666"/>
                </a:solidFill>
                <a:latin typeface="Arial Unicode MS"/>
                <a:cs typeface="Arial Unicode MS"/>
              </a:rPr>
              <a:t>U.S. 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Energy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Information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Administration </a:t>
            </a:r>
            <a:r>
              <a:rPr sz="1400" spc="-50" dirty="0">
                <a:solidFill>
                  <a:srgbClr val="666666"/>
                </a:solidFill>
                <a:latin typeface="Arial Unicode MS"/>
                <a:cs typeface="Arial Unicode MS"/>
              </a:rPr>
              <a:t>- </a:t>
            </a:r>
            <a:r>
              <a:rPr sz="1400" spc="-70" dirty="0">
                <a:solidFill>
                  <a:srgbClr val="666666"/>
                </a:solidFill>
                <a:latin typeface="Arial Unicode MS"/>
                <a:cs typeface="Arial Unicode MS"/>
              </a:rPr>
              <a:t>EIA </a:t>
            </a:r>
            <a:r>
              <a:rPr sz="1400" spc="-50" dirty="0">
                <a:solidFill>
                  <a:srgbClr val="666666"/>
                </a:solidFill>
                <a:latin typeface="Arial Unicode MS"/>
                <a:cs typeface="Arial Unicode MS"/>
              </a:rPr>
              <a:t>-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Independent 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Statistics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and </a:t>
            </a:r>
            <a:r>
              <a:rPr sz="1400" spc="-30" dirty="0">
                <a:solidFill>
                  <a:srgbClr val="666666"/>
                </a:solidFill>
                <a:latin typeface="Arial Unicode MS"/>
                <a:cs typeface="Arial Unicode MS"/>
              </a:rPr>
              <a:t>Analysis. </a:t>
            </a:r>
            <a:r>
              <a:rPr sz="1400" spc="-65" dirty="0">
                <a:solidFill>
                  <a:srgbClr val="666666"/>
                </a:solidFill>
                <a:latin typeface="Arial Unicode MS"/>
                <a:cs typeface="Arial Unicode MS"/>
              </a:rPr>
              <a:t>(n.d.). </a:t>
            </a:r>
            <a:r>
              <a:rPr sz="1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Retrieved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from  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  <a:hlinkClick r:id="rId4"/>
              </a:rPr>
              <a:t>https://www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.eia.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  <a:hlinkClick r:id="rId4"/>
              </a:rPr>
              <a:t>gov/energyexplained/energy-and-the-environment/greenhouse-gases.php</a:t>
            </a:r>
            <a:r>
              <a:rPr sz="1400" spc="-10" dirty="0">
                <a:solidFill>
                  <a:srgbClr val="666666"/>
                </a:solidFill>
                <a:latin typeface="Arial Unicode MS"/>
                <a:cs typeface="Arial Unicode MS"/>
              </a:rPr>
              <a:t>.</a:t>
            </a:r>
            <a:endParaRPr sz="14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65" dirty="0">
                <a:solidFill>
                  <a:srgbClr val="666666"/>
                </a:solidFill>
                <a:latin typeface="Arial Unicode MS"/>
                <a:cs typeface="Arial Unicode MS"/>
              </a:rPr>
              <a:t>(n.d.). </a:t>
            </a:r>
            <a:r>
              <a:rPr sz="1400" spc="-20" dirty="0">
                <a:solidFill>
                  <a:srgbClr val="666666"/>
                </a:solidFill>
                <a:latin typeface="Arial Unicode MS"/>
                <a:cs typeface="Arial Unicode MS"/>
              </a:rPr>
              <a:t>Retrieved </a:t>
            </a:r>
            <a:r>
              <a:rPr sz="1400" spc="-5" dirty="0">
                <a:solidFill>
                  <a:srgbClr val="666666"/>
                </a:solidFill>
                <a:latin typeface="Arial Unicode MS"/>
                <a:cs typeface="Arial Unicode MS"/>
              </a:rPr>
              <a:t>from</a:t>
            </a:r>
            <a:r>
              <a:rPr sz="1400" spc="-25" dirty="0">
                <a:solidFill>
                  <a:srgbClr val="666666"/>
                </a:solidFill>
                <a:latin typeface="Arial Unicode MS"/>
                <a:cs typeface="Arial Unicode MS"/>
              </a:rPr>
              <a:t> 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  <a:hlinkClick r:id="rId5"/>
              </a:rPr>
              <a:t>https://www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</a:rPr>
              <a:t>.nature.</a:t>
            </a:r>
            <a:r>
              <a:rPr sz="1400" dirty="0">
                <a:solidFill>
                  <a:srgbClr val="666666"/>
                </a:solidFill>
                <a:latin typeface="Arial Unicode MS"/>
                <a:cs typeface="Arial Unicode MS"/>
                <a:hlinkClick r:id="rId5"/>
              </a:rPr>
              <a:t>com/scitable/blog/eyes-on-environment/the_biofuel_controversy/.</a:t>
            </a:r>
            <a:endParaRPr sz="14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6666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706</Words>
  <Application>Microsoft Macintosh PowerPoint</Application>
  <PresentationFormat>On-screen Show (16:9)</PresentationFormat>
  <Paragraphs>60</Paragraphs>
  <Slides>13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Introduction</vt:lpstr>
      <vt:lpstr>Biofuel</vt:lpstr>
      <vt:lpstr>Deﬁnition of Biofuel</vt:lpstr>
      <vt:lpstr>Advantages</vt:lpstr>
      <vt:lpstr>Disadvantages</vt:lpstr>
      <vt:lpstr>Gasoline</vt:lpstr>
      <vt:lpstr>Slide 8</vt:lpstr>
      <vt:lpstr>Advantages</vt:lpstr>
      <vt:lpstr>Disadvantages</vt:lpstr>
      <vt:lpstr>Our Opinion</vt:lpstr>
      <vt:lpstr>Our Opinion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Ken Klemow</cp:lastModifiedBy>
  <cp:revision>1</cp:revision>
  <dcterms:created xsi:type="dcterms:W3CDTF">2019-12-12T16:45:22Z</dcterms:created>
  <dcterms:modified xsi:type="dcterms:W3CDTF">2019-12-12T16:45:56Z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