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3" d="100"/>
          <a:sy n="83" d="100"/>
        </p:scale>
        <p:origin x="800" y="5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a216395ef1_1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a216395ef1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a216395ef1_1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a216395ef1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a216395ef1_1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a216395ef1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a216395ef1_1_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a216395ef1_1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a216395ef1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a216395ef1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a216395ef1_1_2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a216395ef1_1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a216395ef1_1_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a216395ef1_1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a216395ef1_1_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a216395ef1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ac61efc6c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ac61efc6c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a:gsLst>
            <a:gs pos="0">
              <a:srgbClr val="DCECD5"/>
            </a:gs>
            <a:gs pos="100000">
              <a:srgbClr val="93BC81"/>
            </a:gs>
          </a:gsLst>
          <a:path path="circle">
            <a:fillToRect l="50000" t="50000" r="50000" b="50000"/>
          </a:path>
          <a:tileRect/>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eentechmedia.com/articles/read/algae-biodiesel-its-33-a-gallon-5652" TargetMode="External"/><Relationship Id="rId7" Type="http://schemas.openxmlformats.org/officeDocument/2006/relationships/hyperlink" Target="https://www.livescience.com/54979-what-are-algae.html"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hyperlink" Target="http://allaboutalgae.com/benefits/#:~:text=Here%20are%2010%20reasons%20why%20algae%20are%20a,crops.%202%29%20Algae%20Can%20Have%20High%20Biofuel%20Yields" TargetMode="External"/><Relationship Id="rId5" Type="http://schemas.openxmlformats.org/officeDocument/2006/relationships/hyperlink" Target="https://www.popularmechanics.com/science/energy/a4677/4333722/" TargetMode="External"/><Relationship Id="rId4" Type="http://schemas.openxmlformats.org/officeDocument/2006/relationships/hyperlink" Target="https://www.azocleantech.com/article.aspx?ArticleID=44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81525"/>
            <a:ext cx="85206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Does Algae Hold Much Promise as an Energy Source?</a:t>
            </a: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Paul Cimilluca, Samantha Moses, Taylor Dillon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What Is Algae? </a:t>
            </a:r>
            <a:endParaRPr/>
          </a:p>
        </p:txBody>
      </p:sp>
      <p:sp>
        <p:nvSpPr>
          <p:cNvPr id="61" name="Google Shape;61;p14"/>
          <p:cNvSpPr txBox="1">
            <a:spLocks noGrp="1"/>
          </p:cNvSpPr>
          <p:nvPr>
            <p:ph type="body" idx="1"/>
          </p:nvPr>
        </p:nvSpPr>
        <p:spPr>
          <a:xfrm>
            <a:off x="311700" y="1152475"/>
            <a:ext cx="41535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Algae is a simple, nonflowering, typically aquatic plant.</a:t>
            </a:r>
            <a:endParaRPr/>
          </a:p>
          <a:p>
            <a:pPr marL="0" lvl="0" indent="0" algn="l" rtl="0">
              <a:spcBef>
                <a:spcPts val="1600"/>
              </a:spcBef>
              <a:spcAft>
                <a:spcPts val="0"/>
              </a:spcAft>
              <a:buNone/>
            </a:pPr>
            <a:r>
              <a:rPr lang="en"/>
              <a:t>Most commonly recognized algae is seaweed, however there are many different forms of algae mainly single-celled organisms.</a:t>
            </a:r>
            <a:endParaRPr/>
          </a:p>
          <a:p>
            <a:pPr marL="0" lvl="0" indent="0" algn="l" rtl="0">
              <a:spcBef>
                <a:spcPts val="1600"/>
              </a:spcBef>
              <a:spcAft>
                <a:spcPts val="1600"/>
              </a:spcAft>
              <a:buNone/>
            </a:pPr>
            <a:r>
              <a:rPr lang="en"/>
              <a:t>Algae contain chlorophyll but do not have stems, roots, leaves, and vascular tissue.   </a:t>
            </a:r>
            <a:endParaRPr/>
          </a:p>
        </p:txBody>
      </p:sp>
      <p:pic>
        <p:nvPicPr>
          <p:cNvPr id="62" name="Google Shape;62;p14"/>
          <p:cNvPicPr preferRelativeResize="0"/>
          <p:nvPr/>
        </p:nvPicPr>
        <p:blipFill>
          <a:blip r:embed="rId3">
            <a:alphaModFix/>
          </a:blip>
          <a:stretch>
            <a:fillRect/>
          </a:stretch>
        </p:blipFill>
        <p:spPr>
          <a:xfrm>
            <a:off x="4617600" y="1170125"/>
            <a:ext cx="3992300" cy="34164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Importance of Algae </a:t>
            </a:r>
            <a:endParaRPr/>
          </a:p>
        </p:txBody>
      </p:sp>
      <p:sp>
        <p:nvSpPr>
          <p:cNvPr id="68" name="Google Shape;68;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Algae servers many roles in our environment, arguably the most important in these roles is the generation of oxygen through photosynthesis.</a:t>
            </a:r>
            <a:endParaRPr/>
          </a:p>
          <a:p>
            <a:pPr marL="0" lvl="0" indent="0" algn="l" rtl="0">
              <a:spcBef>
                <a:spcPts val="1600"/>
              </a:spcBef>
              <a:spcAft>
                <a:spcPts val="0"/>
              </a:spcAft>
              <a:buNone/>
            </a:pPr>
            <a:r>
              <a:rPr lang="en"/>
              <a:t>Algae is indispensable because algae produces around half of the Oxygen in Earth’s atmosphere.</a:t>
            </a:r>
            <a:endParaRPr/>
          </a:p>
          <a:p>
            <a:pPr marL="0" lvl="0" indent="0" algn="l" rtl="0">
              <a:spcBef>
                <a:spcPts val="1600"/>
              </a:spcBef>
              <a:spcAft>
                <a:spcPts val="0"/>
              </a:spcAft>
              <a:buNone/>
            </a:pPr>
            <a:r>
              <a:rPr lang="en"/>
              <a:t>We have also found that petroleum is partially derived from ancient algae deposits.  </a:t>
            </a:r>
            <a:endParaRPr/>
          </a:p>
          <a:p>
            <a:pPr marL="0" lvl="0" indent="0" algn="l" rtl="0">
              <a:spcBef>
                <a:spcPts val="1600"/>
              </a:spcBef>
              <a:spcAft>
                <a:spcPts val="0"/>
              </a:spcAft>
              <a:buNone/>
            </a:pPr>
            <a:r>
              <a:rPr lang="en"/>
              <a:t>Knowing this Scientist who have been trying to eliminate fossil fuels have turned to Algae as a possible answer.</a:t>
            </a:r>
            <a:endParaRPr/>
          </a:p>
          <a:p>
            <a:pPr marL="0" lvl="0" indent="0" algn="l" rtl="0">
              <a:spcBef>
                <a:spcPts val="1600"/>
              </a:spcBef>
              <a:spcAft>
                <a:spcPts val="1600"/>
              </a:spcAft>
              <a:buNone/>
            </a:pPr>
            <a:r>
              <a:rPr lang="en"/>
              <a:t>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Fossil Fuels</a:t>
            </a:r>
            <a:endParaRPr/>
          </a:p>
        </p:txBody>
      </p:sp>
      <p:sp>
        <p:nvSpPr>
          <p:cNvPr id="74" name="Google Shape;74;p16"/>
          <p:cNvSpPr txBox="1">
            <a:spLocks noGrp="1"/>
          </p:cNvSpPr>
          <p:nvPr>
            <p:ph type="body" idx="1"/>
          </p:nvPr>
        </p:nvSpPr>
        <p:spPr>
          <a:xfrm>
            <a:off x="311700" y="1152475"/>
            <a:ext cx="41322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Most common fossil fuels consumed daily are coal oil and natural gas. </a:t>
            </a:r>
            <a:endParaRPr/>
          </a:p>
          <a:p>
            <a:pPr marL="0" lvl="0" indent="0" algn="l" rtl="0">
              <a:spcBef>
                <a:spcPts val="1600"/>
              </a:spcBef>
              <a:spcAft>
                <a:spcPts val="0"/>
              </a:spcAft>
              <a:buNone/>
            </a:pPr>
            <a:r>
              <a:rPr lang="en"/>
              <a:t>Fossil fuels are known to give off harmful toxins </a:t>
            </a:r>
            <a:endParaRPr/>
          </a:p>
          <a:p>
            <a:pPr marL="0" lvl="0" indent="0" algn="l" rtl="0">
              <a:spcBef>
                <a:spcPts val="1600"/>
              </a:spcBef>
              <a:spcAft>
                <a:spcPts val="1600"/>
              </a:spcAft>
              <a:buNone/>
            </a:pPr>
            <a:r>
              <a:rPr lang="en"/>
              <a:t>Fossil fuels are depleting at a rate so rapidly that scientist are rushing to find safer and cleaner alternatives  </a:t>
            </a:r>
            <a:endParaRPr/>
          </a:p>
        </p:txBody>
      </p:sp>
      <p:pic>
        <p:nvPicPr>
          <p:cNvPr id="75" name="Google Shape;75;p16"/>
          <p:cNvPicPr preferRelativeResize="0"/>
          <p:nvPr/>
        </p:nvPicPr>
        <p:blipFill>
          <a:blip r:embed="rId3">
            <a:alphaModFix/>
          </a:blip>
          <a:stretch>
            <a:fillRect/>
          </a:stretch>
        </p:blipFill>
        <p:spPr>
          <a:xfrm>
            <a:off x="4596300" y="1170125"/>
            <a:ext cx="4533713" cy="34164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Why Algae</a:t>
            </a:r>
            <a:endParaRPr/>
          </a:p>
        </p:txBody>
      </p:sp>
      <p:sp>
        <p:nvSpPr>
          <p:cNvPr id="81" name="Google Shape;81;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When researched scientist found that one can extract oils from algae to use for fuel.</a:t>
            </a:r>
            <a:endParaRPr/>
          </a:p>
          <a:p>
            <a:pPr marL="0" lvl="0" indent="0" algn="l" rtl="0">
              <a:spcBef>
                <a:spcPts val="1600"/>
              </a:spcBef>
              <a:spcAft>
                <a:spcPts val="0"/>
              </a:spcAft>
              <a:buNone/>
            </a:pPr>
            <a:r>
              <a:rPr lang="en"/>
              <a:t>Algae can be grown in vast array of places, one argument we came across when researching was to grow algae next to nuclear plants because algae needs CO2</a:t>
            </a:r>
            <a:endParaRPr/>
          </a:p>
          <a:p>
            <a:pPr marL="0" lvl="0" indent="0" algn="l" rtl="0">
              <a:spcBef>
                <a:spcPts val="1600"/>
              </a:spcBef>
              <a:spcAft>
                <a:spcPts val="0"/>
              </a:spcAft>
              <a:buNone/>
            </a:pPr>
            <a:r>
              <a:rPr lang="en"/>
              <a:t>Algae is fast growing, some algae can double in numbers in just a few short hours.</a:t>
            </a:r>
            <a:endParaRPr/>
          </a:p>
          <a:p>
            <a:pPr marL="0" lvl="0" indent="0" algn="l" rtl="0">
              <a:spcBef>
                <a:spcPts val="1600"/>
              </a:spcBef>
              <a:spcAft>
                <a:spcPts val="1600"/>
              </a:spcAft>
              <a:buNone/>
            </a:pPr>
            <a:r>
              <a:rPr lang="en"/>
              <a:t>Algae can have high biofuel yields, algae store energy in the form of oils and carbohydrates. When studied the research shows that one acre of algae fields can produce between 2,000 to 5,000 gallons of biofuel per year.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Why Algae Continued </a:t>
            </a:r>
            <a:endParaRPr/>
          </a:p>
        </p:txBody>
      </p:sp>
      <p:sp>
        <p:nvSpPr>
          <p:cNvPr id="87" name="Google Shape;87;p18"/>
          <p:cNvSpPr txBox="1">
            <a:spLocks noGrp="1"/>
          </p:cNvSpPr>
          <p:nvPr>
            <p:ph type="body" idx="1"/>
          </p:nvPr>
        </p:nvSpPr>
        <p:spPr>
          <a:xfrm>
            <a:off x="311700" y="1152475"/>
            <a:ext cx="4260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600"/>
              <a:t>Another positive is algae does not compete with agriculture, algae grows in areas that are unsuitable for other agriculture and it also grows in water sources that are not usable for other crops, like wastewater.</a:t>
            </a:r>
            <a:endParaRPr sz="1600"/>
          </a:p>
          <a:p>
            <a:pPr marL="0" lvl="0" indent="0" algn="l" rtl="0">
              <a:spcBef>
                <a:spcPts val="1600"/>
              </a:spcBef>
              <a:spcAft>
                <a:spcPts val="0"/>
              </a:spcAft>
              <a:buNone/>
            </a:pPr>
            <a:r>
              <a:rPr lang="en" sz="1600"/>
              <a:t>Another positive from algae is it can also purify waste water </a:t>
            </a:r>
            <a:endParaRPr sz="1600"/>
          </a:p>
          <a:p>
            <a:pPr marL="0" lvl="0" indent="0" algn="l" rtl="0">
              <a:spcBef>
                <a:spcPts val="1600"/>
              </a:spcBef>
              <a:spcAft>
                <a:spcPts val="1600"/>
              </a:spcAft>
              <a:buNone/>
            </a:pPr>
            <a:r>
              <a:rPr lang="en" sz="1600"/>
              <a:t>The strongest argument for turning to algae as a fuel is it can be grown in a vast number of places there is no limit. </a:t>
            </a:r>
            <a:endParaRPr sz="1600"/>
          </a:p>
        </p:txBody>
      </p:sp>
      <p:pic>
        <p:nvPicPr>
          <p:cNvPr id="88" name="Google Shape;88;p18"/>
          <p:cNvPicPr preferRelativeResize="0"/>
          <p:nvPr/>
        </p:nvPicPr>
        <p:blipFill>
          <a:blip r:embed="rId3">
            <a:alphaModFix/>
          </a:blip>
          <a:stretch>
            <a:fillRect/>
          </a:stretch>
        </p:blipFill>
        <p:spPr>
          <a:xfrm>
            <a:off x="4572000" y="1249825"/>
            <a:ext cx="4286250" cy="33190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Algae Industry </a:t>
            </a:r>
            <a:endParaRPr/>
          </a:p>
        </p:txBody>
      </p:sp>
      <p:sp>
        <p:nvSpPr>
          <p:cNvPr id="94" name="Google Shape;94;p1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Over the past years the Algae industry has grown rapidly and it seems that more and more companies are starting to see algae as a viable alternative to fossil fuels</a:t>
            </a:r>
            <a:endParaRPr/>
          </a:p>
          <a:p>
            <a:pPr marL="0" lvl="0" indent="0" algn="l" rtl="0">
              <a:spcBef>
                <a:spcPts val="1600"/>
              </a:spcBef>
              <a:spcAft>
                <a:spcPts val="0"/>
              </a:spcAft>
              <a:buNone/>
            </a:pPr>
            <a:r>
              <a:rPr lang="en"/>
              <a:t>Many companies are transitioning to start or investing more heavily in the feild of algae.</a:t>
            </a:r>
            <a:endParaRPr/>
          </a:p>
          <a:p>
            <a:pPr marL="0" lvl="0" indent="0" algn="l" rtl="0">
              <a:spcBef>
                <a:spcPts val="1600"/>
              </a:spcBef>
              <a:spcAft>
                <a:spcPts val="0"/>
              </a:spcAft>
              <a:buNone/>
            </a:pPr>
            <a:r>
              <a:rPr lang="en"/>
              <a:t>Some of the leaders in this industry are</a:t>
            </a:r>
            <a:r>
              <a:rPr lang="en" sz="1300">
                <a:solidFill>
                  <a:srgbClr val="000000"/>
                </a:solidFill>
              </a:rPr>
              <a:t> </a:t>
            </a:r>
            <a:r>
              <a:rPr lang="en" sz="1600">
                <a:solidFill>
                  <a:srgbClr val="434343"/>
                </a:solidFill>
              </a:rPr>
              <a:t>Algenol Biofuels, Solix Biofuels, Sapphire Energy, Solazyme and Seambiotic.</a:t>
            </a:r>
            <a:endParaRPr sz="1600">
              <a:solidFill>
                <a:srgbClr val="434343"/>
              </a:solidFill>
            </a:endParaRPr>
          </a:p>
          <a:p>
            <a:pPr marL="0" lvl="0" indent="0" algn="l" rtl="0">
              <a:spcBef>
                <a:spcPts val="1600"/>
              </a:spcBef>
              <a:spcAft>
                <a:spcPts val="0"/>
              </a:spcAft>
              <a:buNone/>
            </a:pPr>
            <a:r>
              <a:rPr lang="en" sz="1600">
                <a:solidFill>
                  <a:srgbClr val="434343"/>
                </a:solidFill>
              </a:rPr>
              <a:t>One of the most notably large energy firms that have started to do more investment in the Algae field is Exxon Mobil.     </a:t>
            </a:r>
            <a:endParaRPr sz="1600">
              <a:solidFill>
                <a:srgbClr val="434343"/>
              </a:solidFill>
            </a:endParaRPr>
          </a:p>
          <a:p>
            <a:pPr marL="0" lvl="0" indent="0" algn="l" rtl="0">
              <a:spcBef>
                <a:spcPts val="1600"/>
              </a:spcBef>
              <a:spcAft>
                <a:spcPts val="1600"/>
              </a:spcAft>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Algae Farms</a:t>
            </a:r>
            <a:endParaRPr/>
          </a:p>
        </p:txBody>
      </p:sp>
      <p:sp>
        <p:nvSpPr>
          <p:cNvPr id="100" name="Google Shape;100;p20"/>
          <p:cNvSpPr txBox="1">
            <a:spLocks noGrp="1"/>
          </p:cNvSpPr>
          <p:nvPr>
            <p:ph type="body" idx="1"/>
          </p:nvPr>
        </p:nvSpPr>
        <p:spPr>
          <a:xfrm>
            <a:off x="311700" y="1152475"/>
            <a:ext cx="3948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Algae farms are usually large spanding many acres, so the key question that comes up is where to put these algae fields.</a:t>
            </a:r>
            <a:endParaRPr/>
          </a:p>
          <a:p>
            <a:pPr marL="0" lvl="0" indent="0" algn="l" rtl="0">
              <a:spcBef>
                <a:spcPts val="1600"/>
              </a:spcBef>
              <a:spcAft>
                <a:spcPts val="0"/>
              </a:spcAft>
              <a:buNone/>
            </a:pPr>
            <a:r>
              <a:rPr lang="en"/>
              <a:t>We have to sacrifice other resources in order to grow algae. </a:t>
            </a:r>
            <a:endParaRPr/>
          </a:p>
          <a:p>
            <a:pPr marL="0" lvl="0" indent="0" algn="l" rtl="0">
              <a:spcBef>
                <a:spcPts val="1600"/>
              </a:spcBef>
              <a:spcAft>
                <a:spcPts val="1600"/>
              </a:spcAft>
              <a:buNone/>
            </a:pPr>
            <a:endParaRPr/>
          </a:p>
        </p:txBody>
      </p:sp>
      <p:pic>
        <p:nvPicPr>
          <p:cNvPr id="101" name="Google Shape;101;p20"/>
          <p:cNvPicPr preferRelativeResize="0"/>
          <p:nvPr/>
        </p:nvPicPr>
        <p:blipFill>
          <a:blip r:embed="rId3">
            <a:alphaModFix/>
          </a:blip>
          <a:stretch>
            <a:fillRect/>
          </a:stretch>
        </p:blipFill>
        <p:spPr>
          <a:xfrm>
            <a:off x="4260300" y="1146175"/>
            <a:ext cx="4572000" cy="3429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Cost of Algae Biofuels </a:t>
            </a:r>
            <a:endParaRPr/>
          </a:p>
        </p:txBody>
      </p:sp>
      <p:sp>
        <p:nvSpPr>
          <p:cNvPr id="107" name="Google Shape;107;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As of right now the cost of growing and converting algae into biofuels can be expensive but many of the companies say that as they do more research and refine the process it is getting less and less expensive. </a:t>
            </a:r>
            <a:endParaRPr/>
          </a:p>
          <a:p>
            <a:pPr marL="0" lvl="0" indent="0" algn="l" rtl="0">
              <a:spcBef>
                <a:spcPts val="1600"/>
              </a:spcBef>
              <a:spcAft>
                <a:spcPts val="0"/>
              </a:spcAft>
              <a:buNone/>
            </a:pPr>
            <a:r>
              <a:rPr lang="en"/>
              <a:t>One company Solix says that as of today it cost them $33 per gallon to produce the biofuel but estimates that in the near future with more and more research that price could be cut by 90%.</a:t>
            </a:r>
            <a:endParaRPr/>
          </a:p>
          <a:p>
            <a:pPr marL="0" lvl="0" indent="0" algn="l" rtl="0">
              <a:spcBef>
                <a:spcPts val="1600"/>
              </a:spcBef>
              <a:spcAft>
                <a:spcPts val="1600"/>
              </a:spcAft>
              <a:buNone/>
            </a:pPr>
            <a:r>
              <a:rPr lang="en"/>
              <a:t>They would do this by exploiting waste heat at adjacent facilities and by selling the proteins and other byproducts from the algae for use in pet foods.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2"/>
          <p:cNvSpPr txBox="1">
            <a:spLocks noGrp="1"/>
          </p:cNvSpPr>
          <p:nvPr>
            <p:ph type="ctrTitle"/>
          </p:nvPr>
        </p:nvSpPr>
        <p:spPr>
          <a:xfrm>
            <a:off x="311700" y="517325"/>
            <a:ext cx="8520600" cy="454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dirty="0"/>
              <a:t>References </a:t>
            </a:r>
            <a:endParaRPr sz="4600" dirty="0"/>
          </a:p>
        </p:txBody>
      </p:sp>
      <p:sp>
        <p:nvSpPr>
          <p:cNvPr id="113" name="Google Shape;113;p22"/>
          <p:cNvSpPr txBox="1">
            <a:spLocks noGrp="1"/>
          </p:cNvSpPr>
          <p:nvPr>
            <p:ph type="subTitle" idx="1"/>
          </p:nvPr>
        </p:nvSpPr>
        <p:spPr>
          <a:xfrm>
            <a:off x="311700" y="971825"/>
            <a:ext cx="8520600" cy="33660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sz="2000" u="sng" dirty="0">
                <a:solidFill>
                  <a:schemeClr val="hlink"/>
                </a:solidFill>
                <a:hlinkClick r:id="rId3"/>
              </a:rPr>
              <a:t>https</a:t>
            </a:r>
            <a:r>
              <a:rPr lang="en-US" sz="2000" u="sng" dirty="0">
                <a:solidFill>
                  <a:schemeClr val="hlink"/>
                </a:solidFill>
                <a:hlinkClick r:id="rId3"/>
              </a:rPr>
              <a:t>://www.greentechmedia.com/articles/read/algae-biodiesel-its-33-a-gallon-5652</a:t>
            </a:r>
            <a:endParaRPr lang="en-US" sz="2000" u="sng" dirty="0">
              <a:solidFill>
                <a:schemeClr val="hlink"/>
              </a:solidFill>
            </a:endParaRPr>
          </a:p>
          <a:p>
            <a:pPr marL="0" lvl="0" indent="0" algn="l" rtl="0">
              <a:lnSpc>
                <a:spcPct val="150000"/>
              </a:lnSpc>
              <a:spcBef>
                <a:spcPts val="0"/>
              </a:spcBef>
              <a:spcAft>
                <a:spcPts val="0"/>
              </a:spcAft>
              <a:buNone/>
            </a:pPr>
            <a:r>
              <a:rPr lang="en-US" sz="2000" u="sng" dirty="0">
                <a:solidFill>
                  <a:schemeClr val="hlink"/>
                </a:solidFill>
                <a:hlinkClick r:id="rId4"/>
              </a:rPr>
              <a:t>https://www.azocleantech.com/article.aspx?ArticleID=448</a:t>
            </a:r>
            <a:endParaRPr lang="en-US" sz="2000" dirty="0"/>
          </a:p>
          <a:p>
            <a:pPr marL="0" lvl="0" indent="0" algn="l" rtl="0">
              <a:lnSpc>
                <a:spcPct val="150000"/>
              </a:lnSpc>
              <a:spcBef>
                <a:spcPts val="0"/>
              </a:spcBef>
              <a:spcAft>
                <a:spcPts val="0"/>
              </a:spcAft>
              <a:buNone/>
            </a:pPr>
            <a:r>
              <a:rPr lang="en-US" sz="2000" u="sng" dirty="0">
                <a:solidFill>
                  <a:schemeClr val="hlink"/>
                </a:solidFill>
                <a:hlinkClick r:id="rId5"/>
              </a:rPr>
              <a:t>https://www.popularmechanics.com/science/energy/a4677/4333722/</a:t>
            </a:r>
            <a:endParaRPr lang="en-US" sz="2000" dirty="0"/>
          </a:p>
          <a:p>
            <a:pPr marL="0" lvl="0" indent="0" algn="l" rtl="0">
              <a:lnSpc>
                <a:spcPct val="150000"/>
              </a:lnSpc>
              <a:spcBef>
                <a:spcPts val="0"/>
              </a:spcBef>
              <a:spcAft>
                <a:spcPts val="0"/>
              </a:spcAft>
              <a:buNone/>
            </a:pPr>
            <a:r>
              <a:rPr lang="en-US" sz="2000" u="sng" dirty="0">
                <a:solidFill>
                  <a:schemeClr val="hlink"/>
                </a:solidFill>
                <a:hlinkClick r:id="rId6"/>
              </a:rPr>
              <a:t>http://allaboutalgae.com/benefits/#:~:text=Here%20are%2010%20reasons%20why%20algae%20are%20a,crops.%202%29%20Algae%20Can%20Have%20High%20Biofuel%20Yields</a:t>
            </a:r>
            <a:endParaRPr lang="en-US" sz="2000" dirty="0"/>
          </a:p>
          <a:p>
            <a:pPr marL="0" lvl="0" indent="0" algn="l" rtl="0">
              <a:lnSpc>
                <a:spcPct val="150000"/>
              </a:lnSpc>
              <a:spcBef>
                <a:spcPts val="0"/>
              </a:spcBef>
              <a:spcAft>
                <a:spcPts val="0"/>
              </a:spcAft>
              <a:buNone/>
            </a:pPr>
            <a:r>
              <a:rPr lang="en-US" sz="2000" u="sng" dirty="0">
                <a:solidFill>
                  <a:schemeClr val="hlink"/>
                </a:solidFill>
                <a:hlinkClick r:id="rId7"/>
              </a:rPr>
              <a:t>https://www.livescience.com/54979-what-are-algae.html</a:t>
            </a:r>
            <a:endParaRPr lang="en-US" sz="2000" dirty="0"/>
          </a:p>
          <a:p>
            <a:pPr marL="0" lvl="0" indent="0" algn="l" rtl="0">
              <a:spcBef>
                <a:spcPts val="0"/>
              </a:spcBef>
              <a:spcAft>
                <a:spcPts val="0"/>
              </a:spcAft>
              <a:buNone/>
            </a:pPr>
            <a:endParaRPr lang="en-US" sz="1900" dirty="0"/>
          </a:p>
          <a:p>
            <a:pPr marL="0" lvl="0" indent="0" algn="ctr" rtl="0">
              <a:spcBef>
                <a:spcPts val="0"/>
              </a:spcBef>
              <a:spcAft>
                <a:spcPts val="0"/>
              </a:spcAft>
              <a:buNone/>
            </a:pPr>
            <a:endParaRPr dirty="0"/>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707</Words>
  <Application>Microsoft Office PowerPoint</Application>
  <PresentationFormat>On-screen Show (16:9)</PresentationFormat>
  <Paragraphs>43</Paragraphs>
  <Slides>10</Slides>
  <Notes>10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10</vt:i4>
      </vt:variant>
    </vt:vector>
  </HeadingPairs>
  <TitlesOfParts>
    <vt:vector size="12" baseType="lpstr">
      <vt:lpstr>Arial</vt:lpstr>
      <vt:lpstr>Simple Light</vt:lpstr>
      <vt:lpstr>Does Algae Hold Much Promise as an Energy Source?</vt:lpstr>
      <vt:lpstr>What Is Algae? </vt:lpstr>
      <vt:lpstr>The Importance of Algae </vt:lpstr>
      <vt:lpstr>Fossil Fuels</vt:lpstr>
      <vt:lpstr>Why Algae</vt:lpstr>
      <vt:lpstr>Why Algae Continued </vt:lpstr>
      <vt:lpstr>The Algae Industry </vt:lpstr>
      <vt:lpstr>Algae Farms</vt:lpstr>
      <vt:lpstr>The Cost of Algae Biofuels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Does Algae Hold Much Promise as an Energy Source?</dc:title>
  <dc:creator>Taylor Dillon</dc:creator>
  <cp:lastModifiedBy>Taylor Dillon</cp:lastModifiedBy>
  <cp:revision>1</cp:revision>
  <dcterms:modified xsi:type="dcterms:W3CDTF">2020-11-18T19:28:41Z</dcterms:modified>
</cp:coreProperties>
</file>