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9144000" cy="5143500"/>
  <p:notesSz cx="9144000" cy="5143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25586" y="1864666"/>
            <a:ext cx="3492826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96676" y="3235708"/>
            <a:ext cx="6350647" cy="753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CACACA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3999" y="0"/>
                </a:lnTo>
                <a:lnTo>
                  <a:pt x="9143999" y="5143499"/>
                </a:lnTo>
                <a:lnTo>
                  <a:pt x="0" y="5143499"/>
                </a:lnTo>
                <a:lnTo>
                  <a:pt x="0" y="0"/>
                </a:lnTo>
                <a:close/>
              </a:path>
            </a:pathLst>
          </a:custGeom>
          <a:solidFill>
            <a:srgbClr val="3747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175375" y="221924"/>
            <a:ext cx="4788425" cy="28832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4165050" y="2119375"/>
            <a:ext cx="4667249" cy="28098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0"/>
                </a:moveTo>
                <a:lnTo>
                  <a:pt x="9143999" y="0"/>
                </a:lnTo>
                <a:lnTo>
                  <a:pt x="9143999" y="5143499"/>
                </a:lnTo>
                <a:lnTo>
                  <a:pt x="0" y="5143499"/>
                </a:lnTo>
                <a:lnTo>
                  <a:pt x="0" y="0"/>
                </a:lnTo>
                <a:close/>
              </a:path>
            </a:pathLst>
          </a:custGeom>
          <a:solidFill>
            <a:srgbClr val="3747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07551" y="307359"/>
            <a:ext cx="2129154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8195" y="1176350"/>
            <a:ext cx="8307609" cy="1911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hyperlink" Target="http://www.google.com/url?sa=i&amp;amp;source=images&amp;amp;cd&amp;amp;ved=2ahUKEwjz7-S9ipjmAhXkYt8KHbc1BRIQjRx6BAgBEAQ" TargetMode="Externa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eWMQysrBGDk&amp;amp;t=359s" TargetMode="External"/><Relationship Id="rId3" Type="http://schemas.openxmlformats.org/officeDocument/2006/relationships/image" Target="../media/image17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azocleantech.com/article.aspx?ArticleID=406" TargetMode="External"/><Relationship Id="rId3" Type="http://schemas.openxmlformats.org/officeDocument/2006/relationships/hyperlink" Target="http://www.azocleantech.com/article.aspx?ArticleID=345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19246" y="2855377"/>
            <a:ext cx="105652" cy="1056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688214" y="2855377"/>
            <a:ext cx="105652" cy="1056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350278" y="2855377"/>
            <a:ext cx="105653" cy="1056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320"/>
              <a:t>Algae</a:t>
            </a:r>
            <a:r>
              <a:rPr dirty="0" spc="-140"/>
              <a:t> </a:t>
            </a:r>
            <a:r>
              <a:rPr dirty="0" spc="375"/>
              <a:t>Fuels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27940" rIns="0" bIns="0" rtlCol="0" vert="horz">
            <a:spAutoFit/>
          </a:bodyPr>
          <a:lstStyle/>
          <a:p>
            <a:pPr marL="2276475" marR="5080" indent="-2264410">
              <a:lnSpc>
                <a:spcPts val="2850"/>
              </a:lnSpc>
              <a:spcBef>
                <a:spcPts val="220"/>
              </a:spcBef>
            </a:pPr>
            <a:r>
              <a:rPr dirty="0" spc="229"/>
              <a:t>Jennie</a:t>
            </a:r>
            <a:r>
              <a:rPr dirty="0" spc="-40"/>
              <a:t> </a:t>
            </a:r>
            <a:r>
              <a:rPr dirty="0" spc="240"/>
              <a:t>Snyder,</a:t>
            </a:r>
            <a:r>
              <a:rPr dirty="0" spc="-35"/>
              <a:t> </a:t>
            </a:r>
            <a:r>
              <a:rPr dirty="0" spc="250"/>
              <a:t>John</a:t>
            </a:r>
            <a:r>
              <a:rPr dirty="0" spc="-35"/>
              <a:t> </a:t>
            </a:r>
            <a:r>
              <a:rPr dirty="0" spc="225"/>
              <a:t>Walter,</a:t>
            </a:r>
            <a:r>
              <a:rPr dirty="0" spc="-35"/>
              <a:t> </a:t>
            </a:r>
            <a:r>
              <a:rPr dirty="0" spc="220"/>
              <a:t>Natalie</a:t>
            </a:r>
            <a:r>
              <a:rPr dirty="0" spc="-35"/>
              <a:t> </a:t>
            </a:r>
            <a:r>
              <a:rPr dirty="0" spc="220"/>
              <a:t>Dowd,  </a:t>
            </a:r>
            <a:r>
              <a:rPr dirty="0" spc="160"/>
              <a:t>Joey</a:t>
            </a:r>
            <a:r>
              <a:rPr dirty="0" spc="-40"/>
              <a:t> </a:t>
            </a:r>
            <a:r>
              <a:rPr dirty="0" spc="240"/>
              <a:t>Gayton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7551" y="502810"/>
            <a:ext cx="212915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35"/>
              <a:t>Algae</a:t>
            </a:r>
            <a:r>
              <a:rPr dirty="0" spc="-225"/>
              <a:t> </a:t>
            </a:r>
            <a:r>
              <a:rPr dirty="0" spc="-330"/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8543" y="1301147"/>
            <a:ext cx="4588510" cy="3025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8615" marR="5080" indent="-335915">
              <a:lnSpc>
                <a:spcPct val="156300"/>
              </a:lnSpc>
              <a:spcBef>
                <a:spcPts val="10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tiny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biological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factories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that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use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photosynthesis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convert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Times New Roman"/>
                <a:cs typeface="Times New Roman"/>
              </a:rPr>
              <a:t>CO2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sunlight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into 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energy-rich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chemicals</a:t>
            </a:r>
            <a:endParaRPr sz="1400">
              <a:latin typeface="Times New Roman"/>
              <a:cs typeface="Times New Roman"/>
            </a:endParaRPr>
          </a:p>
          <a:p>
            <a:pPr marL="348615" marR="264160" indent="-335915">
              <a:lnSpc>
                <a:spcPct val="1562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live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just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about anywhere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on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Earth 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including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seas,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rivers,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lakes,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ponds,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trees</a:t>
            </a:r>
            <a:endParaRPr sz="1400">
              <a:latin typeface="Times New Roman"/>
              <a:cs typeface="Times New Roman"/>
            </a:endParaRPr>
          </a:p>
          <a:p>
            <a:pPr marL="348615" marR="354330" indent="-335915">
              <a:lnSpc>
                <a:spcPct val="1562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live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anywhere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there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sunlight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for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photosynthesis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water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reproduction</a:t>
            </a:r>
            <a:endParaRPr sz="1400">
              <a:latin typeface="Times New Roman"/>
              <a:cs typeface="Times New Roman"/>
            </a:endParaRPr>
          </a:p>
          <a:p>
            <a:pPr marL="348615" marR="165100" indent="-335915">
              <a:lnSpc>
                <a:spcPct val="1563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known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thriving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brackish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water 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wastewater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16799" y="1355249"/>
            <a:ext cx="3924574" cy="3358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35"/>
              <a:t>Algae</a:t>
            </a:r>
            <a:r>
              <a:rPr dirty="0" spc="-225"/>
              <a:t> </a:t>
            </a:r>
            <a:r>
              <a:rPr dirty="0" spc="-330"/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87918" y="745398"/>
            <a:ext cx="4332605" cy="4359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8615" marR="158750" indent="-335915">
              <a:lnSpc>
                <a:spcPct val="156200"/>
              </a:lnSpc>
              <a:spcBef>
                <a:spcPts val="10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There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more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than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30,000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freshwater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 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saltwater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species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endParaRPr sz="1400">
              <a:latin typeface="Times New Roman"/>
              <a:cs typeface="Times New Roman"/>
            </a:endParaRPr>
          </a:p>
          <a:p>
            <a:pPr marL="348615" marR="367030" indent="-335915">
              <a:lnSpc>
                <a:spcPct val="1562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Nearly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1,000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species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have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been 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studied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so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far exhibit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potential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for 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producing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biofuel</a:t>
            </a:r>
            <a:endParaRPr sz="1400">
              <a:latin typeface="Times New Roman"/>
              <a:cs typeface="Times New Roman"/>
            </a:endParaRPr>
          </a:p>
          <a:p>
            <a:pPr marL="348615" marR="148590" indent="-335915">
              <a:lnSpc>
                <a:spcPct val="1562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45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these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species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algae,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some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store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energy 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 form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natural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oils,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under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 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right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conditions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large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amounts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 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oils</a:t>
            </a:r>
            <a:endParaRPr sz="1400">
              <a:latin typeface="Times New Roman"/>
              <a:cs typeface="Times New Roman"/>
            </a:endParaRPr>
          </a:p>
          <a:p>
            <a:pPr marL="348615" marR="5080" indent="-335915">
              <a:lnSpc>
                <a:spcPct val="1563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large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amounts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extracted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 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converted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into</a:t>
            </a:r>
            <a:r>
              <a:rPr dirty="0" sz="1400" spc="-1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biodiesel</a:t>
            </a:r>
            <a:endParaRPr sz="1400">
              <a:latin typeface="Times New Roman"/>
              <a:cs typeface="Times New Roman"/>
            </a:endParaRPr>
          </a:p>
          <a:p>
            <a:pPr marL="348615" marR="177165" indent="-335915">
              <a:lnSpc>
                <a:spcPct val="1563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extracted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used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create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fuels 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for: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cars,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trucks,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trains,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planes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11699" y="1354698"/>
            <a:ext cx="4158899" cy="3113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84725" y="4456660"/>
            <a:ext cx="364426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spc="-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https://inhabitat.com/first-algae-powered-car-attempts-to-cross-us-on-25-gallons/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35"/>
              <a:t>Algae</a:t>
            </a:r>
            <a:r>
              <a:rPr dirty="0" spc="-225"/>
              <a:t> </a:t>
            </a:r>
            <a:r>
              <a:rPr dirty="0" spc="-330"/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2593" y="768173"/>
            <a:ext cx="8169275" cy="2025650"/>
          </a:xfrm>
          <a:prstGeom prst="rect">
            <a:avLst/>
          </a:prstGeom>
        </p:spPr>
        <p:txBody>
          <a:bodyPr wrap="square" lIns="0" tIns="132715" rIns="0" bIns="0" rtlCol="0" vert="horz">
            <a:spAutoFit/>
          </a:bodyPr>
          <a:lstStyle/>
          <a:p>
            <a:pPr marL="348615" indent="-335915">
              <a:lnSpc>
                <a:spcPct val="100000"/>
              </a:lnSpc>
              <a:spcBef>
                <a:spcPts val="1045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cultivated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farms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large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open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ponds</a:t>
            </a:r>
            <a:endParaRPr sz="1400">
              <a:latin typeface="Times New Roman"/>
              <a:cs typeface="Times New Roman"/>
            </a:endParaRPr>
          </a:p>
          <a:p>
            <a:pPr marL="348615" marR="254000" indent="-335915">
              <a:lnSpc>
                <a:spcPct val="1562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harvested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extracted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from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breaking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down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cell 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structure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release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endParaRPr sz="1400">
              <a:latin typeface="Times New Roman"/>
              <a:cs typeface="Times New Roman"/>
            </a:endParaRPr>
          </a:p>
          <a:p>
            <a:pPr marL="348615" marR="230504" indent="-335915">
              <a:lnSpc>
                <a:spcPct val="1563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05">
                <a:solidFill>
                  <a:srgbClr val="FFFFFF"/>
                </a:solidFill>
                <a:latin typeface="Times New Roman"/>
                <a:cs typeface="Times New Roman"/>
              </a:rPr>
              <a:t>After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extracted,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it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further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processed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integrated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bioreﬁnery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then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is 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ready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used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fuel</a:t>
            </a:r>
            <a:endParaRPr sz="1400">
              <a:latin typeface="Times New Roman"/>
              <a:cs typeface="Times New Roman"/>
            </a:endParaRPr>
          </a:p>
          <a:p>
            <a:pPr marL="348615" indent="-335915">
              <a:lnSpc>
                <a:spcPct val="100000"/>
              </a:lnSpc>
              <a:spcBef>
                <a:spcPts val="944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future,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anything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runs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gasoline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biodiesel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hopefully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run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fuels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47262" y="2859175"/>
            <a:ext cx="5049474" cy="2115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666950" y="4972586"/>
            <a:ext cx="384238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">
                <a:solidFill>
                  <a:srgbClr val="FFFFFF"/>
                </a:solidFill>
                <a:latin typeface="Arial"/>
                <a:cs typeface="Arial"/>
              </a:rPr>
              <a:t>https://couldthishappen.com/2015/10/algae-power-could-soylent-green-be-the-future/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7551" y="449510"/>
            <a:ext cx="212915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35"/>
              <a:t>Algae</a:t>
            </a:r>
            <a:r>
              <a:rPr dirty="0" spc="-225"/>
              <a:t> </a:t>
            </a:r>
            <a:r>
              <a:rPr dirty="0" spc="-330"/>
              <a:t>Overview</a:t>
            </a:r>
          </a:p>
        </p:txBody>
      </p:sp>
      <p:sp>
        <p:nvSpPr>
          <p:cNvPr id="3" name="object 3"/>
          <p:cNvSpPr/>
          <p:nvPr/>
        </p:nvSpPr>
        <p:spPr>
          <a:xfrm>
            <a:off x="1200725" y="1005937"/>
            <a:ext cx="6742525" cy="37094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273749" y="4825886"/>
            <a:ext cx="663130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">
                <a:solidFill>
                  <a:srgbClr val="FFFFFF"/>
                </a:solidFill>
                <a:latin typeface="Arial"/>
                <a:cs typeface="Arial"/>
              </a:rPr>
              <a:t>https://corporate.exxonmobil.com/Research-and-innovation/Advanced-biofuels/Advanced-biofuels-and-algae-research#algaeForBiofuelsProduction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186817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80"/>
              <a:t>Perspective</a:t>
            </a:r>
            <a:r>
              <a:rPr dirty="0" spc="-204"/>
              <a:t> </a:t>
            </a:r>
            <a:r>
              <a:rPr dirty="0" spc="-484"/>
              <a:t>1</a:t>
            </a:r>
          </a:p>
        </p:txBody>
      </p:sp>
      <p:sp>
        <p:nvSpPr>
          <p:cNvPr id="3" name="object 3"/>
          <p:cNvSpPr/>
          <p:nvPr/>
        </p:nvSpPr>
        <p:spPr>
          <a:xfrm>
            <a:off x="733350" y="1758025"/>
            <a:ext cx="7624849" cy="22904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480631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40"/>
              <a:t>ExxonMobil </a:t>
            </a:r>
            <a:r>
              <a:rPr dirty="0" spc="-335"/>
              <a:t>Algae </a:t>
            </a:r>
            <a:r>
              <a:rPr dirty="0" spc="-350"/>
              <a:t>Fuel</a:t>
            </a:r>
            <a:r>
              <a:rPr dirty="0" spc="-320"/>
              <a:t> </a:t>
            </a:r>
            <a:r>
              <a:rPr dirty="0" spc="-300"/>
              <a:t>Commercial</a:t>
            </a:r>
          </a:p>
        </p:txBody>
      </p:sp>
      <p:sp>
        <p:nvSpPr>
          <p:cNvPr id="3" name="object 3"/>
          <p:cNvSpPr/>
          <p:nvPr/>
        </p:nvSpPr>
        <p:spPr>
          <a:xfrm>
            <a:off x="1705950" y="1152475"/>
            <a:ext cx="5732099" cy="351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78867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35"/>
              <a:t>Algae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07607" y="502810"/>
            <a:ext cx="58991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350">
                <a:solidFill>
                  <a:srgbClr val="FFFFFF"/>
                </a:solidFill>
                <a:latin typeface="Arial"/>
                <a:cs typeface="Arial"/>
              </a:rPr>
              <a:t>Fuel</a:t>
            </a:r>
            <a:endParaRPr sz="3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0800" y="1171724"/>
            <a:ext cx="7762399" cy="3426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584025" y="4728886"/>
            <a:ext cx="365569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">
                <a:solidFill>
                  <a:srgbClr val="FFFFFF"/>
                </a:solidFill>
                <a:latin typeface="Arial"/>
                <a:cs typeface="Arial"/>
              </a:rPr>
              <a:t>https://lawofalgae.wiki.zoho.com/Chapter-1----Introduction-to-Algae-Biofuels.html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05975" y="652975"/>
            <a:ext cx="713740" cy="241300"/>
          </a:xfrm>
          <a:custGeom>
            <a:avLst/>
            <a:gdLst/>
            <a:ahLst/>
            <a:cxnLst/>
            <a:rect l="l" t="t" r="r" b="b"/>
            <a:pathLst>
              <a:path w="713739" h="241300">
                <a:moveTo>
                  <a:pt x="592799" y="241199"/>
                </a:moveTo>
                <a:lnTo>
                  <a:pt x="592799" y="180899"/>
                </a:lnTo>
                <a:lnTo>
                  <a:pt x="0" y="180899"/>
                </a:lnTo>
                <a:lnTo>
                  <a:pt x="0" y="60299"/>
                </a:lnTo>
                <a:lnTo>
                  <a:pt x="592799" y="60299"/>
                </a:lnTo>
                <a:lnTo>
                  <a:pt x="592799" y="0"/>
                </a:lnTo>
                <a:lnTo>
                  <a:pt x="713399" y="120599"/>
                </a:lnTo>
                <a:lnTo>
                  <a:pt x="592799" y="241199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305975" y="652975"/>
            <a:ext cx="713740" cy="241300"/>
          </a:xfrm>
          <a:custGeom>
            <a:avLst/>
            <a:gdLst/>
            <a:ahLst/>
            <a:cxnLst/>
            <a:rect l="l" t="t" r="r" b="b"/>
            <a:pathLst>
              <a:path w="713739" h="241300">
                <a:moveTo>
                  <a:pt x="0" y="60299"/>
                </a:moveTo>
                <a:lnTo>
                  <a:pt x="592799" y="60299"/>
                </a:lnTo>
                <a:lnTo>
                  <a:pt x="592799" y="0"/>
                </a:lnTo>
                <a:lnTo>
                  <a:pt x="713399" y="120599"/>
                </a:lnTo>
                <a:lnTo>
                  <a:pt x="592799" y="241199"/>
                </a:lnTo>
                <a:lnTo>
                  <a:pt x="592799" y="180899"/>
                </a:lnTo>
                <a:lnTo>
                  <a:pt x="0" y="180899"/>
                </a:lnTo>
                <a:lnTo>
                  <a:pt x="0" y="60299"/>
                </a:lnTo>
                <a:close/>
              </a:path>
            </a:pathLst>
          </a:custGeom>
          <a:ln w="9524">
            <a:solidFill>
              <a:srgbClr val="9E9E9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316293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75"/>
              <a:t>Beneﬁts </a:t>
            </a:r>
            <a:r>
              <a:rPr dirty="0" spc="-185"/>
              <a:t>of </a:t>
            </a:r>
            <a:r>
              <a:rPr dirty="0" spc="-335"/>
              <a:t>Algae</a:t>
            </a:r>
            <a:r>
              <a:rPr dirty="0" spc="-50"/>
              <a:t> </a:t>
            </a:r>
            <a:r>
              <a:rPr dirty="0" spc="-355"/>
              <a:t>Fuels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5249" y="1267155"/>
            <a:ext cx="7505700" cy="2418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9095" indent="-366395">
              <a:lnSpc>
                <a:spcPct val="100000"/>
              </a:lnSpc>
              <a:spcBef>
                <a:spcPts val="100"/>
              </a:spcBef>
              <a:buSzPct val="128571"/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produced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brackish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water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(including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seawater)</a:t>
            </a:r>
            <a:r>
              <a:rPr dirty="0" sz="1200" spc="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its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production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endParaRPr sz="1400">
              <a:latin typeface="Times New Roman"/>
              <a:cs typeface="Times New Roman"/>
            </a:endParaRPr>
          </a:p>
          <a:p>
            <a:pPr marL="379095">
              <a:lnSpc>
                <a:spcPct val="100000"/>
              </a:lnSpc>
              <a:spcBef>
                <a:spcPts val="1160"/>
              </a:spcBef>
            </a:pP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strain freshwater</a:t>
            </a:r>
            <a:r>
              <a:rPr dirty="0" sz="1400" spc="-20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resources</a:t>
            </a:r>
            <a:endParaRPr sz="1400">
              <a:latin typeface="Times New Roman"/>
              <a:cs typeface="Times New Roman"/>
            </a:endParaRPr>
          </a:p>
          <a:p>
            <a:pPr marL="379095" indent="-335915">
              <a:lnSpc>
                <a:spcPct val="100000"/>
              </a:lnSpc>
              <a:spcBef>
                <a:spcPts val="869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consumes</a:t>
            </a:r>
            <a:r>
              <a:rPr dirty="0" sz="1400" spc="-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35">
                <a:solidFill>
                  <a:srgbClr val="FFFFFF"/>
                </a:solidFill>
                <a:latin typeface="Times New Roman"/>
                <a:cs typeface="Times New Roman"/>
              </a:rPr>
              <a:t>CO2</a:t>
            </a:r>
            <a:endParaRPr sz="1400">
              <a:latin typeface="Times New Roman"/>
              <a:cs typeface="Times New Roman"/>
            </a:endParaRPr>
          </a:p>
          <a:p>
            <a:pPr lvl="1" marL="836294" marR="5080" indent="-320675">
              <a:lnSpc>
                <a:spcPct val="151000"/>
              </a:lnSpc>
              <a:spcBef>
                <a:spcPts val="145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dirty="0" sz="1200" spc="95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Times New Roman"/>
                <a:cs typeface="Times New Roman"/>
              </a:rPr>
              <a:t>life-cycle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basis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Times New Roman"/>
                <a:cs typeface="Times New Roman"/>
              </a:rPr>
              <a:t>have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70">
                <a:solidFill>
                  <a:srgbClr val="FFFFFF"/>
                </a:solidFill>
                <a:latin typeface="Times New Roman"/>
                <a:cs typeface="Times New Roman"/>
              </a:rPr>
              <a:t>much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lower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emissions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proﬁle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70">
                <a:solidFill>
                  <a:srgbClr val="FFFFFF"/>
                </a:solidFill>
                <a:latin typeface="Times New Roman"/>
                <a:cs typeface="Times New Roman"/>
              </a:rPr>
              <a:t>than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corn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ethanol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Times New Roman"/>
                <a:cs typeface="Times New Roman"/>
              </a:rPr>
              <a:t>given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Times New Roman"/>
                <a:cs typeface="Times New Roman"/>
              </a:rPr>
              <a:t>energy 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used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60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Times New Roman"/>
                <a:cs typeface="Times New Roman"/>
              </a:rPr>
              <a:t>fertilizer,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Times New Roman"/>
                <a:cs typeface="Times New Roman"/>
              </a:rPr>
              <a:t>distill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ethanol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6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55">
                <a:solidFill>
                  <a:srgbClr val="FFFFFF"/>
                </a:solidFill>
                <a:latin typeface="Times New Roman"/>
                <a:cs typeface="Times New Roman"/>
              </a:rPr>
              <a:t>farm/transport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5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Times New Roman"/>
                <a:cs typeface="Times New Roman"/>
              </a:rPr>
              <a:t>latter</a:t>
            </a:r>
            <a:endParaRPr sz="1200">
              <a:latin typeface="Times New Roman"/>
              <a:cs typeface="Times New Roman"/>
            </a:endParaRPr>
          </a:p>
          <a:p>
            <a:pPr marL="379095" marR="504190" indent="-335915">
              <a:lnSpc>
                <a:spcPts val="2550"/>
              </a:lnSpc>
              <a:spcBef>
                <a:spcPts val="8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0">
                <a:solidFill>
                  <a:srgbClr val="FFFFFF"/>
                </a:solidFill>
                <a:latin typeface="Times New Roman"/>
                <a:cs typeface="Times New Roman"/>
              </a:rPr>
              <a:t>yield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more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biofuel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per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acre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than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204">
                <a:solidFill>
                  <a:srgbClr val="FFFFFF"/>
                </a:solidFill>
                <a:latin typeface="Times New Roman"/>
                <a:cs typeface="Times New Roman"/>
              </a:rPr>
              <a:t>-plant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based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biofuels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434">
                <a:solidFill>
                  <a:srgbClr val="FFFFFF"/>
                </a:solidFill>
                <a:latin typeface="Times New Roman"/>
                <a:cs typeface="Times New Roman"/>
              </a:rPr>
              <a:t>–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currently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about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0">
                <a:solidFill>
                  <a:srgbClr val="FFFFFF"/>
                </a:solidFill>
                <a:latin typeface="Times New Roman"/>
                <a:cs typeface="Times New Roman"/>
              </a:rPr>
              <a:t>1,500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gallons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fuel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per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acre,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per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endParaRPr sz="1400">
              <a:latin typeface="Times New Roman"/>
              <a:cs typeface="Times New Roman"/>
            </a:endParaRPr>
          </a:p>
          <a:p>
            <a:pPr lvl="1" marL="836294" indent="-320675">
              <a:lnSpc>
                <a:spcPct val="100000"/>
              </a:lnSpc>
              <a:spcBef>
                <a:spcPts val="65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dirty="0" sz="1200" spc="145">
                <a:solidFill>
                  <a:srgbClr val="FFFFFF"/>
                </a:solidFill>
                <a:latin typeface="Times New Roman"/>
                <a:cs typeface="Times New Roman"/>
              </a:rPr>
              <a:t>almost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ﬁve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5">
                <a:solidFill>
                  <a:srgbClr val="FFFFFF"/>
                </a:solidFill>
                <a:latin typeface="Times New Roman"/>
                <a:cs typeface="Times New Roman"/>
              </a:rPr>
              <a:t>times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65">
                <a:solidFill>
                  <a:srgbClr val="FFFFFF"/>
                </a:solidFill>
                <a:latin typeface="Times New Roman"/>
                <a:cs typeface="Times New Roman"/>
              </a:rPr>
              <a:t>more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Times New Roman"/>
                <a:cs typeface="Times New Roman"/>
              </a:rPr>
              <a:t>fuel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per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acre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70">
                <a:solidFill>
                  <a:srgbClr val="FFFFFF"/>
                </a:solidFill>
                <a:latin typeface="Times New Roman"/>
                <a:cs typeface="Times New Roman"/>
              </a:rPr>
              <a:t>than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55">
                <a:solidFill>
                  <a:srgbClr val="FFFFFF"/>
                </a:solidFill>
                <a:latin typeface="Times New Roman"/>
                <a:cs typeface="Times New Roman"/>
              </a:rPr>
              <a:t>from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sugar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cane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corn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298484"/>
            <a:ext cx="527113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20"/>
              <a:t>Algae: </a:t>
            </a:r>
            <a:r>
              <a:rPr dirty="0" spc="-340"/>
              <a:t>Low-Emission </a:t>
            </a:r>
            <a:r>
              <a:rPr dirty="0" spc="-350"/>
              <a:t>Fuel </a:t>
            </a:r>
            <a:r>
              <a:rPr dirty="0" spc="-185"/>
              <a:t>of</a:t>
            </a:r>
            <a:r>
              <a:rPr dirty="0" spc="-570"/>
              <a:t> </a:t>
            </a:r>
            <a:r>
              <a:rPr dirty="0" spc="-350"/>
              <a:t>Tomorrow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80493" y="944247"/>
            <a:ext cx="3934460" cy="3244850"/>
          </a:xfrm>
          <a:prstGeom prst="rect">
            <a:avLst/>
          </a:prstGeom>
        </p:spPr>
        <p:txBody>
          <a:bodyPr wrap="square" lIns="0" tIns="46990" rIns="0" bIns="0" rtlCol="0" vert="horz">
            <a:spAutoFit/>
          </a:bodyPr>
          <a:lstStyle/>
          <a:p>
            <a:pPr marL="348615" indent="-335915">
              <a:lnSpc>
                <a:spcPct val="100000"/>
              </a:lnSpc>
              <a:spcBef>
                <a:spcPts val="3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Consumes</a:t>
            </a:r>
            <a:r>
              <a:rPr dirty="0" sz="1400" spc="-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50">
                <a:solidFill>
                  <a:srgbClr val="FFFFFF"/>
                </a:solidFill>
                <a:latin typeface="Times New Roman"/>
                <a:cs typeface="Times New Roman"/>
              </a:rPr>
              <a:t>CO2:</a:t>
            </a:r>
            <a:endParaRPr sz="1400">
              <a:latin typeface="Times New Roman"/>
              <a:cs typeface="Times New Roman"/>
            </a:endParaRPr>
          </a:p>
          <a:p>
            <a:pPr lvl="1" marL="805815" marR="57150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Production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sites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also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act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as  carbon</a:t>
            </a:r>
            <a:r>
              <a:rPr dirty="0" sz="14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capture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projects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addition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producing</a:t>
            </a:r>
            <a:r>
              <a:rPr dirty="0" sz="1400" spc="-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endParaRPr sz="1400">
              <a:latin typeface="Times New Roman"/>
              <a:cs typeface="Times New Roman"/>
            </a:endParaRPr>
          </a:p>
          <a:p>
            <a:pPr marL="348615" indent="-335915">
              <a:lnSpc>
                <a:spcPct val="100000"/>
              </a:lnSpc>
              <a:spcBef>
                <a:spcPts val="2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Low-Emission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14">
                <a:solidFill>
                  <a:srgbClr val="FFFFFF"/>
                </a:solidFill>
                <a:latin typeface="Times New Roman"/>
                <a:cs typeface="Times New Roman"/>
              </a:rPr>
              <a:t>Fuel:</a:t>
            </a:r>
            <a:endParaRPr sz="1400">
              <a:latin typeface="Times New Roman"/>
              <a:cs typeface="Times New Roman"/>
            </a:endParaRPr>
          </a:p>
          <a:p>
            <a:pPr lvl="1" marL="805815" marR="51435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11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life-cycle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basis,</a:t>
            </a:r>
            <a:r>
              <a:rPr dirty="0" sz="1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5">
                <a:solidFill>
                  <a:srgbClr val="FFFFFF"/>
                </a:solidFill>
                <a:latin typeface="Times New Roman"/>
                <a:cs typeface="Times New Roman"/>
              </a:rPr>
              <a:t>biofuels  </a:t>
            </a: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will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emit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about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half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as </a:t>
            </a:r>
            <a:r>
              <a:rPr dirty="0" sz="1400" spc="200">
                <a:solidFill>
                  <a:srgbClr val="FFFFFF"/>
                </a:solidFill>
                <a:latin typeface="Times New Roman"/>
                <a:cs typeface="Times New Roman"/>
              </a:rPr>
              <a:t>much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greenhouse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gas</a:t>
            </a:r>
            <a:r>
              <a:rPr dirty="0" sz="1400" spc="-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endParaRPr sz="1400">
              <a:latin typeface="Times New Roman"/>
              <a:cs typeface="Times New Roman"/>
            </a:endParaRPr>
          </a:p>
          <a:p>
            <a:pPr marL="805815">
              <a:lnSpc>
                <a:spcPct val="100000"/>
              </a:lnSpc>
              <a:spcBef>
                <a:spcPts val="270"/>
              </a:spcBef>
            </a:pP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petroleum-derived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fuels</a:t>
            </a:r>
            <a:endParaRPr sz="1400">
              <a:latin typeface="Times New Roman"/>
              <a:cs typeface="Times New Roman"/>
            </a:endParaRPr>
          </a:p>
          <a:p>
            <a:pPr marL="348615" indent="-335915">
              <a:lnSpc>
                <a:spcPct val="100000"/>
              </a:lnSpc>
              <a:spcBef>
                <a:spcPts val="2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High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70">
                <a:solidFill>
                  <a:srgbClr val="FFFFFF"/>
                </a:solidFill>
                <a:latin typeface="Times New Roman"/>
                <a:cs typeface="Times New Roman"/>
              </a:rPr>
              <a:t>Yield:</a:t>
            </a:r>
            <a:endParaRPr sz="1400">
              <a:latin typeface="Times New Roman"/>
              <a:cs typeface="Times New Roman"/>
            </a:endParaRPr>
          </a:p>
          <a:p>
            <a:pPr lvl="1" marL="805815" marR="5080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Each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acre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yields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more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than 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2,000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gallons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 fuel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compared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to 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650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gallons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per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acre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palm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73625" y="4197987"/>
            <a:ext cx="2854960" cy="238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50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gallons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acre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soybean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00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572000" y="993337"/>
            <a:ext cx="4469849" cy="31568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714225" y="4283069"/>
            <a:ext cx="444373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10">
                <a:solidFill>
                  <a:srgbClr val="FFFFFF"/>
                </a:solidFill>
                <a:latin typeface="Cambria"/>
                <a:cs typeface="Cambria"/>
                <a:hlinkClick r:id="rId3"/>
              </a:rPr>
              <a:t>https://www.google.com/url?sa=i&amp;source=images&amp;cd=&amp;ved=2ahUKEwjz7-S9ipjmAhXkYt8KHbc1BRIQjRx6B</a:t>
            </a:r>
            <a:r>
              <a:rPr dirty="0" sz="700" spc="-10">
                <a:solidFill>
                  <a:srgbClr val="FFFFFF"/>
                </a:solidFill>
                <a:latin typeface="Cambria"/>
                <a:cs typeface="Cambria"/>
              </a:rPr>
              <a:t>AgBEAQ</a:t>
            </a:r>
            <a:endParaRPr sz="700">
              <a:latin typeface="Cambria"/>
              <a:cs typeface="Cambr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14225" y="4387844"/>
            <a:ext cx="4415790" cy="23685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080">
              <a:lnSpc>
                <a:spcPts val="830"/>
              </a:lnSpc>
              <a:spcBef>
                <a:spcPts val="135"/>
              </a:spcBef>
            </a:pPr>
            <a:r>
              <a:rPr dirty="0" sz="700" spc="-15">
                <a:solidFill>
                  <a:srgbClr val="FFFFFF"/>
                </a:solidFill>
                <a:latin typeface="Cambria"/>
                <a:cs typeface="Cambria"/>
              </a:rPr>
              <a:t>url=https%3A%2F%2Fwww.researchgate.net%2Fﬁgure%2FCarbon-dioxide-close-cycle-for-biofuels-wwwknolgoogleco  </a:t>
            </a:r>
            <a:r>
              <a:rPr dirty="0" sz="700" spc="-20">
                <a:solidFill>
                  <a:srgbClr val="FFFFFF"/>
                </a:solidFill>
                <a:latin typeface="Cambria"/>
                <a:cs typeface="Cambria"/>
              </a:rPr>
              <a:t>ﬁg1_303403359&amp;psig=AOvVaw2fA8ZulMtlTPRzpw5hoXNw&amp;ust=1575414347132212</a:t>
            </a:r>
            <a:endParaRPr sz="7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298484"/>
            <a:ext cx="527113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20"/>
              <a:t>Algae: </a:t>
            </a:r>
            <a:r>
              <a:rPr dirty="0" spc="-340"/>
              <a:t>Low-Emission </a:t>
            </a:r>
            <a:r>
              <a:rPr dirty="0" spc="-350"/>
              <a:t>Fuel </a:t>
            </a:r>
            <a:r>
              <a:rPr dirty="0" spc="-185"/>
              <a:t>of</a:t>
            </a:r>
            <a:r>
              <a:rPr dirty="0" spc="-570"/>
              <a:t> </a:t>
            </a:r>
            <a:r>
              <a:rPr dirty="0" spc="-350"/>
              <a:t>Tomorrow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66293" y="944247"/>
            <a:ext cx="4010660" cy="3492500"/>
          </a:xfrm>
          <a:prstGeom prst="rect">
            <a:avLst/>
          </a:prstGeom>
        </p:spPr>
        <p:txBody>
          <a:bodyPr wrap="square" lIns="0" tIns="46990" rIns="0" bIns="0" rtlCol="0" vert="horz">
            <a:spAutoFit/>
          </a:bodyPr>
          <a:lstStyle/>
          <a:p>
            <a:pPr marL="348615" indent="-335915">
              <a:lnSpc>
                <a:spcPct val="100000"/>
              </a:lnSpc>
              <a:spcBef>
                <a:spcPts val="3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Year-Round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Harvest:</a:t>
            </a:r>
            <a:endParaRPr sz="1400">
              <a:latin typeface="Times New Roman"/>
              <a:cs typeface="Times New Roman"/>
            </a:endParaRPr>
          </a:p>
          <a:p>
            <a:pPr lvl="1" marL="805815" marR="280670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Harvested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repeatedly</a:t>
            </a:r>
            <a:r>
              <a:rPr dirty="0" sz="1400" spc="-2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throughout  the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unlike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other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feedstocks; 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such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dirty="0" sz="1400" spc="-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corn.</a:t>
            </a:r>
            <a:endParaRPr sz="1400">
              <a:latin typeface="Times New Roman"/>
              <a:cs typeface="Times New Roman"/>
            </a:endParaRPr>
          </a:p>
          <a:p>
            <a:pPr marL="348615" indent="-335915">
              <a:lnSpc>
                <a:spcPct val="100000"/>
              </a:lnSpc>
              <a:spcBef>
                <a:spcPts val="2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Food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Production:</a:t>
            </a:r>
            <a:endParaRPr sz="1400">
              <a:latin typeface="Times New Roman"/>
              <a:cs typeface="Times New Roman"/>
            </a:endParaRPr>
          </a:p>
          <a:p>
            <a:pPr lvl="1" marL="805815" marR="133350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cultivated </a:t>
            </a:r>
            <a:r>
              <a:rPr dirty="0" sz="1400" spc="190">
                <a:solidFill>
                  <a:srgbClr val="FFFFFF"/>
                </a:solidFill>
                <a:latin typeface="Times New Roman"/>
                <a:cs typeface="Times New Roman"/>
              </a:rPr>
              <a:t>on 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unsuitable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land with water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that  </a:t>
            </a:r>
            <a:r>
              <a:rPr dirty="0" sz="1400" spc="175">
                <a:solidFill>
                  <a:srgbClr val="FFFFFF"/>
                </a:solidFill>
                <a:latin typeface="Times New Roman"/>
                <a:cs typeface="Times New Roman"/>
              </a:rPr>
              <a:t>cannot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used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food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production</a:t>
            </a:r>
            <a:endParaRPr sz="1400">
              <a:latin typeface="Times New Roman"/>
              <a:cs typeface="Times New Roman"/>
            </a:endParaRPr>
          </a:p>
          <a:p>
            <a:pPr marL="348615" indent="-335915">
              <a:lnSpc>
                <a:spcPct val="100000"/>
              </a:lnSpc>
              <a:spcBef>
                <a:spcPts val="27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Water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Puriﬁer:</a:t>
            </a:r>
            <a:endParaRPr sz="1400">
              <a:latin typeface="Times New Roman"/>
              <a:cs typeface="Times New Roman"/>
            </a:endParaRPr>
          </a:p>
          <a:p>
            <a:pPr lvl="1" marL="805815" marR="5080" indent="-335915">
              <a:lnSpc>
                <a:spcPct val="116100"/>
              </a:lnSpc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400" spc="9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grown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wastewater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or 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industrial </a:t>
            </a:r>
            <a:r>
              <a:rPr dirty="0" sz="1400" spc="140">
                <a:solidFill>
                  <a:srgbClr val="FFFFFF"/>
                </a:solidFill>
                <a:latin typeface="Times New Roman"/>
                <a:cs typeface="Times New Roman"/>
              </a:rPr>
              <a:t>effluent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(sewage  discharged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into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 </a:t>
            </a:r>
            <a:r>
              <a:rPr dirty="0" sz="1400" spc="130">
                <a:solidFill>
                  <a:srgbClr val="FFFFFF"/>
                </a:solidFill>
                <a:latin typeface="Times New Roman"/>
                <a:cs typeface="Times New Roman"/>
              </a:rPr>
              <a:t>river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or </a:t>
            </a: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sea)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and 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can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purify </a:t>
            </a: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polluted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water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while 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producing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energy-rich</a:t>
            </a:r>
            <a:r>
              <a:rPr dirty="0" sz="1400" spc="-1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biofuel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2600" y="1280850"/>
            <a:ext cx="4517849" cy="3032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522033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434"/>
              <a:t>How </a:t>
            </a:r>
            <a:r>
              <a:rPr dirty="0" spc="-335"/>
              <a:t>Algae </a:t>
            </a:r>
            <a:r>
              <a:rPr dirty="0" spc="-340"/>
              <a:t>can </a:t>
            </a:r>
            <a:r>
              <a:rPr dirty="0" spc="-240"/>
              <a:t>beneﬁt</a:t>
            </a:r>
            <a:r>
              <a:rPr dirty="0" spc="70"/>
              <a:t> </a:t>
            </a:r>
            <a:r>
              <a:rPr dirty="0" spc="-305"/>
              <a:t>consumers???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5249" y="1151776"/>
            <a:ext cx="3907790" cy="2486025"/>
          </a:xfrm>
          <a:prstGeom prst="rect">
            <a:avLst/>
          </a:prstGeom>
        </p:spPr>
        <p:txBody>
          <a:bodyPr wrap="square" lIns="0" tIns="76835" rIns="0" bIns="0" rtlCol="0" vert="horz">
            <a:spAutoFit/>
          </a:bodyPr>
          <a:lstStyle/>
          <a:p>
            <a:pPr marL="379095" indent="-366395">
              <a:lnSpc>
                <a:spcPct val="100000"/>
              </a:lnSpc>
              <a:spcBef>
                <a:spcPts val="605"/>
              </a:spcBef>
              <a:buSzPct val="128571"/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400" spc="145">
                <a:solidFill>
                  <a:srgbClr val="FFFFFF"/>
                </a:solidFill>
                <a:latin typeface="Times New Roman"/>
                <a:cs typeface="Times New Roman"/>
              </a:rPr>
              <a:t>Engine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Ready</a:t>
            </a:r>
            <a:r>
              <a:rPr dirty="0" sz="1800" spc="12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sz="1800">
              <a:latin typeface="Times New Roman"/>
              <a:cs typeface="Times New Roman"/>
            </a:endParaRPr>
          </a:p>
          <a:p>
            <a:pPr lvl="1" marL="836294" marR="5080" indent="-320675">
              <a:lnSpc>
                <a:spcPct val="114599"/>
              </a:lnSpc>
              <a:spcBef>
                <a:spcPts val="130"/>
              </a:spcBef>
              <a:buFont typeface="Arial"/>
              <a:buChar char="○"/>
              <a:tabLst>
                <a:tab pos="836294" algn="l"/>
                <a:tab pos="836930" algn="l"/>
              </a:tabLst>
            </a:pP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Algae-derived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Times New Roman"/>
                <a:cs typeface="Times New Roman"/>
              </a:rPr>
              <a:t>diesel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65">
                <a:solidFill>
                  <a:srgbClr val="FFFFFF"/>
                </a:solidFill>
                <a:latin typeface="Times New Roman"/>
                <a:cs typeface="Times New Roman"/>
              </a:rPr>
              <a:t>pumped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into 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existing </a:t>
            </a:r>
            <a:r>
              <a:rPr dirty="0" sz="1200" spc="105">
                <a:solidFill>
                  <a:srgbClr val="FFFFFF"/>
                </a:solidFill>
                <a:latin typeface="Times New Roman"/>
                <a:cs typeface="Times New Roman"/>
              </a:rPr>
              <a:t>diesel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automobiles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without  </a:t>
            </a:r>
            <a:r>
              <a:rPr dirty="0" sz="1200" spc="150">
                <a:solidFill>
                  <a:srgbClr val="FFFFFF"/>
                </a:solidFill>
                <a:latin typeface="Times New Roman"/>
                <a:cs typeface="Times New Roman"/>
              </a:rPr>
              <a:t>making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5">
                <a:solidFill>
                  <a:srgbClr val="FFFFFF"/>
                </a:solidFill>
                <a:latin typeface="Times New Roman"/>
                <a:cs typeface="Times New Roman"/>
              </a:rPr>
              <a:t>major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changes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car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engines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or  </a:t>
            </a:r>
            <a:r>
              <a:rPr dirty="0" sz="1200" spc="15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infrastructure</a:t>
            </a:r>
            <a:endParaRPr sz="1200">
              <a:latin typeface="Times New Roman"/>
              <a:cs typeface="Times New Roman"/>
            </a:endParaRPr>
          </a:p>
          <a:p>
            <a:pPr marL="379095" indent="-366395">
              <a:lnSpc>
                <a:spcPct val="100000"/>
              </a:lnSpc>
              <a:spcBef>
                <a:spcPts val="585"/>
              </a:spcBef>
              <a:buSzPct val="128571"/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Producing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55">
                <a:solidFill>
                  <a:srgbClr val="FFFFFF"/>
                </a:solidFill>
                <a:latin typeface="Times New Roman"/>
                <a:cs typeface="Times New Roman"/>
              </a:rPr>
              <a:t>does</a:t>
            </a:r>
            <a:r>
              <a:rPr dirty="0" sz="14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5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70">
                <a:solidFill>
                  <a:srgbClr val="FFFFFF"/>
                </a:solidFill>
                <a:latin typeface="Times New Roman"/>
                <a:cs typeface="Times New Roman"/>
              </a:rPr>
              <a:t>compete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endParaRPr sz="1400">
              <a:latin typeface="Times New Roman"/>
              <a:cs typeface="Times New Roman"/>
            </a:endParaRPr>
          </a:p>
          <a:p>
            <a:pPr marL="379095">
              <a:lnSpc>
                <a:spcPct val="100000"/>
              </a:lnSpc>
              <a:spcBef>
                <a:spcPts val="1165"/>
              </a:spcBef>
            </a:pPr>
            <a:r>
              <a:rPr dirty="0" sz="1400" spc="150">
                <a:solidFill>
                  <a:srgbClr val="FFFFFF"/>
                </a:solidFill>
                <a:latin typeface="Times New Roman"/>
                <a:cs typeface="Times New Roman"/>
              </a:rPr>
              <a:t>sources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2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35">
                <a:solidFill>
                  <a:srgbClr val="FFFFFF"/>
                </a:solidFill>
                <a:latin typeface="Times New Roman"/>
                <a:cs typeface="Times New Roman"/>
              </a:rPr>
              <a:t>food,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rendering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8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endParaRPr sz="1400">
              <a:latin typeface="Times New Roman"/>
              <a:cs typeface="Times New Roman"/>
            </a:endParaRPr>
          </a:p>
          <a:p>
            <a:pPr marL="379095">
              <a:lnSpc>
                <a:spcPct val="100000"/>
              </a:lnSpc>
              <a:spcBef>
                <a:spcPts val="870"/>
              </a:spcBef>
            </a:pP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food-vs.-fuel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5">
                <a:solidFill>
                  <a:srgbClr val="FFFFFF"/>
                </a:solidFill>
                <a:latin typeface="Times New Roman"/>
                <a:cs typeface="Times New Roman"/>
              </a:rPr>
              <a:t>quandary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95">
                <a:solidFill>
                  <a:srgbClr val="FFFFFF"/>
                </a:solidFill>
                <a:latin typeface="Times New Roman"/>
                <a:cs typeface="Times New Roman"/>
              </a:rPr>
              <a:t>moot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160">
                <a:solidFill>
                  <a:srgbClr val="FFFFFF"/>
                </a:solidFill>
                <a:latin typeface="Times New Roman"/>
                <a:cs typeface="Times New Roman"/>
              </a:rPr>
              <a:t>point</a:t>
            </a:r>
            <a:endParaRPr sz="1400">
              <a:latin typeface="Times New Roman"/>
              <a:cs typeface="Times New Roman"/>
            </a:endParaRPr>
          </a:p>
          <a:p>
            <a:pPr marL="379095">
              <a:lnSpc>
                <a:spcPct val="100000"/>
              </a:lnSpc>
              <a:spcBef>
                <a:spcPts val="875"/>
              </a:spcBef>
            </a:pPr>
            <a:r>
              <a:rPr dirty="0" sz="1200" spc="120">
                <a:solidFill>
                  <a:srgbClr val="FFFFFF"/>
                </a:solidFill>
                <a:latin typeface="Times New Roman"/>
                <a:cs typeface="Times New Roman"/>
              </a:rPr>
              <a:t>(unlike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40">
                <a:solidFill>
                  <a:srgbClr val="FFFFFF"/>
                </a:solidFill>
                <a:latin typeface="Times New Roman"/>
                <a:cs typeface="Times New Roman"/>
              </a:rPr>
              <a:t>ethanol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Times New Roman"/>
                <a:cs typeface="Times New Roman"/>
              </a:rPr>
              <a:t>biodiesel)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33775" y="1242600"/>
            <a:ext cx="4267200" cy="28427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4725" y="502810"/>
            <a:ext cx="189928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280">
                <a:solidFill>
                  <a:srgbClr val="FFFFFF"/>
                </a:solidFill>
                <a:latin typeface="Arial"/>
                <a:cs typeface="Arial"/>
              </a:rPr>
              <a:t>Perspective</a:t>
            </a:r>
            <a:r>
              <a:rPr dirty="0" sz="3000" spc="-20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000" spc="-235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3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40975" y="1368298"/>
            <a:ext cx="3164205" cy="1930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0200"/>
              </a:lnSpc>
              <a:spcBef>
                <a:spcPts val="100"/>
              </a:spcBef>
            </a:pPr>
            <a:r>
              <a:rPr dirty="0" sz="4800" spc="-434">
                <a:solidFill>
                  <a:srgbClr val="FFFFFF"/>
                </a:solidFill>
                <a:latin typeface="Arial"/>
                <a:cs typeface="Arial"/>
              </a:rPr>
              <a:t>Environmental  </a:t>
            </a:r>
            <a:r>
              <a:rPr dirty="0" sz="4800" spc="-695">
                <a:solidFill>
                  <a:srgbClr val="FFFFFF"/>
                </a:solidFill>
                <a:latin typeface="Arial"/>
                <a:cs typeface="Arial"/>
              </a:rPr>
              <a:t>Damage</a:t>
            </a:r>
            <a:endParaRPr sz="4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35050" y="591212"/>
            <a:ext cx="3917724" cy="3961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160845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65"/>
              <a:t>Explan</a:t>
            </a:r>
            <a:r>
              <a:rPr dirty="0" spc="-420"/>
              <a:t>a</a:t>
            </a:r>
            <a:r>
              <a:rPr dirty="0" spc="-160"/>
              <a:t>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5993" y="1107898"/>
            <a:ext cx="4436110" cy="25869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8615" marR="51435" indent="-335915">
              <a:lnSpc>
                <a:spcPct val="151800"/>
              </a:lnSpc>
              <a:spcBef>
                <a:spcPts val="100"/>
              </a:spcBef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Production of algal biofuels is neither commercially  nor environmentally</a:t>
            </a:r>
            <a:r>
              <a:rPr dirty="0" sz="1400" spc="-1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sustainable</a:t>
            </a:r>
            <a:endParaRPr sz="1400">
              <a:latin typeface="Georgia"/>
              <a:cs typeface="Georgia"/>
            </a:endParaRPr>
          </a:p>
          <a:p>
            <a:pPr marL="348615" marR="132715" indent="-335915">
              <a:lnSpc>
                <a:spcPct val="1518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Attainable production levels are </a:t>
            </a:r>
            <a:r>
              <a:rPr dirty="0" sz="1400">
                <a:solidFill>
                  <a:srgbClr val="FFFFFF"/>
                </a:solidFill>
                <a:latin typeface="Georgia"/>
                <a:cs typeface="Georgia"/>
              </a:rPr>
              <a:t>a </a:t>
            </a: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fraction of those  that were</a:t>
            </a:r>
            <a:r>
              <a:rPr dirty="0" sz="1400" spc="-1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claimed</a:t>
            </a:r>
            <a:endParaRPr sz="1400">
              <a:latin typeface="Georgia"/>
              <a:cs typeface="Georgia"/>
            </a:endParaRPr>
          </a:p>
          <a:p>
            <a:pPr marL="348615" marR="5080" indent="-335915">
              <a:lnSpc>
                <a:spcPct val="151800"/>
              </a:lnSpc>
              <a:buFont typeface="Arial"/>
              <a:buChar char="●"/>
              <a:tabLst>
                <a:tab pos="347980" algn="l"/>
                <a:tab pos="349250" algn="l"/>
              </a:tabLst>
            </a:pP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Amount of biofuel produced from prolonged culture  of algae in pilot-scale systems is actually not too  dissimilar from those of terrestrial</a:t>
            </a:r>
            <a:r>
              <a:rPr dirty="0" sz="1400" spc="-2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spc="-5">
                <a:solidFill>
                  <a:srgbClr val="FFFFFF"/>
                </a:solidFill>
                <a:latin typeface="Georgia"/>
                <a:cs typeface="Georgia"/>
              </a:rPr>
              <a:t>plant</a:t>
            </a:r>
            <a:endParaRPr sz="1400">
              <a:latin typeface="Georgia"/>
              <a:cs typeface="Georgia"/>
            </a:endParaRPr>
          </a:p>
          <a:p>
            <a:pPr lvl="1" marL="805815" indent="-320675">
              <a:lnSpc>
                <a:spcPct val="100000"/>
              </a:lnSpc>
              <a:spcBef>
                <a:spcPts val="875"/>
              </a:spcBef>
              <a:buFont typeface="Arial"/>
              <a:buChar char="○"/>
              <a:tabLst>
                <a:tab pos="805180" algn="l"/>
                <a:tab pos="806450" algn="l"/>
              </a:tabLst>
            </a:pPr>
            <a:r>
              <a:rPr dirty="0" sz="1200" spc="-5">
                <a:solidFill>
                  <a:srgbClr val="FFFFFF"/>
                </a:solidFill>
                <a:latin typeface="Georgia"/>
                <a:cs typeface="Georgia"/>
              </a:rPr>
              <a:t>around 5,000 to 10,000 litres per hectare per</a:t>
            </a:r>
            <a:r>
              <a:rPr dirty="0" sz="12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200" spc="-5">
                <a:solidFill>
                  <a:srgbClr val="FFFFFF"/>
                </a:solidFill>
                <a:latin typeface="Georgia"/>
                <a:cs typeface="Georgia"/>
              </a:rPr>
              <a:t>year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641550" y="661250"/>
            <a:ext cx="2547317" cy="3820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479361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465"/>
              <a:t>Two </a:t>
            </a:r>
            <a:r>
              <a:rPr dirty="0" spc="-290"/>
              <a:t>Perspectives </a:t>
            </a:r>
            <a:r>
              <a:rPr dirty="0" spc="-135"/>
              <a:t>for </a:t>
            </a:r>
            <a:r>
              <a:rPr dirty="0" spc="-250"/>
              <a:t>Viewpoint</a:t>
            </a:r>
            <a:r>
              <a:rPr dirty="0" spc="-95"/>
              <a:t> </a:t>
            </a:r>
            <a:r>
              <a:rPr dirty="0" spc="-225"/>
              <a:t>#2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5249" y="1176350"/>
            <a:ext cx="8056880" cy="2540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9095" marR="541020" indent="-36639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(scientiﬁc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perspective) </a:t>
            </a:r>
            <a:r>
              <a:rPr dirty="0" sz="1800" spc="1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production </a:t>
            </a:r>
            <a:r>
              <a:rPr dirty="0" sz="1800" spc="10">
                <a:solidFill>
                  <a:srgbClr val="FFFFFF"/>
                </a:solidFill>
                <a:latin typeface="Cambria"/>
                <a:cs typeface="Cambria"/>
              </a:rPr>
              <a:t>of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has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negative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eﬀects for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the  environment</a:t>
            </a:r>
            <a:endParaRPr sz="1800">
              <a:latin typeface="Cambria"/>
              <a:cs typeface="Cambria"/>
            </a:endParaRPr>
          </a:p>
          <a:p>
            <a:pPr marL="379095" indent="-366395">
              <a:lnSpc>
                <a:spcPct val="100000"/>
              </a:lnSpc>
              <a:spcBef>
                <a:spcPts val="315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Too </a:t>
            </a:r>
            <a:r>
              <a:rPr dirty="0" sz="1800" spc="5">
                <a:solidFill>
                  <a:srgbClr val="FFFFFF"/>
                </a:solidFill>
                <a:latin typeface="Cambria"/>
                <a:cs typeface="Cambria"/>
              </a:rPr>
              <a:t>much </a:t>
            </a: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can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harm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an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aquatic</a:t>
            </a:r>
            <a:r>
              <a:rPr dirty="0" sz="1800" spc="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ecosystem</a:t>
            </a:r>
            <a:endParaRPr sz="1800">
              <a:latin typeface="Cambria"/>
              <a:cs typeface="Cambria"/>
            </a:endParaRPr>
          </a:p>
          <a:p>
            <a:pPr marL="379095" marR="5080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production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consumes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more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energy,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higher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greenhouse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gas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emissions,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uses 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more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water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than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other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biofuel</a:t>
            </a:r>
            <a:r>
              <a:rPr dirty="0" sz="1800" spc="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sources</a:t>
            </a:r>
            <a:endParaRPr sz="1800">
              <a:latin typeface="Cambria"/>
              <a:cs typeface="Cambria"/>
            </a:endParaRPr>
          </a:p>
          <a:p>
            <a:pPr marL="379095" marR="27305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10">
                <a:solidFill>
                  <a:srgbClr val="FFFFFF"/>
                </a:solidFill>
                <a:latin typeface="Cambria"/>
                <a:cs typeface="Cambria"/>
              </a:rPr>
              <a:t>(Economic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perspective) </a:t>
            </a:r>
            <a:r>
              <a:rPr dirty="0" sz="1800" spc="30">
                <a:solidFill>
                  <a:srgbClr val="FFFFFF"/>
                </a:solidFill>
                <a:latin typeface="Cambria"/>
                <a:cs typeface="Cambria"/>
              </a:rPr>
              <a:t>Cost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associated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with </a:t>
            </a:r>
            <a:r>
              <a:rPr dirty="0" sz="1800" spc="-55">
                <a:solidFill>
                  <a:srgbClr val="FFFFFF"/>
                </a:solidFill>
                <a:latin typeface="Cambria"/>
                <a:cs typeface="Cambria"/>
              </a:rPr>
              <a:t>reversing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negative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eﬀects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from  </a:t>
            </a: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production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would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 </a:t>
            </a: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high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and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unnecessary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compared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alternatives 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sources</a:t>
            </a:r>
            <a:r>
              <a:rPr dirty="0" sz="1800" spc="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5">
                <a:solidFill>
                  <a:srgbClr val="FFFFFF"/>
                </a:solidFill>
                <a:latin typeface="Cambria"/>
                <a:cs typeface="Cambria"/>
              </a:rPr>
              <a:t>(corn)</a:t>
            </a:r>
            <a:endParaRPr sz="1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160845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65"/>
              <a:t>Explan</a:t>
            </a:r>
            <a:r>
              <a:rPr dirty="0" spc="-420"/>
              <a:t>a</a:t>
            </a:r>
            <a:r>
              <a:rPr dirty="0" spc="-160"/>
              <a:t>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5249" y="1176350"/>
            <a:ext cx="8072120" cy="654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9095" marR="5080" indent="-36639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According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charts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fuels </a:t>
            </a:r>
            <a:r>
              <a:rPr dirty="0" sz="1800" spc="-75">
                <a:solidFill>
                  <a:srgbClr val="FFFFFF"/>
                </a:solidFill>
                <a:latin typeface="Cambria"/>
                <a:cs typeface="Cambria"/>
              </a:rPr>
              <a:t>are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expected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release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more </a:t>
            </a:r>
            <a:r>
              <a:rPr dirty="0" sz="1800" spc="15">
                <a:solidFill>
                  <a:srgbClr val="FFFFFF"/>
                </a:solidFill>
                <a:latin typeface="Cambria"/>
                <a:cs typeface="Cambria"/>
              </a:rPr>
              <a:t>Carbon Dioxide 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per </a:t>
            </a:r>
            <a:r>
              <a:rPr dirty="0" sz="1800" spc="135">
                <a:solidFill>
                  <a:srgbClr val="FFFFFF"/>
                </a:solidFill>
                <a:latin typeface="Cambria"/>
                <a:cs typeface="Cambria"/>
              </a:rPr>
              <a:t>MJ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then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diesel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fuel. </a:t>
            </a:r>
            <a:r>
              <a:rPr dirty="0" sz="1800" spc="-110">
                <a:solidFill>
                  <a:srgbClr val="FFFFFF"/>
                </a:solidFill>
                <a:latin typeface="Cambria"/>
                <a:cs typeface="Cambria"/>
              </a:rPr>
              <a:t>(~0.07 </a:t>
            </a:r>
            <a:r>
              <a:rPr dirty="0" sz="1800" spc="135">
                <a:solidFill>
                  <a:srgbClr val="FFFFFF"/>
                </a:solidFill>
                <a:latin typeface="Cambria"/>
                <a:cs typeface="Cambria"/>
              </a:rPr>
              <a:t>MJ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for diesel, while </a:t>
            </a:r>
            <a:r>
              <a:rPr dirty="0" sz="1800" spc="-185">
                <a:solidFill>
                  <a:srgbClr val="FFFFFF"/>
                </a:solidFill>
                <a:latin typeface="Cambria"/>
                <a:cs typeface="Cambria"/>
              </a:rPr>
              <a:t>~0.1 </a:t>
            </a:r>
            <a:r>
              <a:rPr dirty="0" sz="1800" spc="135">
                <a:solidFill>
                  <a:srgbClr val="FFFFFF"/>
                </a:solidFill>
                <a:latin typeface="Cambria"/>
                <a:cs typeface="Cambria"/>
              </a:rPr>
              <a:t>MJ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for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algae</a:t>
            </a:r>
            <a:r>
              <a:rPr dirty="0" sz="1800" spc="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5">
                <a:solidFill>
                  <a:srgbClr val="FFFFFF"/>
                </a:solidFill>
                <a:latin typeface="Cambria"/>
                <a:cs typeface="Cambria"/>
              </a:rPr>
              <a:t>fuel)</a:t>
            </a:r>
            <a:endParaRPr sz="180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5249" y="2519375"/>
            <a:ext cx="7994650" cy="654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9095" marR="5080" indent="-36639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1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energy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yielded for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fuel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is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almost similar for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energy used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produce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it.  </a:t>
            </a: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ends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up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having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a</a:t>
            </a:r>
            <a:r>
              <a:rPr dirty="0" sz="1800" spc="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small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net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yield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may</a:t>
            </a:r>
            <a:r>
              <a:rPr dirty="0" sz="1800" spc="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not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</a:t>
            </a:r>
            <a:r>
              <a:rPr dirty="0" sz="1800" spc="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sustainable.</a:t>
            </a:r>
            <a:endParaRPr sz="1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190373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490"/>
              <a:t>Do </a:t>
            </a:r>
            <a:r>
              <a:rPr dirty="0" spc="-405"/>
              <a:t>we</a:t>
            </a:r>
            <a:r>
              <a:rPr dirty="0" spc="-225"/>
              <a:t> </a:t>
            </a:r>
            <a:r>
              <a:rPr dirty="0" spc="-305"/>
              <a:t>agree?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5249" y="1176350"/>
            <a:ext cx="8077200" cy="19113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9095" marR="226060" indent="-36639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Based </a:t>
            </a:r>
            <a:r>
              <a:rPr dirty="0" sz="1800">
                <a:solidFill>
                  <a:srgbClr val="FFFFFF"/>
                </a:solidFill>
                <a:latin typeface="Cambria"/>
                <a:cs typeface="Cambria"/>
              </a:rPr>
              <a:t>on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research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and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available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data, </a:t>
            </a:r>
            <a:r>
              <a:rPr dirty="0" sz="1800" spc="-75">
                <a:solidFill>
                  <a:srgbClr val="FFFFFF"/>
                </a:solidFill>
                <a:latin typeface="Cambria"/>
                <a:cs typeface="Cambria"/>
              </a:rPr>
              <a:t>we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believe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that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algae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fuel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would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a 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good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source </a:t>
            </a:r>
            <a:r>
              <a:rPr dirty="0" sz="1800" spc="10">
                <a:solidFill>
                  <a:srgbClr val="FFFFFF"/>
                </a:solidFill>
                <a:latin typeface="Cambria"/>
                <a:cs typeface="Cambria"/>
              </a:rPr>
              <a:t>of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renewable</a:t>
            </a:r>
            <a:r>
              <a:rPr dirty="0" sz="1800" spc="2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50">
                <a:solidFill>
                  <a:srgbClr val="FFFFFF"/>
                </a:solidFill>
                <a:latin typeface="Cambria"/>
                <a:cs typeface="Cambria"/>
              </a:rPr>
              <a:t>energy.</a:t>
            </a:r>
            <a:endParaRPr sz="1800">
              <a:latin typeface="Cambria"/>
              <a:cs typeface="Cambria"/>
            </a:endParaRPr>
          </a:p>
          <a:p>
            <a:pPr marL="379095" marR="5080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However, </a:t>
            </a:r>
            <a:r>
              <a:rPr dirty="0" sz="1800" spc="-75">
                <a:solidFill>
                  <a:srgbClr val="FFFFFF"/>
                </a:solidFill>
                <a:latin typeface="Cambria"/>
                <a:cs typeface="Cambria"/>
              </a:rPr>
              <a:t>we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also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believe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that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there needs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 </a:t>
            </a:r>
            <a:r>
              <a:rPr dirty="0" sz="1800" spc="-60">
                <a:solidFill>
                  <a:srgbClr val="FFFFFF"/>
                </a:solidFill>
                <a:latin typeface="Cambria"/>
                <a:cs typeface="Cambria"/>
              </a:rPr>
              <a:t>a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better more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eﬃcient </a:t>
            </a:r>
            <a:r>
              <a:rPr dirty="0" sz="1800" spc="-65">
                <a:solidFill>
                  <a:srgbClr val="FFFFFF"/>
                </a:solidFill>
                <a:latin typeface="Cambria"/>
                <a:cs typeface="Cambria"/>
              </a:rPr>
              <a:t>way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be 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able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to </a:t>
            </a:r>
            <a:r>
              <a:rPr dirty="0" sz="1800" spc="-55">
                <a:solidFill>
                  <a:srgbClr val="FFFFFF"/>
                </a:solidFill>
                <a:latin typeface="Cambria"/>
                <a:cs typeface="Cambria"/>
              </a:rPr>
              <a:t>manufacture/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produce </a:t>
            </a:r>
            <a:r>
              <a:rPr dirty="0" sz="1800" spc="-40">
                <a:solidFill>
                  <a:srgbClr val="FFFFFF"/>
                </a:solidFill>
                <a:latin typeface="Cambria"/>
                <a:cs typeface="Cambria"/>
              </a:rPr>
              <a:t>usable</a:t>
            </a:r>
            <a:r>
              <a:rPr dirty="0" sz="1800" spc="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algae.</a:t>
            </a:r>
            <a:endParaRPr sz="1800">
              <a:latin typeface="Cambria"/>
              <a:cs typeface="Cambria"/>
            </a:endParaRPr>
          </a:p>
          <a:p>
            <a:pPr marL="379095" marR="409575" indent="-366395">
              <a:lnSpc>
                <a:spcPct val="114599"/>
              </a:lnSpc>
              <a:buFont typeface="Arial"/>
              <a:buChar char="●"/>
              <a:tabLst>
                <a:tab pos="379095" algn="l"/>
                <a:tab pos="379730" algn="l"/>
              </a:tabLst>
            </a:pPr>
            <a:r>
              <a:rPr dirty="0" sz="1800" spc="25">
                <a:solidFill>
                  <a:srgbClr val="FFFFFF"/>
                </a:solidFill>
                <a:latin typeface="Cambria"/>
                <a:cs typeface="Cambria"/>
              </a:rPr>
              <a:t>With </a:t>
            </a:r>
            <a:r>
              <a:rPr dirty="0" sz="1800" spc="-5">
                <a:solidFill>
                  <a:srgbClr val="FFFFFF"/>
                </a:solidFill>
                <a:latin typeface="Cambria"/>
                <a:cs typeface="Cambria"/>
              </a:rPr>
              <a:t>oil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and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fossil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fuels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being pumped </a:t>
            </a:r>
            <a:r>
              <a:rPr dirty="0" sz="1800" spc="-5">
                <a:solidFill>
                  <a:srgbClr val="FFFFFF"/>
                </a:solidFill>
                <a:latin typeface="Cambria"/>
                <a:cs typeface="Cambria"/>
              </a:rPr>
              <a:t>out, </a:t>
            </a:r>
            <a:r>
              <a:rPr dirty="0" sz="1800" spc="-20">
                <a:solidFill>
                  <a:srgbClr val="FFFFFF"/>
                </a:solidFill>
                <a:latin typeface="Cambria"/>
                <a:cs typeface="Cambria"/>
              </a:rPr>
              <a:t>having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this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source </a:t>
            </a:r>
            <a:r>
              <a:rPr dirty="0" sz="1800" spc="10">
                <a:solidFill>
                  <a:srgbClr val="FFFFFF"/>
                </a:solidFill>
                <a:latin typeface="Cambria"/>
                <a:cs typeface="Cambria"/>
              </a:rPr>
              <a:t>of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energy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will  </a:t>
            </a:r>
            <a:r>
              <a:rPr dirty="0" sz="1800" spc="-45">
                <a:solidFill>
                  <a:srgbClr val="FFFFFF"/>
                </a:solidFill>
                <a:latin typeface="Cambria"/>
                <a:cs typeface="Cambria"/>
              </a:rPr>
              <a:t>greatly </a:t>
            </a:r>
            <a:r>
              <a:rPr dirty="0" sz="1800" spc="-15">
                <a:solidFill>
                  <a:srgbClr val="FFFFFF"/>
                </a:solidFill>
                <a:latin typeface="Cambria"/>
                <a:cs typeface="Cambria"/>
              </a:rPr>
              <a:t>help </a:t>
            </a:r>
            <a:r>
              <a:rPr dirty="0" sz="1800" spc="-10">
                <a:solidFill>
                  <a:srgbClr val="FFFFFF"/>
                </a:solidFill>
                <a:latin typeface="Cambria"/>
                <a:cs typeface="Cambria"/>
              </a:rPr>
              <a:t>out 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800" spc="-30">
                <a:solidFill>
                  <a:srgbClr val="FFFFFF"/>
                </a:solidFill>
                <a:latin typeface="Cambria"/>
                <a:cs typeface="Cambria"/>
              </a:rPr>
              <a:t>future</a:t>
            </a:r>
            <a:r>
              <a:rPr dirty="0" sz="1800" spc="-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800" spc="-35">
                <a:solidFill>
                  <a:srgbClr val="FFFFFF"/>
                </a:solidFill>
                <a:latin typeface="Cambria"/>
                <a:cs typeface="Cambria"/>
              </a:rPr>
              <a:t>generations.</a:t>
            </a:r>
            <a:endParaRPr sz="18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2810"/>
            <a:ext cx="1521460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10"/>
              <a:t>Conclusion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35609" marR="738505" indent="-366395">
              <a:lnSpc>
                <a:spcPct val="114599"/>
              </a:lnSpc>
              <a:spcBef>
                <a:spcPts val="100"/>
              </a:spcBef>
              <a:buFont typeface="Arial"/>
              <a:buChar char="●"/>
              <a:tabLst>
                <a:tab pos="436245" algn="l"/>
                <a:tab pos="436880" algn="l"/>
              </a:tabLst>
            </a:pPr>
            <a:r>
              <a:rPr dirty="0" spc="-45"/>
              <a:t>Research </a:t>
            </a:r>
            <a:r>
              <a:rPr dirty="0" spc="-25"/>
              <a:t>and </a:t>
            </a:r>
            <a:r>
              <a:rPr dirty="0" spc="-30"/>
              <a:t>development </a:t>
            </a:r>
            <a:r>
              <a:rPr dirty="0" spc="-5"/>
              <a:t>could </a:t>
            </a:r>
            <a:r>
              <a:rPr dirty="0" spc="-40"/>
              <a:t>improve </a:t>
            </a:r>
            <a:r>
              <a:rPr dirty="0" spc="-60"/>
              <a:t>a </a:t>
            </a:r>
            <a:r>
              <a:rPr dirty="0" spc="-10"/>
              <a:t>lot </a:t>
            </a:r>
            <a:r>
              <a:rPr dirty="0" spc="-5"/>
              <a:t>in </a:t>
            </a:r>
            <a:r>
              <a:rPr dirty="0" spc="-25"/>
              <a:t>this </a:t>
            </a:r>
            <a:r>
              <a:rPr dirty="0" spc="-20"/>
              <a:t>ﬁeld </a:t>
            </a:r>
            <a:r>
              <a:rPr dirty="0" spc="-25"/>
              <a:t>and </a:t>
            </a:r>
            <a:r>
              <a:rPr dirty="0" spc="-5"/>
              <a:t>could </a:t>
            </a:r>
            <a:r>
              <a:rPr dirty="0" spc="-50"/>
              <a:t>have  </a:t>
            </a:r>
            <a:r>
              <a:rPr dirty="0" spc="-20"/>
              <a:t>potential </a:t>
            </a:r>
            <a:r>
              <a:rPr dirty="0" spc="10"/>
              <a:t>of </a:t>
            </a:r>
            <a:r>
              <a:rPr dirty="0" spc="-20"/>
              <a:t>become </a:t>
            </a:r>
            <a:r>
              <a:rPr dirty="0" spc="-25"/>
              <a:t>the </a:t>
            </a:r>
            <a:r>
              <a:rPr dirty="0" spc="-10"/>
              <a:t>biofuel </a:t>
            </a:r>
            <a:r>
              <a:rPr dirty="0" spc="10"/>
              <a:t>of </a:t>
            </a:r>
            <a:r>
              <a:rPr dirty="0" spc="-25"/>
              <a:t>the</a:t>
            </a:r>
            <a:r>
              <a:rPr dirty="0" spc="25"/>
              <a:t> </a:t>
            </a:r>
            <a:r>
              <a:rPr dirty="0" spc="-35"/>
              <a:t>future.</a:t>
            </a:r>
          </a:p>
          <a:p>
            <a:pPr marL="435609" marR="348615" indent="-366395">
              <a:lnSpc>
                <a:spcPct val="114599"/>
              </a:lnSpc>
              <a:buFont typeface="Arial"/>
              <a:buChar char="●"/>
              <a:tabLst>
                <a:tab pos="436245" algn="l"/>
                <a:tab pos="436880" algn="l"/>
              </a:tabLst>
            </a:pPr>
            <a:r>
              <a:rPr dirty="0" spc="15"/>
              <a:t>Having </a:t>
            </a:r>
            <a:r>
              <a:rPr dirty="0" spc="-50"/>
              <a:t>already </a:t>
            </a:r>
            <a:r>
              <a:rPr dirty="0" spc="-45"/>
              <a:t>discovered </a:t>
            </a:r>
            <a:r>
              <a:rPr dirty="0" spc="-25"/>
              <a:t>about </a:t>
            </a:r>
            <a:r>
              <a:rPr dirty="0" spc="-125"/>
              <a:t>1000 </a:t>
            </a:r>
            <a:r>
              <a:rPr dirty="0" spc="-45"/>
              <a:t>species </a:t>
            </a:r>
            <a:r>
              <a:rPr dirty="0" spc="10"/>
              <a:t>of </a:t>
            </a:r>
            <a:r>
              <a:rPr dirty="0" spc="-35"/>
              <a:t>algae </a:t>
            </a:r>
            <a:r>
              <a:rPr dirty="0" spc="-25"/>
              <a:t>that </a:t>
            </a:r>
            <a:r>
              <a:rPr dirty="0" spc="-50"/>
              <a:t>have </a:t>
            </a:r>
            <a:r>
              <a:rPr dirty="0" spc="-60"/>
              <a:t>a </a:t>
            </a:r>
            <a:r>
              <a:rPr dirty="0" spc="-15"/>
              <a:t>chance to </a:t>
            </a:r>
            <a:r>
              <a:rPr dirty="0" spc="-40"/>
              <a:t>be  </a:t>
            </a:r>
            <a:r>
              <a:rPr dirty="0" spc="-5"/>
              <a:t>fuel,</a:t>
            </a:r>
            <a:r>
              <a:rPr dirty="0" spc="50"/>
              <a:t> </a:t>
            </a:r>
            <a:r>
              <a:rPr dirty="0" spc="-30"/>
              <a:t>who</a:t>
            </a:r>
            <a:r>
              <a:rPr dirty="0" spc="50"/>
              <a:t> </a:t>
            </a:r>
            <a:r>
              <a:rPr dirty="0" spc="-40"/>
              <a:t>knows</a:t>
            </a:r>
            <a:r>
              <a:rPr dirty="0" spc="50"/>
              <a:t> </a:t>
            </a:r>
            <a:r>
              <a:rPr dirty="0" spc="-30"/>
              <a:t>how</a:t>
            </a:r>
            <a:r>
              <a:rPr dirty="0" spc="50"/>
              <a:t> </a:t>
            </a:r>
            <a:r>
              <a:rPr dirty="0" spc="-25"/>
              <a:t>many</a:t>
            </a:r>
            <a:r>
              <a:rPr dirty="0" spc="55"/>
              <a:t> </a:t>
            </a:r>
            <a:r>
              <a:rPr dirty="0" spc="-30"/>
              <a:t>other</a:t>
            </a:r>
            <a:r>
              <a:rPr dirty="0" spc="50"/>
              <a:t> </a:t>
            </a:r>
            <a:r>
              <a:rPr dirty="0" spc="-45"/>
              <a:t>types</a:t>
            </a:r>
            <a:r>
              <a:rPr dirty="0" spc="50"/>
              <a:t> </a:t>
            </a:r>
            <a:r>
              <a:rPr dirty="0" spc="-20"/>
              <a:t>can</a:t>
            </a:r>
            <a:r>
              <a:rPr dirty="0" spc="50"/>
              <a:t> </a:t>
            </a:r>
            <a:r>
              <a:rPr dirty="0" spc="-40"/>
              <a:t>be</a:t>
            </a:r>
            <a:r>
              <a:rPr dirty="0" spc="55"/>
              <a:t> </a:t>
            </a:r>
            <a:r>
              <a:rPr dirty="0" spc="-50"/>
              <a:t>discovered.</a:t>
            </a:r>
          </a:p>
          <a:p>
            <a:pPr marL="435609" marR="5080" indent="-366395">
              <a:lnSpc>
                <a:spcPct val="114599"/>
              </a:lnSpc>
              <a:buFont typeface="Arial"/>
              <a:buChar char="●"/>
              <a:tabLst>
                <a:tab pos="436245" algn="l"/>
                <a:tab pos="436880" algn="l"/>
              </a:tabLst>
            </a:pPr>
            <a:r>
              <a:rPr dirty="0" spc="15"/>
              <a:t>Having </a:t>
            </a:r>
            <a:r>
              <a:rPr dirty="0" spc="-45"/>
              <a:t>so </a:t>
            </a:r>
            <a:r>
              <a:rPr dirty="0" spc="-25"/>
              <a:t>many </a:t>
            </a:r>
            <a:r>
              <a:rPr dirty="0" spc="-45"/>
              <a:t>species </a:t>
            </a:r>
            <a:r>
              <a:rPr dirty="0" spc="-40"/>
              <a:t>discovered, </a:t>
            </a:r>
            <a:r>
              <a:rPr dirty="0" spc="-30"/>
              <a:t>may </a:t>
            </a:r>
            <a:r>
              <a:rPr dirty="0" spc="-35"/>
              <a:t>lead </a:t>
            </a:r>
            <a:r>
              <a:rPr dirty="0" spc="-15"/>
              <a:t>to </a:t>
            </a:r>
            <a:r>
              <a:rPr dirty="0" spc="-20"/>
              <a:t>having </a:t>
            </a:r>
            <a:r>
              <a:rPr dirty="0" spc="-40"/>
              <a:t>more </a:t>
            </a:r>
            <a:r>
              <a:rPr dirty="0" spc="-45"/>
              <a:t>energy </a:t>
            </a:r>
            <a:r>
              <a:rPr dirty="0" spc="-30"/>
              <a:t>extracted </a:t>
            </a:r>
            <a:r>
              <a:rPr dirty="0" spc="-10"/>
              <a:t>out  </a:t>
            </a:r>
            <a:r>
              <a:rPr dirty="0" spc="10"/>
              <a:t>of </a:t>
            </a:r>
            <a:r>
              <a:rPr dirty="0" spc="-40"/>
              <a:t>these</a:t>
            </a:r>
            <a:r>
              <a:rPr dirty="0" spc="85"/>
              <a:t> </a:t>
            </a:r>
            <a:r>
              <a:rPr dirty="0" spc="-45"/>
              <a:t>organisms.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84725" y="4334587"/>
            <a:ext cx="3716654" cy="193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100" spc="-10">
                <a:solidFill>
                  <a:srgbClr val="FFD966"/>
                </a:solidFill>
                <a:uFill>
                  <a:solidFill>
                    <a:srgbClr val="FFD966"/>
                  </a:solidFill>
                </a:uFill>
                <a:latin typeface="Arial"/>
                <a:cs typeface="Arial"/>
                <a:hlinkClick r:id="rId2"/>
              </a:rPr>
              <a:t>https://www.youtube.com/watch?v=eWMQysrBGDk&amp;t=359s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51400" y="3359325"/>
            <a:ext cx="2801548" cy="1575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8625" y="334009"/>
            <a:ext cx="7395845" cy="70485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890905">
              <a:lnSpc>
                <a:spcPct val="100000"/>
              </a:lnSpc>
              <a:spcBef>
                <a:spcPts val="100"/>
              </a:spcBef>
            </a:pPr>
            <a:r>
              <a:rPr dirty="0" spc="-325"/>
              <a:t>References</a:t>
            </a: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900" spc="70">
                <a:latin typeface="Times New Roman"/>
                <a:cs typeface="Times New Roman"/>
              </a:rPr>
              <a:t>2014,</a:t>
            </a:r>
            <a:r>
              <a:rPr dirty="0" sz="900" spc="-5">
                <a:latin typeface="Times New Roman"/>
                <a:cs typeface="Times New Roman"/>
              </a:rPr>
              <a:t> </a:t>
            </a:r>
            <a:r>
              <a:rPr dirty="0" sz="900" spc="45">
                <a:latin typeface="Times New Roman"/>
                <a:cs typeface="Times New Roman"/>
              </a:rPr>
              <a:t>Will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90">
                <a:latin typeface="Times New Roman"/>
                <a:cs typeface="Times New Roman"/>
              </a:rPr>
              <a:t>SoutterSep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35">
                <a:latin typeface="Times New Roman"/>
                <a:cs typeface="Times New Roman"/>
              </a:rPr>
              <a:t>16.</a:t>
            </a:r>
            <a:r>
              <a:rPr dirty="0" sz="900" spc="-5">
                <a:latin typeface="Times New Roman"/>
                <a:cs typeface="Times New Roman"/>
              </a:rPr>
              <a:t> </a:t>
            </a:r>
            <a:r>
              <a:rPr dirty="0" sz="900" spc="114">
                <a:latin typeface="Times New Roman"/>
                <a:cs typeface="Times New Roman"/>
              </a:rPr>
              <a:t>“What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80">
                <a:latin typeface="Times New Roman"/>
                <a:cs typeface="Times New Roman"/>
              </a:rPr>
              <a:t>Is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50">
                <a:latin typeface="Times New Roman"/>
                <a:cs typeface="Times New Roman"/>
              </a:rPr>
              <a:t>Algal</a:t>
            </a:r>
            <a:r>
              <a:rPr dirty="0" sz="900" spc="-5">
                <a:latin typeface="Times New Roman"/>
                <a:cs typeface="Times New Roman"/>
              </a:rPr>
              <a:t> </a:t>
            </a:r>
            <a:r>
              <a:rPr dirty="0" sz="900" spc="85">
                <a:latin typeface="Times New Roman"/>
                <a:cs typeface="Times New Roman"/>
              </a:rPr>
              <a:t>Fuel?”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50" i="1">
                <a:latin typeface="Times New Roman"/>
                <a:cs typeface="Times New Roman"/>
              </a:rPr>
              <a:t>AZoCleantech.com</a:t>
            </a:r>
            <a:r>
              <a:rPr dirty="0" sz="900" spc="50">
                <a:latin typeface="Times New Roman"/>
                <a:cs typeface="Times New Roman"/>
              </a:rPr>
              <a:t>,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10">
                <a:latin typeface="Times New Roman"/>
                <a:cs typeface="Times New Roman"/>
              </a:rPr>
              <a:t>17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50">
                <a:latin typeface="Times New Roman"/>
                <a:cs typeface="Times New Roman"/>
              </a:rPr>
              <a:t>Apr.</a:t>
            </a:r>
            <a:r>
              <a:rPr dirty="0" sz="900" spc="-5">
                <a:latin typeface="Times New Roman"/>
                <a:cs typeface="Times New Roman"/>
              </a:rPr>
              <a:t> </a:t>
            </a:r>
            <a:r>
              <a:rPr dirty="0" sz="900" spc="75">
                <a:latin typeface="Times New Roman"/>
                <a:cs typeface="Times New Roman"/>
              </a:rPr>
              <a:t>2019,</a:t>
            </a:r>
            <a:r>
              <a:rPr dirty="0" sz="900">
                <a:latin typeface="Times New Roman"/>
                <a:cs typeface="Times New Roman"/>
              </a:rPr>
              <a:t> </a:t>
            </a:r>
            <a:r>
              <a:rPr dirty="0" sz="900" spc="85">
                <a:latin typeface="Times New Roman"/>
                <a:cs typeface="Times New Roman"/>
                <a:hlinkClick r:id="rId2"/>
              </a:rPr>
              <a:t>www.azocleantech.com/article.aspx?ArticleID=406.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8625" y="1165837"/>
            <a:ext cx="8522970" cy="3835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369310">
              <a:lnSpc>
                <a:spcPct val="118100"/>
              </a:lnSpc>
              <a:spcBef>
                <a:spcPts val="100"/>
              </a:spcBef>
            </a:pP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“Algae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Power: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Could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Soylent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Green </a:t>
            </a:r>
            <a:r>
              <a:rPr dirty="0" sz="900" spc="50">
                <a:solidFill>
                  <a:srgbClr val="FFFFFF"/>
                </a:solidFill>
                <a:latin typeface="Times New Roman"/>
                <a:cs typeface="Times New Roman"/>
              </a:rPr>
              <a:t>Be </a:t>
            </a:r>
            <a:r>
              <a:rPr dirty="0" sz="900" spc="114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Future?” </a:t>
            </a:r>
            <a:r>
              <a:rPr dirty="0" sz="900" spc="40" i="1">
                <a:solidFill>
                  <a:srgbClr val="FFFFFF"/>
                </a:solidFill>
                <a:latin typeface="Times New Roman"/>
                <a:cs typeface="Times New Roman"/>
              </a:rPr>
              <a:t>Could </a:t>
            </a:r>
            <a:r>
              <a:rPr dirty="0" sz="900" spc="60" i="1">
                <a:solidFill>
                  <a:srgbClr val="FFFFFF"/>
                </a:solidFill>
                <a:latin typeface="Times New Roman"/>
                <a:cs typeface="Times New Roman"/>
              </a:rPr>
              <a:t>This Happen?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dirty="0" sz="900" spc="15">
                <a:solidFill>
                  <a:srgbClr val="FFFFFF"/>
                </a:solidFill>
                <a:latin typeface="Times New Roman"/>
                <a:cs typeface="Times New Roman"/>
              </a:rPr>
              <a:t>21 </a:t>
            </a:r>
            <a:r>
              <a:rPr dirty="0" sz="900" spc="45">
                <a:solidFill>
                  <a:srgbClr val="FFFFFF"/>
                </a:solidFill>
                <a:latin typeface="Times New Roman"/>
                <a:cs typeface="Times New Roman"/>
              </a:rPr>
              <a:t>Oct.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2015,  </a:t>
            </a:r>
            <a:r>
              <a:rPr dirty="0" sz="900" spc="110">
                <a:solidFill>
                  <a:srgbClr val="FFFFFF"/>
                </a:solidFill>
                <a:latin typeface="Times New Roman"/>
                <a:cs typeface="Times New Roman"/>
              </a:rPr>
              <a:t>https://couldthishappen.com/2015/10/algae-power-could-soylent-green-be-the-future/.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84785">
              <a:lnSpc>
                <a:spcPct val="118100"/>
              </a:lnSpc>
              <a:spcBef>
                <a:spcPts val="5"/>
              </a:spcBef>
            </a:pP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Chapter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-45" i="1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260" i="1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 i="1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5" i="1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Biofuels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260" i="1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Selecting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0" i="1">
                <a:solidFill>
                  <a:srgbClr val="FFFFFF"/>
                </a:solidFill>
                <a:latin typeface="Times New Roman"/>
                <a:cs typeface="Times New Roman"/>
              </a:rPr>
              <a:t>Species,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Production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0" i="1">
                <a:solidFill>
                  <a:srgbClr val="FFFFFF"/>
                </a:solidFill>
                <a:latin typeface="Times New Roman"/>
                <a:cs typeface="Times New Roman"/>
              </a:rPr>
              <a:t>Issues,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 i="1">
                <a:solidFill>
                  <a:srgbClr val="FFFFFF"/>
                </a:solidFill>
                <a:latin typeface="Times New Roman"/>
                <a:cs typeface="Times New Roman"/>
              </a:rPr>
              <a:t>Harvesting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 i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5" i="1">
                <a:solidFill>
                  <a:srgbClr val="FFFFFF"/>
                </a:solidFill>
                <a:latin typeface="Times New Roman"/>
                <a:cs typeface="Times New Roman"/>
              </a:rPr>
              <a:t>Extracting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" i="1">
                <a:solidFill>
                  <a:srgbClr val="FFFFFF"/>
                </a:solidFill>
                <a:latin typeface="Times New Roman"/>
                <a:cs typeface="Times New Roman"/>
              </a:rPr>
              <a:t>Oil,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 i="1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 i="1">
                <a:solidFill>
                  <a:srgbClr val="FFFFFF"/>
                </a:solidFill>
                <a:latin typeface="Times New Roman"/>
                <a:cs typeface="Times New Roman"/>
              </a:rPr>
              <a:t>Converting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" i="1">
                <a:solidFill>
                  <a:srgbClr val="FFFFFF"/>
                </a:solidFill>
                <a:latin typeface="Times New Roman"/>
                <a:cs typeface="Times New Roman"/>
              </a:rPr>
              <a:t>Oil</a:t>
            </a:r>
            <a:r>
              <a:rPr dirty="0" sz="900" spc="-5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5" i="1">
                <a:solidFill>
                  <a:srgbClr val="FFFFFF"/>
                </a:solidFill>
                <a:latin typeface="Times New Roman"/>
                <a:cs typeface="Times New Roman"/>
              </a:rPr>
              <a:t>to 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Biofuels</a:t>
            </a:r>
            <a:r>
              <a:rPr dirty="0" sz="900" spc="5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5">
                <a:solidFill>
                  <a:srgbClr val="FFFFFF"/>
                </a:solidFill>
                <a:latin typeface="Times New Roman"/>
                <a:cs typeface="Times New Roman"/>
              </a:rPr>
              <a:t>https://lawofalgae.wiki.zoho.com/Chapter-1----Introduction-to-Algae-Biofuels.html.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07314">
              <a:lnSpc>
                <a:spcPct val="118100"/>
              </a:lnSpc>
            </a:pP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Chino,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5">
                <a:solidFill>
                  <a:srgbClr val="FFFFFF"/>
                </a:solidFill>
                <a:latin typeface="Times New Roman"/>
                <a:cs typeface="Times New Roman"/>
              </a:rPr>
              <a:t>Mike.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“First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5">
                <a:solidFill>
                  <a:srgbClr val="FFFFFF"/>
                </a:solidFill>
                <a:latin typeface="Times New Roman"/>
                <a:cs typeface="Times New Roman"/>
              </a:rPr>
              <a:t>Algae-Powered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5">
                <a:solidFill>
                  <a:srgbClr val="FFFFFF"/>
                </a:solidFill>
                <a:latin typeface="Times New Roman"/>
                <a:cs typeface="Times New Roman"/>
              </a:rPr>
              <a:t>Car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Attempts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Cross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25">
                <a:solidFill>
                  <a:srgbClr val="FFFFFF"/>
                </a:solidFill>
                <a:latin typeface="Times New Roman"/>
                <a:cs typeface="Times New Roman"/>
              </a:rPr>
              <a:t>US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2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25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Gallons.”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5" i="1">
                <a:solidFill>
                  <a:srgbClr val="FFFFFF"/>
                </a:solidFill>
                <a:latin typeface="Times New Roman"/>
                <a:cs typeface="Times New Roman"/>
              </a:rPr>
              <a:t>Inhabitat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0" i="1">
                <a:solidFill>
                  <a:srgbClr val="FFFFFF"/>
                </a:solidFill>
                <a:latin typeface="Times New Roman"/>
                <a:cs typeface="Times New Roman"/>
              </a:rPr>
              <a:t>Green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5" i="1">
                <a:solidFill>
                  <a:srgbClr val="FFFFFF"/>
                </a:solidFill>
                <a:latin typeface="Times New Roman"/>
                <a:cs typeface="Times New Roman"/>
              </a:rPr>
              <a:t>Design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 i="1">
                <a:solidFill>
                  <a:srgbClr val="FFFFFF"/>
                </a:solidFill>
                <a:latin typeface="Times New Roman"/>
                <a:cs typeface="Times New Roman"/>
              </a:rPr>
              <a:t>Innovation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5" i="1">
                <a:solidFill>
                  <a:srgbClr val="FFFFFF"/>
                </a:solidFill>
                <a:latin typeface="Times New Roman"/>
                <a:cs typeface="Times New Roman"/>
              </a:rPr>
              <a:t>Architecture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0" i="1">
                <a:solidFill>
                  <a:srgbClr val="FFFFFF"/>
                </a:solidFill>
                <a:latin typeface="Times New Roman"/>
                <a:cs typeface="Times New Roman"/>
              </a:rPr>
              <a:t>Green</a:t>
            </a:r>
            <a:r>
              <a:rPr dirty="0" sz="90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 i="1">
                <a:solidFill>
                  <a:srgbClr val="FFFFFF"/>
                </a:solidFill>
                <a:latin typeface="Times New Roman"/>
                <a:cs typeface="Times New Roman"/>
              </a:rPr>
              <a:t>Building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Inhabitat,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40">
                <a:solidFill>
                  <a:srgbClr val="FFFFFF"/>
                </a:solidFill>
                <a:latin typeface="Times New Roman"/>
                <a:cs typeface="Times New Roman"/>
              </a:rPr>
              <a:t>9 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Sept. </a:t>
            </a:r>
            <a:r>
              <a:rPr dirty="0" sz="900" spc="110">
                <a:solidFill>
                  <a:srgbClr val="FFFFFF"/>
                </a:solidFill>
                <a:latin typeface="Times New Roman"/>
                <a:cs typeface="Times New Roman"/>
              </a:rPr>
              <a:t>2009,</a:t>
            </a:r>
            <a:r>
              <a:rPr dirty="0" sz="900" spc="-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20">
                <a:solidFill>
                  <a:srgbClr val="FFFFFF"/>
                </a:solidFill>
                <a:latin typeface="Times New Roman"/>
                <a:cs typeface="Times New Roman"/>
              </a:rPr>
              <a:t>https://inhabitat.com/ﬁrst-algae-powered-car-attempts-to-cross-us-on-25-gallons/.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Guiry</a:t>
            </a: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Michael.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“Algae.”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5" i="1">
                <a:solidFill>
                  <a:srgbClr val="FFFFFF"/>
                </a:solidFill>
                <a:latin typeface="Times New Roman"/>
                <a:cs typeface="Times New Roman"/>
              </a:rPr>
              <a:t>EOL</a:t>
            </a:r>
            <a:r>
              <a:rPr dirty="0" sz="900" spc="1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u="sng" sz="900" spc="95">
                <a:solidFill>
                  <a:srgbClr val="FFD966"/>
                </a:solidFill>
                <a:uFill>
                  <a:solidFill>
                    <a:srgbClr val="FFD966"/>
                  </a:solidFill>
                </a:uFill>
                <a:latin typeface="Times New Roman"/>
                <a:cs typeface="Times New Roman"/>
              </a:rPr>
              <a:t>https://eol.org/docs/discover/algae</a:t>
            </a:r>
            <a:r>
              <a:rPr dirty="0" sz="900" spc="95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3168650">
              <a:lnSpc>
                <a:spcPct val="118100"/>
              </a:lnSpc>
            </a:pP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Keane,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5">
                <a:solidFill>
                  <a:srgbClr val="FFFFFF"/>
                </a:solidFill>
                <a:latin typeface="Times New Roman"/>
                <a:cs typeface="Times New Roman"/>
              </a:rPr>
              <a:t>Eamon.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“Algae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Biofuels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265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Sustainable.”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Seeking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Alpha,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Seeking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Alpha,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28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Jan.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2010,  </a:t>
            </a:r>
            <a:r>
              <a:rPr dirty="0" sz="900" spc="105">
                <a:solidFill>
                  <a:srgbClr val="FFFFFF"/>
                </a:solidFill>
                <a:latin typeface="Times New Roman"/>
                <a:cs typeface="Times New Roman"/>
              </a:rPr>
              <a:t>https://seekingalpha.com/article/185070-algae-biofuels-not-sustainable.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900" spc="120">
                <a:solidFill>
                  <a:srgbClr val="FFFFFF"/>
                </a:solidFill>
                <a:latin typeface="Times New Roman"/>
                <a:cs typeface="Times New Roman"/>
              </a:rPr>
              <a:t>“The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5">
                <a:solidFill>
                  <a:srgbClr val="FFFFFF"/>
                </a:solidFill>
                <a:latin typeface="Times New Roman"/>
                <a:cs typeface="Times New Roman"/>
              </a:rPr>
              <a:t>Power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Algae.”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 i="1">
                <a:solidFill>
                  <a:srgbClr val="FFFFFF"/>
                </a:solidFill>
                <a:latin typeface="Times New Roman"/>
                <a:cs typeface="Times New Roman"/>
              </a:rPr>
              <a:t>Energy</a:t>
            </a:r>
            <a:r>
              <a:rPr dirty="0" sz="900" spc="-10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35" i="1">
                <a:solidFill>
                  <a:srgbClr val="FFFFFF"/>
                </a:solidFill>
                <a:latin typeface="Times New Roman"/>
                <a:cs typeface="Times New Roman"/>
              </a:rPr>
              <a:t>Factor</a:t>
            </a:r>
            <a:r>
              <a:rPr dirty="0" sz="900" spc="3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40">
                <a:solidFill>
                  <a:srgbClr val="FFFFFF"/>
                </a:solidFill>
                <a:latin typeface="Times New Roman"/>
                <a:cs typeface="Times New Roman"/>
              </a:rPr>
              <a:t>9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June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2017,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https://energyfactor.exxonmobil.com/science-technology/power-of-algae/.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2298065">
              <a:lnSpc>
                <a:spcPct val="118100"/>
              </a:lnSpc>
            </a:pP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Smith,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Colin.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5">
                <a:solidFill>
                  <a:srgbClr val="FFFFFF"/>
                </a:solidFill>
                <a:latin typeface="Times New Roman"/>
                <a:cs typeface="Times New Roman"/>
              </a:rPr>
              <a:t>“Imperial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Academic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Discusses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His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Work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2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Fuel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Factories.”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45" i="1">
                <a:solidFill>
                  <a:srgbClr val="FFFFFF"/>
                </a:solidFill>
                <a:latin typeface="Times New Roman"/>
                <a:cs typeface="Times New Roman"/>
              </a:rPr>
              <a:t>Phys.org</a:t>
            </a:r>
            <a:r>
              <a:rPr dirty="0" sz="900" spc="4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</a:rPr>
              <a:t>Phys.org,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25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July</a:t>
            </a:r>
            <a:r>
              <a:rPr dirty="0" sz="9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2017,  </a:t>
            </a:r>
            <a:r>
              <a:rPr dirty="0" sz="900" spc="105">
                <a:solidFill>
                  <a:srgbClr val="FFFFFF"/>
                </a:solidFill>
                <a:latin typeface="Times New Roman"/>
                <a:cs typeface="Times New Roman"/>
              </a:rPr>
              <a:t>phys.org/news/2017-07-imperial-academic-discusses-algae-fuel.html.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900" spc="95">
                <a:solidFill>
                  <a:srgbClr val="FFFFFF"/>
                </a:solidFill>
                <a:latin typeface="Times New Roman"/>
                <a:cs typeface="Times New Roman"/>
              </a:rPr>
              <a:t>Swarup,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35">
                <a:solidFill>
                  <a:srgbClr val="FFFFFF"/>
                </a:solidFill>
                <a:latin typeface="Times New Roman"/>
                <a:cs typeface="Times New Roman"/>
              </a:rPr>
              <a:t>Vijay.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“Advanced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Biofuels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2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90">
                <a:solidFill>
                  <a:srgbClr val="FFFFFF"/>
                </a:solidFill>
                <a:latin typeface="Times New Roman"/>
                <a:cs typeface="Times New Roman"/>
              </a:rPr>
              <a:t>Research.”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 i="1">
                <a:solidFill>
                  <a:srgbClr val="FFFFFF"/>
                </a:solidFill>
                <a:latin typeface="Times New Roman"/>
                <a:cs typeface="Times New Roman"/>
              </a:rPr>
              <a:t>ExxonMobil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Times New Roman"/>
                <a:cs typeface="Times New Roman"/>
              </a:rPr>
              <a:t>17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Sept.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0">
                <a:solidFill>
                  <a:srgbClr val="FFFFFF"/>
                </a:solidFill>
                <a:latin typeface="Times New Roman"/>
                <a:cs typeface="Times New Roman"/>
              </a:rPr>
              <a:t>2018,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https://corporate.exxonmobil.com/Research-and-innovation/Advanced-biofuels/Advanced-biofuels-and-algae-research#biofuelsResearchPortfolio</a:t>
            </a: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dirty="0" sz="900" spc="1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900" spc="80">
                <a:solidFill>
                  <a:srgbClr val="FFFFFF"/>
                </a:solidFill>
                <a:latin typeface="Times New Roman"/>
                <a:cs typeface="Times New Roman"/>
              </a:rPr>
              <a:t>WalkerJan,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Kris.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14">
                <a:solidFill>
                  <a:srgbClr val="FFFFFF"/>
                </a:solidFill>
                <a:latin typeface="Times New Roman"/>
                <a:cs typeface="Times New Roman"/>
              </a:rPr>
              <a:t>“Turning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60">
                <a:solidFill>
                  <a:srgbClr val="FFFFFF"/>
                </a:solidFill>
                <a:latin typeface="Times New Roman"/>
                <a:cs typeface="Times New Roman"/>
              </a:rPr>
              <a:t>Algae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0">
                <a:solidFill>
                  <a:srgbClr val="FFFFFF"/>
                </a:solidFill>
                <a:latin typeface="Times New Roman"/>
                <a:cs typeface="Times New Roman"/>
              </a:rPr>
              <a:t>into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5">
                <a:solidFill>
                  <a:srgbClr val="FFFFFF"/>
                </a:solidFill>
                <a:latin typeface="Times New Roman"/>
                <a:cs typeface="Times New Roman"/>
              </a:rPr>
              <a:t>Oil.”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 i="1">
                <a:solidFill>
                  <a:srgbClr val="FFFFFF"/>
                </a:solidFill>
                <a:latin typeface="Times New Roman"/>
                <a:cs typeface="Times New Roman"/>
              </a:rPr>
              <a:t>AZoCleantech.com</a:t>
            </a:r>
            <a:r>
              <a:rPr dirty="0" sz="900" spc="5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Times New Roman"/>
                <a:cs typeface="Times New Roman"/>
              </a:rPr>
              <a:t>17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50">
                <a:solidFill>
                  <a:srgbClr val="FFFFFF"/>
                </a:solidFill>
                <a:latin typeface="Times New Roman"/>
                <a:cs typeface="Times New Roman"/>
              </a:rPr>
              <a:t>Apr.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75">
                <a:solidFill>
                  <a:srgbClr val="FFFFFF"/>
                </a:solidFill>
                <a:latin typeface="Times New Roman"/>
                <a:cs typeface="Times New Roman"/>
              </a:rPr>
              <a:t>2019,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85">
                <a:solidFill>
                  <a:srgbClr val="FFFFFF"/>
                </a:solidFill>
                <a:latin typeface="Times New Roman"/>
                <a:cs typeface="Times New Roman"/>
                <a:hlinkClick r:id="rId3"/>
              </a:rPr>
              <a:t>https://www.azocleantech.com/article.aspx?ArticleID=345.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2019-12-12T16:26:56Z</dcterms:created>
  <dcterms:modified xsi:type="dcterms:W3CDTF">2019-12-12T16:26:56Z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