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9144000" cy="5143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2"/>
  </p:normalViewPr>
  <p:slideViewPr>
    <p:cSldViewPr>
      <p:cViewPr varScale="1">
        <p:scale>
          <a:sx n="148" d="100"/>
          <a:sy n="148" d="100"/>
        </p:scale>
        <p:origin x="600" y="1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97701" y="1631950"/>
            <a:ext cx="8348596" cy="1076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637668" y="2901054"/>
            <a:ext cx="3868663" cy="9340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ADADA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21212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53844" y="505350"/>
            <a:ext cx="4836310" cy="406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4725" y="1134059"/>
            <a:ext cx="8374549" cy="297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ADADA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12/11/21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oaa.gov/education/resource-collections/ocean-coasts/oil-spills" TargetMode="External"/><Relationship Id="rId3" Type="http://schemas.openxmlformats.org/officeDocument/2006/relationships/hyperlink" Target="https://www.api.org/news-policy-and-issues/blog/2018/06/15/another-big-reason-to-open-anwr-for-safe-development" TargetMode="External"/><Relationship Id="rId7" Type="http://schemas.openxmlformats.org/officeDocument/2006/relationships/hyperlink" Target="http://www.proquest.com/newspapers/why-are-we-talking-about-just-anwr-wildlife/docview/408950684/se-2?accountid=62703" TargetMode="External"/><Relationship Id="rId2" Type="http://schemas.openxmlformats.org/officeDocument/2006/relationships/hyperlink" Target="https://www.alaskawild.org/wp-content/uploads/2014/10/People-of-the-Arctic-National-Wildlife-Refug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ites.coloradocollege.edu/indigenoustraditions/sacred-lands/arctic-national-wildlife-refuge/#%3A~%3Atext%3DArctic%20National%20Wildlife%20Refuge%20The%20arctic%20tundra%20of%2Canimal%20species%20including%20wolves%2C%20muskox%2C%20bears%2C%20and%20caribou" TargetMode="External"/><Relationship Id="rId5" Type="http://schemas.openxmlformats.org/officeDocument/2006/relationships/hyperlink" Target="https://donyoung.house.gov/news/documentsingle.aspx?DocumentID=401903" TargetMode="External"/><Relationship Id="rId10" Type="http://schemas.openxmlformats.org/officeDocument/2006/relationships/hyperlink" Target="http://dx.doi.org/10.1007/s10584-019-02489-4" TargetMode="External"/><Relationship Id="rId4" Type="http://schemas.openxmlformats.org/officeDocument/2006/relationships/hyperlink" Target="https://republicans-naturalresources.house.gov/anwr/" TargetMode="External"/><Relationship Id="rId9" Type="http://schemas.openxmlformats.org/officeDocument/2006/relationships/hyperlink" Target="https://www.fws.gov/alaska/pages/national-wildlife-refug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50545">
              <a:lnSpc>
                <a:spcPct val="114999"/>
              </a:lnSpc>
              <a:spcBef>
                <a:spcPts val="100"/>
              </a:spcBef>
            </a:pPr>
            <a:r>
              <a:rPr spc="-10" dirty="0"/>
              <a:t>Should </a:t>
            </a:r>
            <a:r>
              <a:rPr spc="-5" dirty="0"/>
              <a:t>the </a:t>
            </a:r>
            <a:r>
              <a:rPr spc="-10" dirty="0"/>
              <a:t>Alaska </a:t>
            </a:r>
            <a:r>
              <a:rPr spc="-5" dirty="0"/>
              <a:t>National </a:t>
            </a:r>
            <a:r>
              <a:rPr spc="-10" dirty="0"/>
              <a:t>Wildlife </a:t>
            </a:r>
            <a:r>
              <a:rPr spc="-5" dirty="0"/>
              <a:t>Refuge </a:t>
            </a:r>
            <a:r>
              <a:rPr dirty="0"/>
              <a:t> (ANWR)</a:t>
            </a:r>
            <a:r>
              <a:rPr spc="-15" dirty="0"/>
              <a:t> </a:t>
            </a:r>
            <a:r>
              <a:rPr spc="-5" dirty="0"/>
              <a:t>be</a:t>
            </a:r>
            <a:r>
              <a:rPr spc="-15" dirty="0"/>
              <a:t> </a:t>
            </a:r>
            <a:r>
              <a:rPr spc="-5" dirty="0"/>
              <a:t>opened</a:t>
            </a:r>
            <a:r>
              <a:rPr spc="-15" dirty="0"/>
              <a:t> </a:t>
            </a:r>
            <a:r>
              <a:rPr spc="-5" dirty="0"/>
              <a:t>for</a:t>
            </a:r>
            <a:r>
              <a:rPr spc="-20" dirty="0"/>
              <a:t> </a:t>
            </a:r>
            <a:r>
              <a:rPr spc="-5" dirty="0"/>
              <a:t>oil</a:t>
            </a:r>
            <a:r>
              <a:rPr spc="-15" dirty="0"/>
              <a:t> </a:t>
            </a:r>
            <a:r>
              <a:rPr spc="-5" dirty="0"/>
              <a:t>and</a:t>
            </a:r>
            <a:r>
              <a:rPr spc="-15" dirty="0"/>
              <a:t> </a:t>
            </a:r>
            <a:r>
              <a:rPr spc="-5" dirty="0"/>
              <a:t>gas</a:t>
            </a:r>
            <a:r>
              <a:rPr spc="-15" dirty="0"/>
              <a:t> </a:t>
            </a:r>
            <a:r>
              <a:rPr spc="-5" dirty="0"/>
              <a:t>development?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Robert</a:t>
            </a:r>
            <a:r>
              <a:rPr spc="-15" dirty="0"/>
              <a:t> </a:t>
            </a:r>
            <a:r>
              <a:rPr spc="-5" dirty="0"/>
              <a:t>Bruce,</a:t>
            </a:r>
            <a:r>
              <a:rPr spc="-15" dirty="0"/>
              <a:t> </a:t>
            </a:r>
            <a:r>
              <a:rPr spc="-5" dirty="0"/>
              <a:t>Bridget</a:t>
            </a:r>
            <a:r>
              <a:rPr spc="-10" dirty="0"/>
              <a:t> </a:t>
            </a:r>
            <a:r>
              <a:rPr spc="-5" dirty="0"/>
              <a:t>Hannon,</a:t>
            </a:r>
            <a:r>
              <a:rPr spc="-15" dirty="0"/>
              <a:t> </a:t>
            </a:r>
            <a:r>
              <a:rPr spc="-5" dirty="0"/>
              <a:t>Regan</a:t>
            </a:r>
            <a:r>
              <a:rPr spc="-15" dirty="0"/>
              <a:t> </a:t>
            </a:r>
            <a:r>
              <a:rPr dirty="0"/>
              <a:t>Metz,</a:t>
            </a:r>
            <a:r>
              <a:rPr spc="-10" dirty="0"/>
              <a:t> </a:t>
            </a:r>
            <a:r>
              <a:rPr dirty="0"/>
              <a:t>Jawun</a:t>
            </a:r>
            <a:r>
              <a:rPr spc="-35" dirty="0"/>
              <a:t> </a:t>
            </a:r>
            <a:r>
              <a:rPr spc="-40" dirty="0"/>
              <a:t>Tabb</a:t>
            </a:r>
          </a:p>
          <a:p>
            <a:pPr marL="488315" marR="485775" algn="ctr">
              <a:lnSpc>
                <a:spcPct val="198300"/>
              </a:lnSpc>
            </a:pPr>
            <a:r>
              <a:rPr spc="-5" dirty="0"/>
              <a:t>Department of Biology at Wilkes University </a:t>
            </a:r>
            <a:r>
              <a:rPr spc="-320" dirty="0"/>
              <a:t> </a:t>
            </a:r>
            <a:r>
              <a:rPr spc="-5" dirty="0"/>
              <a:t>BIO</a:t>
            </a:r>
            <a:r>
              <a:rPr spc="-10" dirty="0"/>
              <a:t> </a:t>
            </a:r>
            <a:r>
              <a:rPr spc="-5" dirty="0"/>
              <a:t>105:</a:t>
            </a:r>
            <a:r>
              <a:rPr spc="-10" dirty="0"/>
              <a:t> </a:t>
            </a:r>
            <a:r>
              <a:rPr spc="-5" dirty="0"/>
              <a:t>Energy in</a:t>
            </a:r>
            <a:r>
              <a:rPr spc="-10" dirty="0"/>
              <a:t> </a:t>
            </a:r>
            <a:r>
              <a:rPr spc="-5" dirty="0"/>
              <a:t>our </a:t>
            </a:r>
            <a:r>
              <a:rPr spc="-10" dirty="0"/>
              <a:t>World</a:t>
            </a:r>
          </a:p>
        </p:txBody>
      </p:sp>
      <p:sp>
        <p:nvSpPr>
          <p:cNvPr id="4" name="object 4"/>
          <p:cNvSpPr/>
          <p:nvPr/>
        </p:nvSpPr>
        <p:spPr>
          <a:xfrm>
            <a:off x="7398500" y="0"/>
            <a:ext cx="1606550" cy="2461260"/>
          </a:xfrm>
          <a:custGeom>
            <a:avLst/>
            <a:gdLst/>
            <a:ahLst/>
            <a:cxnLst/>
            <a:rect l="l" t="t" r="r" b="b"/>
            <a:pathLst>
              <a:path w="1606550" h="2461260">
                <a:moveTo>
                  <a:pt x="0" y="0"/>
                </a:moveTo>
                <a:lnTo>
                  <a:pt x="0" y="1230599"/>
                </a:lnTo>
                <a:lnTo>
                  <a:pt x="1606499" y="1230599"/>
                </a:lnTo>
                <a:lnTo>
                  <a:pt x="1606499" y="2461199"/>
                </a:lnTo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3474" y="0"/>
            <a:ext cx="1483360" cy="2646680"/>
          </a:xfrm>
          <a:custGeom>
            <a:avLst/>
            <a:gdLst/>
            <a:ahLst/>
            <a:cxnLst/>
            <a:rect l="l" t="t" r="r" b="b"/>
            <a:pathLst>
              <a:path w="1483360" h="2646680">
                <a:moveTo>
                  <a:pt x="1482899" y="0"/>
                </a:moveTo>
                <a:lnTo>
                  <a:pt x="1482899" y="1323149"/>
                </a:lnTo>
                <a:lnTo>
                  <a:pt x="0" y="1323149"/>
                </a:lnTo>
                <a:lnTo>
                  <a:pt x="0" y="2646299"/>
                </a:lnTo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3474" y="2945100"/>
            <a:ext cx="1513840" cy="2199005"/>
          </a:xfrm>
          <a:custGeom>
            <a:avLst/>
            <a:gdLst/>
            <a:ahLst/>
            <a:cxnLst/>
            <a:rect l="l" t="t" r="r" b="b"/>
            <a:pathLst>
              <a:path w="1513839" h="2199004">
                <a:moveTo>
                  <a:pt x="1513799" y="2198399"/>
                </a:moveTo>
                <a:lnTo>
                  <a:pt x="1513799" y="1099199"/>
                </a:lnTo>
                <a:lnTo>
                  <a:pt x="0" y="1099199"/>
                </a:lnTo>
                <a:lnTo>
                  <a:pt x="0" y="0"/>
                </a:lnTo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403749" y="2800749"/>
            <a:ext cx="1596390" cy="2338070"/>
          </a:xfrm>
          <a:custGeom>
            <a:avLst/>
            <a:gdLst/>
            <a:ahLst/>
            <a:cxnLst/>
            <a:rect l="l" t="t" r="r" b="b"/>
            <a:pathLst>
              <a:path w="1596390" h="2338070">
                <a:moveTo>
                  <a:pt x="0" y="2337599"/>
                </a:moveTo>
                <a:lnTo>
                  <a:pt x="0" y="1168799"/>
                </a:lnTo>
                <a:lnTo>
                  <a:pt x="1595999" y="1168799"/>
                </a:lnTo>
                <a:lnTo>
                  <a:pt x="1595999" y="0"/>
                </a:lnTo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350"/>
            <a:ext cx="633031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The</a:t>
            </a:r>
            <a:r>
              <a:rPr spc="-160" dirty="0"/>
              <a:t> </a:t>
            </a:r>
            <a:r>
              <a:rPr spc="-5" dirty="0"/>
              <a:t>Alaska</a:t>
            </a:r>
            <a:r>
              <a:rPr spc="-25" dirty="0"/>
              <a:t> </a:t>
            </a:r>
            <a:r>
              <a:rPr spc="-5" dirty="0"/>
              <a:t>National</a:t>
            </a:r>
            <a:r>
              <a:rPr spc="-20" dirty="0"/>
              <a:t> </a:t>
            </a:r>
            <a:r>
              <a:rPr spc="-5" dirty="0"/>
              <a:t>Wildlife</a:t>
            </a:r>
            <a:r>
              <a:rPr spc="-25" dirty="0"/>
              <a:t> </a:t>
            </a:r>
            <a:r>
              <a:rPr spc="-5" dirty="0"/>
              <a:t>Refuge</a:t>
            </a:r>
            <a:r>
              <a:rPr spc="-20" dirty="0"/>
              <a:t> </a:t>
            </a:r>
            <a:r>
              <a:rPr dirty="0"/>
              <a:t>(ANWR)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1699" y="1259775"/>
            <a:ext cx="4260850" cy="3416935"/>
          </a:xfrm>
          <a:prstGeom prst="rect">
            <a:avLst/>
          </a:prstGeom>
          <a:solidFill>
            <a:srgbClr val="212121"/>
          </a:solidFill>
          <a:ln w="9524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542925" indent="-355600">
              <a:lnSpc>
                <a:spcPct val="100000"/>
              </a:lnSpc>
              <a:spcBef>
                <a:spcPts val="610"/>
              </a:spcBef>
              <a:buChar char="●"/>
              <a:tabLst>
                <a:tab pos="542290" algn="l"/>
                <a:tab pos="542925" algn="l"/>
              </a:tabLst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North-Eastern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part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to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state</a:t>
            </a:r>
            <a:endParaRPr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ADADAD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542925" indent="-355600">
              <a:lnSpc>
                <a:spcPct val="100000"/>
              </a:lnSpc>
              <a:spcBef>
                <a:spcPts val="5"/>
              </a:spcBef>
              <a:buChar char="●"/>
              <a:tabLst>
                <a:tab pos="542290" algn="l"/>
                <a:tab pos="542925" algn="l"/>
              </a:tabLst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President</a:t>
            </a:r>
            <a:r>
              <a:rPr sz="1650" spc="-8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Theodore</a:t>
            </a:r>
            <a:r>
              <a:rPr sz="1650" spc="-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Roosevelt</a:t>
            </a:r>
            <a:endParaRPr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ADADAD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542925" indent="-355600">
              <a:lnSpc>
                <a:spcPct val="100000"/>
              </a:lnSpc>
              <a:spcBef>
                <a:spcPts val="5"/>
              </a:spcBef>
              <a:buChar char="●"/>
              <a:tabLst>
                <a:tab pos="542290" algn="l"/>
                <a:tab pos="542925" algn="l"/>
              </a:tabLst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65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Public</a:t>
            </a:r>
            <a:r>
              <a:rPr sz="165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Land</a:t>
            </a:r>
            <a:r>
              <a:rPr sz="165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Order</a:t>
            </a:r>
            <a:r>
              <a:rPr sz="165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(PLO)</a:t>
            </a:r>
            <a:r>
              <a:rPr sz="165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2214</a:t>
            </a:r>
            <a:endParaRPr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ADADAD"/>
              </a:buClr>
              <a:buFont typeface="Arial"/>
              <a:buChar char="●"/>
            </a:pPr>
            <a:endParaRPr sz="1700">
              <a:latin typeface="Arial"/>
              <a:cs typeface="Arial"/>
            </a:endParaRPr>
          </a:p>
          <a:p>
            <a:pPr marL="542925" indent="-355600">
              <a:lnSpc>
                <a:spcPct val="100000"/>
              </a:lnSpc>
              <a:spcBef>
                <a:spcPts val="5"/>
              </a:spcBef>
              <a:buChar char="●"/>
              <a:tabLst>
                <a:tab pos="542290" algn="l"/>
                <a:tab pos="542925" algn="l"/>
              </a:tabLst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December</a:t>
            </a:r>
            <a:r>
              <a:rPr sz="1650" spc="-3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6,</a:t>
            </a:r>
            <a:r>
              <a:rPr sz="1650" spc="-3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1960</a:t>
            </a:r>
            <a:endParaRPr sz="1650">
              <a:latin typeface="Arial"/>
              <a:cs typeface="Arial"/>
            </a:endParaRPr>
          </a:p>
          <a:p>
            <a:pPr marL="542925" marR="510540" indent="-355600">
              <a:lnSpc>
                <a:spcPct val="200000"/>
              </a:lnSpc>
              <a:buChar char="●"/>
              <a:tabLst>
                <a:tab pos="542290" algn="l"/>
                <a:tab pos="542925" algn="l"/>
              </a:tabLst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Created because the wildlife in the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area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land itself</a:t>
            </a:r>
            <a:endParaRPr sz="165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572000" y="1259775"/>
            <a:ext cx="4572000" cy="3884295"/>
            <a:chOff x="4572000" y="1259775"/>
            <a:chExt cx="4572000" cy="388429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01000" y="1259775"/>
              <a:ext cx="3442999" cy="19366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0" y="3196475"/>
              <a:ext cx="2628479" cy="19470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2543810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The</a:t>
            </a:r>
            <a:r>
              <a:rPr spc="-35" dirty="0"/>
              <a:t> </a:t>
            </a:r>
            <a:r>
              <a:rPr dirty="0"/>
              <a:t>Political</a:t>
            </a:r>
            <a:r>
              <a:rPr spc="-30" dirty="0"/>
              <a:t> </a:t>
            </a:r>
            <a:r>
              <a:rPr spc="5" dirty="0"/>
              <a:t>Lens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4725" y="1175208"/>
            <a:ext cx="8365490" cy="2865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4999"/>
              </a:lnSpc>
              <a:spcBef>
                <a:spcPts val="1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As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semester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progressed,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I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learned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more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about the political implications of our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topic,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"ANWR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1800" spc="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gas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development."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For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those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unfamiliar</a:t>
            </a:r>
            <a:r>
              <a:rPr sz="1800" spc="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term,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political impact is defined as: an of or pertaining to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civil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government, as opposed to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military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government;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b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of, involved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in, or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connected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 with government</a:t>
            </a:r>
            <a:endParaRPr sz="1800">
              <a:latin typeface="Arial"/>
              <a:cs typeface="Arial"/>
            </a:endParaRPr>
          </a:p>
          <a:p>
            <a:pPr marL="12700" marR="28575">
              <a:lnSpc>
                <a:spcPct val="114999"/>
              </a:lnSpc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policy-making;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of, involved in, or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connected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 government policy-making;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of,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involved in, or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connected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 government policy-making;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of, involved in, or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connected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 government policy-making;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of, involved in, or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connected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government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policy-making;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d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 of,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involved in,</a:t>
            </a:r>
            <a:r>
              <a:rPr sz="1800" spc="-3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70" dirty="0">
                <a:solidFill>
                  <a:srgbClr val="ADADAD"/>
                </a:solidFill>
                <a:latin typeface="Arial"/>
                <a:cs typeface="Arial"/>
              </a:rPr>
              <a:t>Tax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ADADAD"/>
                </a:solidFill>
                <a:latin typeface="Arial"/>
                <a:cs typeface="Arial"/>
              </a:rPr>
              <a:t>policy,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 labor </a:t>
            </a:r>
            <a:r>
              <a:rPr sz="1800" spc="-30" dirty="0">
                <a:solidFill>
                  <a:srgbClr val="ADADAD"/>
                </a:solidFill>
                <a:latin typeface="Arial"/>
                <a:cs typeface="Arial"/>
              </a:rPr>
              <a:t>law,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and trade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restrictions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some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examples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themes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that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have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significant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 political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impact.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146240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-85" dirty="0"/>
              <a:t>Tax</a:t>
            </a:r>
            <a:r>
              <a:rPr spc="-65" dirty="0"/>
              <a:t> </a:t>
            </a:r>
            <a:r>
              <a:rPr dirty="0"/>
              <a:t>Policy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4725" y="1204354"/>
            <a:ext cx="8268334" cy="3222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6000"/>
              </a:lnSpc>
              <a:spcBef>
                <a:spcPts val="95"/>
              </a:spcBef>
            </a:pPr>
            <a:r>
              <a:rPr sz="1650" spc="-55" dirty="0">
                <a:solidFill>
                  <a:srgbClr val="ADADAD"/>
                </a:solidFill>
                <a:latin typeface="Arial"/>
                <a:cs typeface="Arial"/>
              </a:rPr>
              <a:t>Tax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Policy- 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government's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choice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 what taxes to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charge,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 what amounts,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and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on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whom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known as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20" dirty="0">
                <a:solidFill>
                  <a:srgbClr val="ADADAD"/>
                </a:solidFill>
                <a:latin typeface="Arial"/>
                <a:cs typeface="Arial"/>
              </a:rPr>
              <a:t>policy.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It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microeconomic as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well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as macroeconomic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nature.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The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purpose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policy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to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produce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income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for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government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purposes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rather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than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to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affect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company and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personal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decisions.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Growth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and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efficiency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economy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The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system should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not obstruct or impair the economy's productive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capabilities.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Also, if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you 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notice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there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3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different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types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65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three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types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taxation: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regressive,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proportional,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and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progressive.</a:t>
            </a:r>
            <a:r>
              <a:rPr sz="1650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Two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these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schemes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have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differing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effects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on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high-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and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low-income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earners. Lower-income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people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more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affected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by regressive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taxation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than the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wealthy.Low-,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middle-, and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high-income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earners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are all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affected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equally under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proportional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taxation,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commonly known as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flat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tax.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Regardless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income,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they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all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pay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same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tax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rate. 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progressive tax has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greater financial impact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on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higher-income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people than it does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on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lower-income people.</a:t>
            </a:r>
            <a:endParaRPr sz="1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151955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Labor</a:t>
            </a:r>
            <a:r>
              <a:rPr spc="-75" dirty="0"/>
              <a:t> </a:t>
            </a:r>
            <a:r>
              <a:rPr spc="5" dirty="0"/>
              <a:t>Law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4725" y="1205383"/>
            <a:ext cx="8325484" cy="264541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2050"/>
              </a:lnSpc>
              <a:spcBef>
                <a:spcPts val="26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Labor Law-Is legislation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specifying responsibilities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and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rights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 employment,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particularly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responsibilities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 the employer and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rights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 the employee.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Laws 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differ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among jurisdictions; this definition pertains to labor law within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United States.The purpose of Labor Law is to equalize the bargaining power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between employers and employees. The laws primarily deal with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relationship </a:t>
            </a:r>
            <a:r>
              <a:rPr sz="180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between employers and unions. Not to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mention,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 wage and hour division of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United</a:t>
            </a:r>
            <a:r>
              <a:rPr sz="1800" spc="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States</a:t>
            </a:r>
            <a:r>
              <a:rPr sz="180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Department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800" spc="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Labor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administers</a:t>
            </a:r>
            <a:r>
              <a:rPr sz="1800" spc="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enforces</a:t>
            </a:r>
            <a:r>
              <a:rPr sz="1800" spc="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some</a:t>
            </a:r>
            <a:r>
              <a:rPr sz="18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800" spc="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country's most comprehensive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labor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regulations.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 Fair Labor Standards Act is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one of them. These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rules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apply to everyone though. These are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3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 them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minimum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wage,overtime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and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misclassification.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330771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10" dirty="0"/>
              <a:t>3</a:t>
            </a:r>
            <a:r>
              <a:rPr spc="-65" dirty="0"/>
              <a:t> </a:t>
            </a:r>
            <a:r>
              <a:rPr spc="-20" dirty="0"/>
              <a:t>Types</a:t>
            </a:r>
            <a:r>
              <a:rPr spc="-15" dirty="0"/>
              <a:t> </a:t>
            </a:r>
            <a:r>
              <a:rPr spc="5" dirty="0"/>
              <a:t>Of</a:t>
            </a:r>
            <a:r>
              <a:rPr spc="-20" dirty="0"/>
              <a:t> </a:t>
            </a:r>
            <a:r>
              <a:rPr spc="5" dirty="0"/>
              <a:t>Labor</a:t>
            </a:r>
            <a:r>
              <a:rPr spc="-20" dirty="0"/>
              <a:t> </a:t>
            </a:r>
            <a:r>
              <a:rPr spc="5" dirty="0"/>
              <a:t>Laws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5993" y="1186383"/>
            <a:ext cx="8211820" cy="1988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8615" marR="62865" indent="-336550">
              <a:lnSpc>
                <a:spcPct val="114999"/>
              </a:lnSpc>
              <a:spcBef>
                <a:spcPts val="100"/>
              </a:spcBef>
              <a:buChar char="●"/>
              <a:tabLst>
                <a:tab pos="347980" algn="l"/>
                <a:tab pos="349250" algn="l"/>
              </a:tabLst>
            </a:pPr>
            <a:r>
              <a:rPr sz="1400" u="heavy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</a:rPr>
              <a:t>Minimum </a:t>
            </a:r>
            <a:r>
              <a:rPr sz="1400" u="heavy" spc="-20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</a:rPr>
              <a:t>Wage</a:t>
            </a:r>
            <a:r>
              <a:rPr sz="14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-</a:t>
            </a:r>
            <a:r>
              <a:rPr sz="140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A minimum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wage is the lowest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salary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that businesses are legally permitted to pay </a:t>
            </a:r>
            <a:r>
              <a:rPr sz="1400" spc="-37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their employees—the price floor below which employees are prohibited from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selling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their </a:t>
            </a:r>
            <a:r>
              <a:rPr sz="1400" spc="-20" dirty="0">
                <a:solidFill>
                  <a:srgbClr val="ADADAD"/>
                </a:solidFill>
                <a:latin typeface="Arial"/>
                <a:cs typeface="Arial"/>
              </a:rPr>
              <a:t>labor.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By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end of the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twentieth 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century,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most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countries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had enacted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minimum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wage legislation.</a:t>
            </a:r>
            <a:endParaRPr sz="1400">
              <a:latin typeface="Arial"/>
              <a:cs typeface="Arial"/>
            </a:endParaRPr>
          </a:p>
          <a:p>
            <a:pPr marL="348615" marR="5080" indent="-336550" algn="just">
              <a:lnSpc>
                <a:spcPct val="114999"/>
              </a:lnSpc>
              <a:buChar char="●"/>
              <a:tabLst>
                <a:tab pos="349250" algn="l"/>
              </a:tabLst>
            </a:pPr>
            <a:r>
              <a:rPr sz="1400" u="heavy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</a:rPr>
              <a:t>Overtime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-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Overtime work is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required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or permitted by an 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employer. 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Workers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who work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more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than 40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hours per week are entitled to overtime pay under the Fair Labor Standards Act. This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rule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has only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400" spc="-37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few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exceptions.</a:t>
            </a:r>
            <a:endParaRPr sz="1400">
              <a:latin typeface="Arial"/>
              <a:cs typeface="Arial"/>
            </a:endParaRPr>
          </a:p>
          <a:p>
            <a:pPr marL="348615" marR="56515" indent="-336550" algn="just">
              <a:lnSpc>
                <a:spcPct val="114999"/>
              </a:lnSpc>
              <a:buChar char="●"/>
              <a:tabLst>
                <a:tab pos="349250" algn="l"/>
              </a:tabLst>
            </a:pPr>
            <a:r>
              <a:rPr sz="1400" u="heavy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</a:rPr>
              <a:t>Misclassification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-</a:t>
            </a:r>
            <a:r>
              <a:rPr sz="1400" spc="-8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400" spc="-8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worke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r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i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describe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d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a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s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a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n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independen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t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contractor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b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y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a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n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employe</a:t>
            </a:r>
            <a:r>
              <a:rPr sz="1400" spc="-80" dirty="0">
                <a:solidFill>
                  <a:srgbClr val="ADADAD"/>
                </a:solidFill>
                <a:latin typeface="Arial"/>
                <a:cs typeface="Arial"/>
              </a:rPr>
              <a:t>r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r>
              <a:rPr sz="1400" spc="-8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Accordin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g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to  the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legislation, the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worker is an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employee.</a:t>
            </a:r>
            <a:r>
              <a:rPr sz="1400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This is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case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of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misclassification,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 which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can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lead to: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5993" y="3699459"/>
            <a:ext cx="7951470" cy="100711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348615" indent="-336550">
              <a:lnSpc>
                <a:spcPct val="100000"/>
              </a:lnSpc>
              <a:spcBef>
                <a:spcPts val="350"/>
              </a:spcBef>
              <a:buChar char="●"/>
              <a:tabLst>
                <a:tab pos="347980" algn="l"/>
                <a:tab pos="349250" algn="l"/>
              </a:tabLst>
            </a:pP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Affect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worker's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30" dirty="0">
                <a:solidFill>
                  <a:srgbClr val="ADADAD"/>
                </a:solidFill>
                <a:latin typeface="Arial"/>
                <a:cs typeface="Arial"/>
              </a:rPr>
              <a:t>pay,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perks,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14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safeguards</a:t>
            </a:r>
            <a:endParaRPr sz="1400">
              <a:latin typeface="Arial"/>
              <a:cs typeface="Arial"/>
            </a:endParaRPr>
          </a:p>
          <a:p>
            <a:pPr marL="348615" indent="-336550">
              <a:lnSpc>
                <a:spcPct val="100000"/>
              </a:lnSpc>
              <a:spcBef>
                <a:spcPts val="254"/>
              </a:spcBef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Both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firms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employees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will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face tax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concerns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as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result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of this.</a:t>
            </a:r>
            <a:endParaRPr sz="1400">
              <a:latin typeface="Arial"/>
              <a:cs typeface="Arial"/>
            </a:endParaRPr>
          </a:p>
          <a:p>
            <a:pPr marL="348615" marR="5080" indent="-336550">
              <a:lnSpc>
                <a:spcPct val="114999"/>
              </a:lnSpc>
              <a:buChar char="●"/>
              <a:tabLst>
                <a:tab pos="347980" algn="l"/>
                <a:tab pos="349250" algn="l"/>
              </a:tabLst>
            </a:pP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Contact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your state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labor 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office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or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register a complaint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with the Department of Labor if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you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believe </a:t>
            </a:r>
            <a:r>
              <a:rPr sz="1400" spc="-37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you</a:t>
            </a:r>
            <a:r>
              <a:rPr sz="14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400" spc="-5" dirty="0">
                <a:solidFill>
                  <a:srgbClr val="ADADAD"/>
                </a:solidFill>
                <a:latin typeface="Arial"/>
                <a:cs typeface="Arial"/>
              </a:rPr>
              <a:t>have been </a:t>
            </a:r>
            <a:r>
              <a:rPr sz="1400" dirty="0">
                <a:solidFill>
                  <a:srgbClr val="ADADAD"/>
                </a:solidFill>
                <a:latin typeface="Arial"/>
                <a:cs typeface="Arial"/>
              </a:rPr>
              <a:t>misclassified.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7615" y="182998"/>
            <a:ext cx="244919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-10" dirty="0"/>
              <a:t>Trade</a:t>
            </a:r>
            <a:r>
              <a:rPr spc="-50" dirty="0"/>
              <a:t> </a:t>
            </a:r>
            <a:r>
              <a:rPr dirty="0"/>
              <a:t>Restriction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3977" y="811917"/>
            <a:ext cx="5126355" cy="3895090"/>
          </a:xfrm>
          <a:prstGeom prst="rect">
            <a:avLst/>
          </a:prstGeom>
        </p:spPr>
        <p:txBody>
          <a:bodyPr vert="horz" wrap="square" lIns="0" tIns="31114" rIns="0" bIns="0" rtlCol="0">
            <a:spAutoFit/>
          </a:bodyPr>
          <a:lstStyle/>
          <a:p>
            <a:pPr marL="368935" marR="123825" indent="-356870">
              <a:lnSpc>
                <a:spcPts val="1900"/>
              </a:lnSpc>
              <a:spcBef>
                <a:spcPts val="244"/>
              </a:spcBef>
              <a:buChar char="●"/>
              <a:tabLst>
                <a:tab pos="368300" algn="l"/>
                <a:tab pos="369570" algn="l"/>
              </a:tabLst>
            </a:pP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650" spc="-1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trade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restriction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restriction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on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 exchange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 products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and/or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services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between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two or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more 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countries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that is imposed 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artificially.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It's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 side 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effect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 protectionism.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An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Example of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trade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restriction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is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?</a:t>
            </a:r>
            <a:r>
              <a:rPr sz="1650" spc="-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1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1650" spc="-1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60" dirty="0">
                <a:solidFill>
                  <a:srgbClr val="ADADAD"/>
                </a:solidFill>
                <a:latin typeface="Arial"/>
                <a:cs typeface="Arial"/>
              </a:rPr>
              <a:t>T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rade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Barrier</a:t>
            </a:r>
            <a:endParaRPr sz="1650">
              <a:latin typeface="Arial"/>
              <a:cs typeface="Arial"/>
            </a:endParaRPr>
          </a:p>
          <a:p>
            <a:pPr marL="368935" indent="-356870">
              <a:lnSpc>
                <a:spcPts val="1800"/>
              </a:lnSpc>
              <a:buChar char="●"/>
              <a:tabLst>
                <a:tab pos="368300" algn="l"/>
                <a:tab pos="369570" algn="l"/>
              </a:tabLst>
            </a:pPr>
            <a:r>
              <a:rPr sz="1650" u="heavy" spc="-10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</a:rPr>
              <a:t>Trade</a:t>
            </a:r>
            <a:r>
              <a:rPr sz="1650" u="heavy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</a:rPr>
              <a:t> Barrier</a:t>
            </a:r>
            <a:r>
              <a:rPr sz="165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-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When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government erect hurdles</a:t>
            </a:r>
            <a:endParaRPr sz="1650">
              <a:latin typeface="Arial"/>
              <a:cs typeface="Arial"/>
            </a:endParaRPr>
          </a:p>
          <a:p>
            <a:pPr marL="368935" marR="5080">
              <a:lnSpc>
                <a:spcPts val="1900"/>
              </a:lnSpc>
              <a:spcBef>
                <a:spcPts val="90"/>
              </a:spcBef>
            </a:pP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to free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commerce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between national economies,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which are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referred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to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as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trade barriers.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As a result,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trade barriers are essentially interventions in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markets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that function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on a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global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scale. </a:t>
            </a:r>
            <a:r>
              <a:rPr sz="1650" spc="-30" dirty="0">
                <a:solidFill>
                  <a:srgbClr val="ADADAD"/>
                </a:solidFill>
                <a:latin typeface="Arial"/>
                <a:cs typeface="Arial"/>
              </a:rPr>
              <a:t>Tariffs 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(taxes) on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imports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(and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occasionally exports) are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one</a:t>
            </a:r>
            <a:r>
              <a:rPr sz="1650" spc="5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type</a:t>
            </a:r>
            <a:r>
              <a:rPr sz="1650" spc="6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1650" spc="5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trade</a:t>
            </a:r>
            <a:r>
              <a:rPr sz="1650" spc="6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barrier,</a:t>
            </a:r>
            <a:r>
              <a:rPr sz="1650" spc="5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as</a:t>
            </a:r>
            <a:r>
              <a:rPr sz="1650" spc="6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1650" spc="5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non-tariff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obstacles</a:t>
            </a:r>
            <a:r>
              <a:rPr sz="1650" spc="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such</a:t>
            </a:r>
            <a:r>
              <a:rPr sz="1650" spc="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as</a:t>
            </a:r>
            <a:r>
              <a:rPr sz="1650" spc="9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import</a:t>
            </a:r>
            <a:r>
              <a:rPr sz="1650" spc="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quotas,</a:t>
            </a:r>
            <a:r>
              <a:rPr sz="1650" spc="9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domestic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industry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subsidies,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trade embargoes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(typically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for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geopolitical </a:t>
            </a:r>
            <a:r>
              <a:rPr sz="1650" spc="5" dirty="0">
                <a:solidFill>
                  <a:srgbClr val="ADADAD"/>
                </a:solidFill>
                <a:latin typeface="Arial"/>
                <a:cs typeface="Arial"/>
              </a:rPr>
              <a:t>reasons), and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licenses to import goods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into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the </a:t>
            </a:r>
            <a:r>
              <a:rPr sz="1650" spc="-15" dirty="0">
                <a:solidFill>
                  <a:srgbClr val="ADADAD"/>
                </a:solidFill>
                <a:latin typeface="Arial"/>
                <a:cs typeface="Arial"/>
              </a:rPr>
              <a:t>economy.</a:t>
            </a:r>
            <a:endParaRPr sz="165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78500" y="1495049"/>
            <a:ext cx="3565499" cy="21533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326834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Environmental</a:t>
            </a:r>
            <a:r>
              <a:rPr spc="-90" dirty="0"/>
              <a:t> </a:t>
            </a:r>
            <a:r>
              <a:rPr spc="5" dirty="0"/>
              <a:t>Impacts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4725" y="1215340"/>
            <a:ext cx="7744459" cy="2463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Drilling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well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known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for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its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negative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effect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on the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environment.</a:t>
            </a:r>
            <a:endParaRPr sz="2000">
              <a:latin typeface="Arial"/>
              <a:cs typeface="Arial"/>
            </a:endParaRPr>
          </a:p>
          <a:p>
            <a:pPr marL="12700" marR="5080">
              <a:lnSpc>
                <a:spcPct val="200000"/>
              </a:lnSpc>
              <a:spcBef>
                <a:spcPts val="1200"/>
              </a:spcBef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This is why ANWR oil drilling was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stopped. </a:t>
            </a:r>
            <a:r>
              <a:rPr sz="2000" spc="-114" dirty="0">
                <a:solidFill>
                  <a:srgbClr val="ADADAD"/>
                </a:solidFill>
                <a:latin typeface="Arial"/>
                <a:cs typeface="Arial"/>
              </a:rPr>
              <a:t>To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try to put an end to the </a:t>
            </a:r>
            <a:r>
              <a:rPr sz="2000" spc="-5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pollution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it was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creating.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drilling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pollutes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ocean,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arctic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ice,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kills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animals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336232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Environment</a:t>
            </a:r>
            <a:r>
              <a:rPr spc="-85" dirty="0"/>
              <a:t> </a:t>
            </a:r>
            <a:r>
              <a:rPr spc="5" dirty="0"/>
              <a:t>Continued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9967" y="1215340"/>
            <a:ext cx="7877809" cy="215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4335" indent="-382270">
              <a:lnSpc>
                <a:spcPct val="100000"/>
              </a:lnSpc>
              <a:spcBef>
                <a:spcPts val="100"/>
              </a:spcBef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Thousands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barrels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of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crude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gets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spilled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into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oceans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ADADAD"/>
              </a:buClr>
              <a:buFont typeface="Arial"/>
              <a:buChar char="●"/>
            </a:pPr>
            <a:endParaRPr sz="2050">
              <a:latin typeface="Arial"/>
              <a:cs typeface="Arial"/>
            </a:endParaRPr>
          </a:p>
          <a:p>
            <a:pPr marL="394335" indent="-382270">
              <a:lnSpc>
                <a:spcPct val="100000"/>
              </a:lnSpc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Even</a:t>
            </a:r>
            <a:r>
              <a:rPr sz="20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a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small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spill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can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take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decades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to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clean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up</a:t>
            </a:r>
            <a:endParaRPr sz="2000">
              <a:latin typeface="Arial"/>
              <a:cs typeface="Arial"/>
            </a:endParaRPr>
          </a:p>
          <a:p>
            <a:pPr marL="394335" marR="5080" indent="-382270">
              <a:lnSpc>
                <a:spcPct val="200000"/>
              </a:lnSpc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 oil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rigs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themselves use dangerous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chemicals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that leak into the </a:t>
            </a:r>
            <a:r>
              <a:rPr sz="2000" spc="-5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ocean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336232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Environment</a:t>
            </a:r>
            <a:r>
              <a:rPr spc="-85" dirty="0"/>
              <a:t> </a:t>
            </a:r>
            <a:r>
              <a:rPr spc="5" dirty="0"/>
              <a:t>Continued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82980" y="1216864"/>
            <a:ext cx="8143240" cy="2875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1475" indent="-359410">
              <a:lnSpc>
                <a:spcPct val="100000"/>
              </a:lnSpc>
              <a:spcBef>
                <a:spcPts val="100"/>
              </a:spcBef>
              <a:buChar char="●"/>
              <a:tabLst>
                <a:tab pos="371475" algn="l"/>
                <a:tab pos="372110" algn="l"/>
              </a:tabLst>
            </a:pP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The oil that went into the ocean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kill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 the fish and other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sea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 life, by 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suffocating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 them</a:t>
            </a:r>
            <a:endParaRPr sz="1700">
              <a:latin typeface="Arial"/>
              <a:cs typeface="Arial"/>
            </a:endParaRPr>
          </a:p>
          <a:p>
            <a:pPr marL="371475" marR="245110" indent="-359410">
              <a:lnSpc>
                <a:spcPct val="200000"/>
              </a:lnSpc>
              <a:buChar char="●"/>
              <a:tabLst>
                <a:tab pos="371475" algn="l"/>
                <a:tab pos="372110" algn="l"/>
              </a:tabLst>
            </a:pP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Other animals are 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affected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like the animals that eat fish. For example birds and </a:t>
            </a:r>
            <a:r>
              <a:rPr sz="1700" spc="-459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reptiles</a:t>
            </a:r>
            <a:endParaRPr sz="1700">
              <a:latin typeface="Arial"/>
              <a:cs typeface="Arial"/>
            </a:endParaRPr>
          </a:p>
          <a:p>
            <a:pPr marL="371475" marR="13335" indent="-359410">
              <a:lnSpc>
                <a:spcPct val="200000"/>
              </a:lnSpc>
              <a:buChar char="●"/>
              <a:tabLst>
                <a:tab pos="371475" algn="l"/>
                <a:tab pos="372110" algn="l"/>
              </a:tabLst>
            </a:pP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People worry that if the drilling gets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started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in the Arctic the native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species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will get </a:t>
            </a:r>
            <a:r>
              <a:rPr sz="1700" spc="-459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harmed</a:t>
            </a:r>
            <a:endParaRPr sz="1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ADADAD"/>
              </a:buClr>
              <a:buFont typeface="Arial"/>
              <a:buChar char="●"/>
            </a:pPr>
            <a:endParaRPr sz="1750">
              <a:latin typeface="Arial"/>
              <a:cs typeface="Arial"/>
            </a:endParaRPr>
          </a:p>
          <a:p>
            <a:pPr marL="371475" indent="-359410">
              <a:lnSpc>
                <a:spcPct val="100000"/>
              </a:lnSpc>
              <a:buChar char="●"/>
              <a:tabLst>
                <a:tab pos="371475" algn="l"/>
                <a:tab pos="372110" algn="l"/>
              </a:tabLst>
            </a:pP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This</a:t>
            </a:r>
            <a:r>
              <a:rPr sz="1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includes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endangered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species</a:t>
            </a:r>
            <a:r>
              <a:rPr sz="1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such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as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polar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bears</a:t>
            </a:r>
            <a:r>
              <a:rPr sz="1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spc="-5" dirty="0">
                <a:solidFill>
                  <a:srgbClr val="ADADAD"/>
                </a:solidFill>
                <a:latin typeface="Arial"/>
                <a:cs typeface="Arial"/>
              </a:rPr>
              <a:t>and</a:t>
            </a:r>
            <a:r>
              <a:rPr sz="1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700" dirty="0">
                <a:solidFill>
                  <a:srgbClr val="ADADAD"/>
                </a:solidFill>
                <a:latin typeface="Arial"/>
                <a:cs typeface="Arial"/>
              </a:rPr>
              <a:t>seals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336232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Environment</a:t>
            </a:r>
            <a:r>
              <a:rPr spc="-85" dirty="0"/>
              <a:t> </a:t>
            </a:r>
            <a:r>
              <a:rPr spc="5" dirty="0"/>
              <a:t>Continued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9967" y="1215340"/>
            <a:ext cx="8202930" cy="322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4335" indent="-382270">
              <a:lnSpc>
                <a:spcPct val="100000"/>
              </a:lnSpc>
              <a:spcBef>
                <a:spcPts val="100"/>
              </a:spcBef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spills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also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very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difficult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to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clean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up</a:t>
            </a:r>
            <a:endParaRPr sz="2000">
              <a:latin typeface="Arial"/>
              <a:cs typeface="Arial"/>
            </a:endParaRPr>
          </a:p>
          <a:p>
            <a:pPr marL="394335" marR="5080" indent="-382270">
              <a:lnSpc>
                <a:spcPct val="190000"/>
              </a:lnSpc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In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 open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ocean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many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boats are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used to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clear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 it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up, but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in the</a:t>
            </a:r>
            <a:r>
              <a:rPr sz="2000" spc="-114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Arctic </a:t>
            </a:r>
            <a:r>
              <a:rPr sz="2000" spc="-54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sheets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 of ice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make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 things harder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ADADAD"/>
              </a:buClr>
              <a:buFont typeface="Arial"/>
              <a:buChar char="●"/>
            </a:pPr>
            <a:endParaRPr sz="1850">
              <a:latin typeface="Arial"/>
              <a:cs typeface="Arial"/>
            </a:endParaRPr>
          </a:p>
          <a:p>
            <a:pPr marL="394335" indent="-382270">
              <a:lnSpc>
                <a:spcPct val="100000"/>
              </a:lnSpc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Breaking</a:t>
            </a:r>
            <a:r>
              <a:rPr sz="20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up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ice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also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harms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20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habitat</a:t>
            </a:r>
            <a:endParaRPr sz="2000">
              <a:latin typeface="Arial"/>
              <a:cs typeface="Arial"/>
            </a:endParaRPr>
          </a:p>
          <a:p>
            <a:pPr marL="394335" marR="175895" indent="-382270">
              <a:lnSpc>
                <a:spcPct val="190000"/>
              </a:lnSpc>
              <a:buChar char="●"/>
              <a:tabLst>
                <a:tab pos="394335" algn="l"/>
                <a:tab pos="394970" algn="l"/>
              </a:tabLst>
            </a:pP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Overall ANWR drilling does horrible damage to the environment that </a:t>
            </a:r>
            <a:r>
              <a:rPr sz="2000" spc="-5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will</a:t>
            </a:r>
            <a:r>
              <a:rPr sz="20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ADADAD"/>
                </a:solidFill>
                <a:latin typeface="Arial"/>
                <a:cs typeface="Arial"/>
              </a:rPr>
              <a:t>take decades to </a:t>
            </a:r>
            <a:r>
              <a:rPr sz="2000" dirty="0">
                <a:solidFill>
                  <a:srgbClr val="ADADAD"/>
                </a:solidFill>
                <a:latin typeface="Arial"/>
                <a:cs typeface="Arial"/>
              </a:rPr>
              <a:t>repair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72263" y="505248"/>
            <a:ext cx="1675764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/>
              <a:t>Social</a:t>
            </a:r>
            <a:r>
              <a:rPr spc="-65" dirty="0"/>
              <a:t> </a:t>
            </a:r>
            <a:r>
              <a:rPr spc="5" dirty="0"/>
              <a:t>Lens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336825" y="1081606"/>
            <a:ext cx="4137025" cy="363727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401955">
              <a:lnSpc>
                <a:spcPts val="2270"/>
              </a:lnSpc>
              <a:spcBef>
                <a:spcPts val="85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These are the people of the Gwich’in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tribe.</a:t>
            </a:r>
            <a:endParaRPr sz="1800">
              <a:latin typeface="Arial"/>
              <a:cs typeface="Arial"/>
            </a:endParaRPr>
          </a:p>
          <a:p>
            <a:pPr marL="12700" marR="388620">
              <a:lnSpc>
                <a:spcPct val="105000"/>
              </a:lnSpc>
              <a:spcBef>
                <a:spcPts val="11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 tribe lived in the area prior to the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creation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 the Refuge and was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authorized to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keep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living their by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government.</a:t>
            </a:r>
            <a:endParaRPr sz="1800">
              <a:latin typeface="Arial"/>
              <a:cs typeface="Arial"/>
            </a:endParaRPr>
          </a:p>
          <a:p>
            <a:pPr marL="12700" marR="5080" algn="just">
              <a:lnSpc>
                <a:spcPct val="105000"/>
              </a:lnSpc>
              <a:spcBef>
                <a:spcPts val="12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Drilling there would be talking away their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land that the government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said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they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could </a:t>
            </a:r>
            <a:r>
              <a:rPr sz="1800" spc="-49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keep</a:t>
            </a:r>
            <a:endParaRPr sz="1800">
              <a:latin typeface="Arial"/>
              <a:cs typeface="Arial"/>
            </a:endParaRPr>
          </a:p>
          <a:p>
            <a:pPr marL="12700" marR="117475" algn="just">
              <a:lnSpc>
                <a:spcPct val="105000"/>
              </a:lnSpc>
              <a:spcBef>
                <a:spcPts val="12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It would just be another broken promise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to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native </a:t>
            </a:r>
            <a:r>
              <a:rPr sz="1800" spc="-15" dirty="0">
                <a:solidFill>
                  <a:srgbClr val="ADADAD"/>
                </a:solidFill>
                <a:latin typeface="Arial"/>
                <a:cs typeface="Arial"/>
              </a:rPr>
              <a:t>community.</a:t>
            </a:r>
            <a:endParaRPr sz="18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3680460" cy="5143500"/>
            <a:chOff x="0" y="0"/>
            <a:chExt cx="3680460" cy="51435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3680301" cy="27584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6600" y="2758500"/>
              <a:ext cx="3047499" cy="23849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15725" y="428623"/>
            <a:ext cx="2828290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Location</a:t>
            </a:r>
            <a:r>
              <a:rPr spc="-35" dirty="0"/>
              <a:t> </a:t>
            </a:r>
            <a:r>
              <a:rPr spc="5" dirty="0"/>
              <a:t>of</a:t>
            </a:r>
            <a:r>
              <a:rPr spc="-75" dirty="0"/>
              <a:t> </a:t>
            </a:r>
            <a:r>
              <a:rPr spc="-30" dirty="0"/>
              <a:t>Territory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17025" y="1264112"/>
              <a:ext cx="5226974" cy="387938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3917024" cy="2610699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59286" y="3111908"/>
            <a:ext cx="2990215" cy="1287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4999"/>
              </a:lnSpc>
              <a:spcBef>
                <a:spcPts val="1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Gwich’in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tribe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lives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 </a:t>
            </a:r>
            <a:r>
              <a:rPr sz="1800" spc="-484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majority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 the proposed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drilling area along with the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Inupiaq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tribe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9896" y="1081085"/>
            <a:ext cx="114617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Caribou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9100" y="1973086"/>
            <a:ext cx="3506470" cy="1913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7320" algn="just">
              <a:lnSpc>
                <a:spcPct val="114999"/>
              </a:lnSpc>
              <a:spcBef>
                <a:spcPts val="100"/>
              </a:spcBef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 development of the drilling area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would drive the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carabo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away due to </a:t>
            </a:r>
            <a:r>
              <a:rPr sz="1650" spc="-4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habitat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loss.</a:t>
            </a:r>
            <a:endParaRPr sz="1650">
              <a:latin typeface="Arial"/>
              <a:cs typeface="Arial"/>
            </a:endParaRPr>
          </a:p>
          <a:p>
            <a:pPr marL="12700" marR="5080">
              <a:lnSpc>
                <a:spcPct val="114999"/>
              </a:lnSpc>
              <a:spcBef>
                <a:spcPts val="1200"/>
              </a:spcBef>
            </a:pP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Caribou</a:t>
            </a:r>
            <a:r>
              <a:rPr sz="1650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spiritually</a:t>
            </a:r>
            <a:r>
              <a:rPr sz="165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connected</a:t>
            </a:r>
            <a:r>
              <a:rPr sz="1650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with </a:t>
            </a:r>
            <a:r>
              <a:rPr sz="1650" spc="-44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 people and are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a main source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of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their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food</a:t>
            </a:r>
            <a:r>
              <a:rPr sz="165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650" spc="-5" dirty="0">
                <a:solidFill>
                  <a:srgbClr val="ADADAD"/>
                </a:solidFill>
                <a:latin typeface="Arial"/>
                <a:cs typeface="Arial"/>
              </a:rPr>
              <a:t>and </a:t>
            </a:r>
            <a:r>
              <a:rPr sz="1650" dirty="0">
                <a:solidFill>
                  <a:srgbClr val="ADADAD"/>
                </a:solidFill>
                <a:latin typeface="Arial"/>
                <a:cs typeface="Arial"/>
              </a:rPr>
              <a:t>supplies.</a:t>
            </a:r>
            <a:endParaRPr sz="165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28916" y="0"/>
            <a:ext cx="3355858" cy="513132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247332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Economic</a:t>
            </a:r>
            <a:r>
              <a:rPr spc="-80" dirty="0"/>
              <a:t> </a:t>
            </a:r>
            <a:r>
              <a:rPr spc="5" dirty="0"/>
              <a:t>Impact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4725" y="1223981"/>
            <a:ext cx="8209280" cy="2965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Though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there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so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much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 hate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on fossil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fuels, they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are essential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to our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economy</a:t>
            </a:r>
            <a:endParaRPr sz="1800">
              <a:latin typeface="Arial"/>
              <a:cs typeface="Arial"/>
            </a:endParaRPr>
          </a:p>
          <a:p>
            <a:pPr marL="12700" marR="624205">
              <a:lnSpc>
                <a:spcPct val="114999"/>
              </a:lnSpc>
              <a:spcBef>
                <a:spcPts val="12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Sources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say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that Alaska has the potential to become the nation's largest oil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producing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state,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sepacing</a:t>
            </a:r>
            <a:r>
              <a:rPr sz="1800" spc="-3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ADADAD"/>
                </a:solidFill>
                <a:latin typeface="Arial"/>
                <a:cs typeface="Arial"/>
              </a:rPr>
              <a:t>Texas.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2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10.4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billion barrels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of oil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said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to be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within the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area of potential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drilling.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14999"/>
              </a:lnSpc>
              <a:spcBef>
                <a:spcPts val="1200"/>
              </a:spcBef>
              <a:tabLst>
                <a:tab pos="3536315" algn="l"/>
              </a:tabLst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 everything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running 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properly,	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an estimated 1.45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million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barrels of oil per day </a:t>
            </a:r>
            <a:r>
              <a:rPr sz="1800" spc="-484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could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be produced.</a:t>
            </a:r>
            <a:endParaRPr sz="1800">
              <a:latin typeface="Arial"/>
              <a:cs typeface="Arial"/>
            </a:endParaRPr>
          </a:p>
          <a:p>
            <a:pPr marL="2094230" marR="250825" indent="-1624965">
              <a:lnSpc>
                <a:spcPct val="114999"/>
              </a:lnSpc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For Reference: that is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more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than the U.S. imports from Saudi Arabia every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40" dirty="0">
                <a:solidFill>
                  <a:srgbClr val="ADADAD"/>
                </a:solidFill>
                <a:latin typeface="Arial"/>
                <a:cs typeface="Arial"/>
              </a:rPr>
              <a:t>day.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3131820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5" dirty="0"/>
              <a:t>Economics</a:t>
            </a:r>
            <a:r>
              <a:rPr spc="-80" dirty="0"/>
              <a:t> </a:t>
            </a:r>
            <a:r>
              <a:rPr spc="5" dirty="0"/>
              <a:t>Continued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1430">
              <a:lnSpc>
                <a:spcPct val="130000"/>
              </a:lnSpc>
              <a:spcBef>
                <a:spcPts val="100"/>
              </a:spcBef>
            </a:pPr>
            <a:r>
              <a:rPr spc="-5" dirty="0"/>
              <a:t>Countries like </a:t>
            </a:r>
            <a:r>
              <a:rPr dirty="0"/>
              <a:t>Mexico, </a:t>
            </a:r>
            <a:r>
              <a:rPr spc="-5" dirty="0"/>
              <a:t>Angola, Azerbaijan, </a:t>
            </a:r>
            <a:r>
              <a:rPr spc="-25" dirty="0"/>
              <a:t>Norway, </a:t>
            </a:r>
            <a:r>
              <a:rPr spc="-5" dirty="0"/>
              <a:t>India, Indonesia, </a:t>
            </a:r>
            <a:r>
              <a:rPr dirty="0"/>
              <a:t>Malaysia, </a:t>
            </a:r>
            <a:r>
              <a:rPr spc="5" dirty="0"/>
              <a:t> </a:t>
            </a:r>
            <a:r>
              <a:rPr spc="-5" dirty="0"/>
              <a:t>Egypt, Australia and New Zealand, </a:t>
            </a:r>
            <a:r>
              <a:rPr spc="-10" dirty="0"/>
              <a:t>Turkmenistan, </a:t>
            </a:r>
            <a:r>
              <a:rPr spc="-5" dirty="0"/>
              <a:t>and Uzbekistan would become </a:t>
            </a:r>
            <a:r>
              <a:rPr spc="-490" dirty="0"/>
              <a:t> </a:t>
            </a:r>
            <a:r>
              <a:rPr spc="-5" dirty="0"/>
              <a:t>irrelevant</a:t>
            </a:r>
            <a:r>
              <a:rPr spc="-10" dirty="0"/>
              <a:t> </a:t>
            </a:r>
            <a:r>
              <a:rPr spc="-5" dirty="0"/>
              <a:t>when it </a:t>
            </a:r>
            <a:r>
              <a:rPr dirty="0"/>
              <a:t>comes</a:t>
            </a:r>
            <a:r>
              <a:rPr spc="-5" dirty="0"/>
              <a:t> to oil</a:t>
            </a:r>
            <a:r>
              <a:rPr spc="-10" dirty="0"/>
              <a:t> </a:t>
            </a:r>
            <a:r>
              <a:rPr spc="-5" dirty="0"/>
              <a:t>imports.</a:t>
            </a:r>
          </a:p>
          <a:p>
            <a:pPr marL="12700" marR="219075">
              <a:lnSpc>
                <a:spcPct val="130000"/>
              </a:lnSpc>
              <a:spcBef>
                <a:spcPts val="1200"/>
              </a:spcBef>
            </a:pPr>
            <a:r>
              <a:rPr dirty="0"/>
              <a:t>A major </a:t>
            </a:r>
            <a:r>
              <a:rPr spc="-5" dirty="0"/>
              <a:t>increase in the likelihood of energy independence which equals </a:t>
            </a:r>
            <a:r>
              <a:rPr dirty="0"/>
              <a:t>saving </a:t>
            </a:r>
            <a:r>
              <a:rPr spc="-490" dirty="0"/>
              <a:t> </a:t>
            </a:r>
            <a:r>
              <a:rPr dirty="0"/>
              <a:t>more</a:t>
            </a:r>
            <a:r>
              <a:rPr spc="-10" dirty="0"/>
              <a:t> </a:t>
            </a:r>
            <a:r>
              <a:rPr spc="-25" dirty="0"/>
              <a:t>money.</a:t>
            </a:r>
          </a:p>
          <a:p>
            <a:pPr marL="12700" marR="5080">
              <a:lnSpc>
                <a:spcPct val="185600"/>
              </a:lnSpc>
            </a:pPr>
            <a:r>
              <a:rPr spc="-5" dirty="0"/>
              <a:t>Could generate approximately $150 billion to $296 billion in new federal </a:t>
            </a:r>
            <a:r>
              <a:rPr dirty="0"/>
              <a:t>revenue. </a:t>
            </a:r>
            <a:r>
              <a:rPr spc="-490" dirty="0"/>
              <a:t> </a:t>
            </a:r>
            <a:r>
              <a:rPr spc="-5" dirty="0"/>
              <a:t>55,000</a:t>
            </a:r>
            <a:r>
              <a:rPr spc="-10" dirty="0"/>
              <a:t> </a:t>
            </a:r>
            <a:r>
              <a:rPr spc="-5" dirty="0"/>
              <a:t>to 130,000 jobs will be</a:t>
            </a:r>
            <a:r>
              <a:rPr spc="-10" dirty="0"/>
              <a:t> </a:t>
            </a:r>
            <a:r>
              <a:rPr dirty="0"/>
              <a:t>created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4665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Final</a:t>
            </a:r>
            <a:r>
              <a:rPr spc="-90" dirty="0"/>
              <a:t> </a:t>
            </a:r>
            <a:r>
              <a:rPr spc="-5" dirty="0"/>
              <a:t>Statements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87950" y="1216355"/>
            <a:ext cx="3944620" cy="3366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Those</a:t>
            </a:r>
            <a:r>
              <a:rPr sz="1800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</a:t>
            </a:r>
            <a:r>
              <a:rPr sz="180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Favor:</a:t>
            </a:r>
            <a:r>
              <a:rPr sz="180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Economics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05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Those</a:t>
            </a:r>
            <a:r>
              <a:rPr sz="1800" spc="-3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Opposed:</a:t>
            </a:r>
            <a:r>
              <a:rPr sz="1800" spc="-3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Environmental</a:t>
            </a:r>
            <a:endParaRPr sz="1800">
              <a:latin typeface="Arial"/>
              <a:cs typeface="Arial"/>
            </a:endParaRPr>
          </a:p>
          <a:p>
            <a:pPr marL="1785620" marR="1364615">
              <a:lnSpc>
                <a:spcPct val="160600"/>
              </a:lnSpc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Social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Political</a:t>
            </a:r>
            <a:endParaRPr sz="1800">
              <a:latin typeface="Arial"/>
              <a:cs typeface="Arial"/>
            </a:endParaRPr>
          </a:p>
          <a:p>
            <a:pPr marL="12700" marR="471170">
              <a:lnSpc>
                <a:spcPct val="105000"/>
              </a:lnSpc>
              <a:spcBef>
                <a:spcPts val="12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Our</a:t>
            </a:r>
            <a:r>
              <a:rPr sz="180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results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are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consistent</a:t>
            </a:r>
            <a:r>
              <a:rPr sz="1800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with</a:t>
            </a:r>
            <a:r>
              <a:rPr sz="18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the </a:t>
            </a:r>
            <a:r>
              <a:rPr sz="1800" spc="-484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current</a:t>
            </a:r>
            <a:r>
              <a:rPr sz="18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national</a:t>
            </a:r>
            <a:r>
              <a:rPr sz="18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atmosphere.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05000"/>
              </a:lnSpc>
              <a:spcBef>
                <a:spcPts val="1200"/>
              </a:spcBef>
            </a:pP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Don </a:t>
            </a:r>
            <a:r>
              <a:rPr sz="1800" spc="-40" dirty="0">
                <a:solidFill>
                  <a:srgbClr val="ADADAD"/>
                </a:solidFill>
                <a:latin typeface="Arial"/>
                <a:cs typeface="Arial"/>
              </a:rPr>
              <a:t>Young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introduced the America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Needs </a:t>
            </a:r>
            <a:r>
              <a:rPr sz="1800" spc="-10" dirty="0">
                <a:solidFill>
                  <a:srgbClr val="ADADAD"/>
                </a:solidFill>
                <a:latin typeface="Arial"/>
                <a:cs typeface="Arial"/>
              </a:rPr>
              <a:t>Worthwhile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Resources </a:t>
            </a:r>
            <a:r>
              <a:rPr sz="1800" dirty="0">
                <a:solidFill>
                  <a:srgbClr val="ADADAD"/>
                </a:solidFill>
                <a:latin typeface="Arial"/>
                <a:cs typeface="Arial"/>
              </a:rPr>
              <a:t>(ANWR) </a:t>
            </a:r>
            <a:r>
              <a:rPr sz="1800" spc="-49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ADADAD"/>
                </a:solidFill>
                <a:latin typeface="Arial"/>
                <a:cs typeface="Arial"/>
              </a:rPr>
              <a:t>Act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8625" y="276425"/>
            <a:ext cx="2837749" cy="237582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8625" y="2736575"/>
            <a:ext cx="2837739" cy="233752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4725" y="505248"/>
            <a:ext cx="1761489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pc="-5" dirty="0"/>
              <a:t>Works</a:t>
            </a:r>
            <a:r>
              <a:rPr spc="-55" dirty="0"/>
              <a:t> </a:t>
            </a:r>
            <a:r>
              <a:rPr dirty="0"/>
              <a:t>Cited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4725" y="1087194"/>
            <a:ext cx="8312784" cy="3881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Alaska Wild Organization.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(2021).</a:t>
            </a:r>
            <a:r>
              <a:rPr sz="700" spc="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People of the</a:t>
            </a:r>
            <a:r>
              <a:rPr sz="700" i="1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Arctic National Wildlife Refuge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r>
              <a:rPr sz="700" spc="-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Alaska Wild Organization. Retrieved November 22, 2021, from</a:t>
            </a:r>
            <a:endParaRPr sz="7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60"/>
              </a:spcBef>
            </a:pPr>
            <a:r>
              <a:rPr sz="700" u="sng" spc="-10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2"/>
              </a:rPr>
              <a:t>https://www.alaskawild.org/wp-content/uploads/2014/10/People-of-the-Arctic-National-Wildlife-Refuge.pdf</a:t>
            </a:r>
            <a:endParaRPr sz="700">
              <a:latin typeface="Arial"/>
              <a:cs typeface="Arial"/>
            </a:endParaRPr>
          </a:p>
          <a:p>
            <a:pPr marL="469900" marR="3251835" indent="-457200">
              <a:lnSpc>
                <a:spcPts val="1680"/>
              </a:lnSpc>
              <a:spcBef>
                <a:spcPts val="15"/>
              </a:spcBef>
            </a:pP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Anothe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r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bi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g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reason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t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o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ope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n</a:t>
            </a:r>
            <a:r>
              <a:rPr sz="700" i="1" spc="-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ANW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R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fo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r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safe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 developmen</a:t>
            </a:r>
            <a:r>
              <a:rPr sz="700" i="1" spc="15" dirty="0">
                <a:solidFill>
                  <a:srgbClr val="ADADAD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Energ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y</a:t>
            </a:r>
            <a:r>
              <a:rPr sz="700" spc="-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API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(n.d.).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Retrieve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d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Decembe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r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3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2021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from  </a:t>
            </a:r>
            <a:r>
              <a:rPr sz="700" u="sng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3"/>
              </a:rPr>
              <a:t>https://www.api.org/news-policy-and-issues/blog/2018/06/15/another-big-reason-to-open-anwr-for-safe-development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 marL="469900" marR="1990725" indent="-457200">
              <a:lnSpc>
                <a:spcPts val="1680"/>
              </a:lnSpc>
            </a:pP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ANWR: Producing American Energy and 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creating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American </a:t>
            </a:r>
            <a:r>
              <a:rPr sz="700" i="1" spc="5" dirty="0">
                <a:solidFill>
                  <a:srgbClr val="ADADAD"/>
                </a:solidFill>
                <a:latin typeface="Arial"/>
                <a:cs typeface="Arial"/>
              </a:rPr>
              <a:t>Jobs</a:t>
            </a:r>
            <a:r>
              <a:rPr sz="700" spc="5" dirty="0">
                <a:solidFill>
                  <a:srgbClr val="ADADAD"/>
                </a:solidFill>
                <a:latin typeface="Arial"/>
                <a:cs typeface="Arial"/>
              </a:rPr>
              <a:t>.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Committee on Natural Resources Republican </a:t>
            </a:r>
            <a:r>
              <a:rPr sz="700" spc="-10" dirty="0">
                <a:solidFill>
                  <a:srgbClr val="ADADAD"/>
                </a:solidFill>
                <a:latin typeface="Arial"/>
                <a:cs typeface="Arial"/>
              </a:rPr>
              <a:t>Office.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(n.d.).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Retrieved December 3, 2021, from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u="sng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4"/>
              </a:rPr>
              <a:t>https://republicans-naturalresources.house.gov/anwr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  <a:hlinkClick r:id="rId4"/>
              </a:rPr>
              <a:t>/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45"/>
              </a:spcBef>
            </a:pP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Don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ADADAD"/>
                </a:solidFill>
                <a:latin typeface="Arial"/>
                <a:cs typeface="Arial"/>
              </a:rPr>
              <a:t>Young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ADADAD"/>
                </a:solidFill>
                <a:latin typeface="Arial"/>
                <a:cs typeface="Arial"/>
              </a:rPr>
              <a:t>Staff.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(2021,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March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19).</a:t>
            </a:r>
            <a:r>
              <a:rPr sz="70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Congressman Don</a:t>
            </a:r>
            <a:r>
              <a:rPr sz="700" i="1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15" dirty="0">
                <a:solidFill>
                  <a:srgbClr val="ADADAD"/>
                </a:solidFill>
                <a:latin typeface="Arial"/>
                <a:cs typeface="Arial"/>
              </a:rPr>
              <a:t>Young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introduces the</a:t>
            </a:r>
            <a:r>
              <a:rPr sz="700" i="1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ANWR</a:t>
            </a:r>
            <a:r>
              <a:rPr sz="700" i="1" spc="-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Act to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prohibit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executive actions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harmful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to 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responsible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energy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development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Don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Young: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Congressman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for</a:t>
            </a:r>
            <a:r>
              <a:rPr sz="700" spc="-4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All</a:t>
            </a:r>
            <a:r>
              <a:rPr sz="700" spc="-4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Alaska.</a:t>
            </a:r>
            <a:endParaRPr sz="7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60"/>
              </a:spcBef>
            </a:pP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Retrieved</a:t>
            </a:r>
            <a:r>
              <a:rPr sz="7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December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1,</a:t>
            </a:r>
            <a:r>
              <a:rPr sz="700" spc="-2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2021,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from</a:t>
            </a:r>
            <a:r>
              <a:rPr sz="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u="sng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5"/>
              </a:rPr>
              <a:t>https://donyoung.house.gov/news/documentsingle.aspx?DocumentID=401903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Indigenous Religious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Traditions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(Ed.).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(2021).</a:t>
            </a:r>
            <a:r>
              <a:rPr sz="700" spc="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Arctic National Wildlife Refuge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Indigenous Religious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Traditions. Retrieved November 22, 2021, from</a:t>
            </a:r>
            <a:endParaRPr sz="700">
              <a:latin typeface="Arial"/>
              <a:cs typeface="Arial"/>
            </a:endParaRPr>
          </a:p>
          <a:p>
            <a:pPr marL="469900" marR="5080">
              <a:lnSpc>
                <a:spcPct val="200000"/>
              </a:lnSpc>
            </a:pPr>
            <a:r>
              <a:rPr sz="700" u="sng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6"/>
              </a:rPr>
              <a:t>http://sites.coloradocollege.edu/indigenoustraditions/sacred-lands/arctic-national-wildlife-refuge/#:~:text=Arctic%20National%20Wildlife%20Refuge%20The%20arctic%20tundra%20of,animal%20spec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  <a:hlinkClick r:id="rId6"/>
              </a:rPr>
              <a:t>i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u="sng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6"/>
              </a:rPr>
              <a:t>es%20including%20wolves%2C%20muskox%2C%20bears%2C%20and%20caribou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 marL="469900" marR="345440" indent="-457200">
              <a:lnSpc>
                <a:spcPct val="200000"/>
              </a:lnSpc>
            </a:pP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Jans,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N.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(2005,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Apr 27). Why are we talking about just ANWR?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;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the wildlife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refuge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has been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a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lightning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rod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for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years,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but the truth is that 95% of alaska's arctic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coastal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plain is open to gas and oil leasing.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pro-development interests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certainly know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the lay of the land.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most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americans, though, don't.: [FINAL edition].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Usa </a:t>
            </a:r>
            <a:r>
              <a:rPr sz="700" i="1" spc="-20" dirty="0">
                <a:solidFill>
                  <a:srgbClr val="ADADAD"/>
                </a:solidFill>
                <a:latin typeface="Arial"/>
                <a:cs typeface="Arial"/>
              </a:rPr>
              <a:t>Today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Retrieved from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u="sng" spc="-10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7"/>
              </a:rPr>
              <a:t>https://wilkes.idm.oclc.org/login?url=https://www.proquest.com/newspapers/why-are-we-talking-about-just-anwr-wildlife/docview/408950684/se-2?accountid=62703</a:t>
            </a:r>
            <a:endParaRPr sz="7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NOAA</a:t>
            </a:r>
            <a:r>
              <a:rPr sz="700" spc="-1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(2020,</a:t>
            </a:r>
            <a:r>
              <a:rPr sz="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August</a:t>
            </a:r>
            <a:r>
              <a:rPr sz="700" spc="25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1).</a:t>
            </a:r>
            <a:r>
              <a:rPr sz="700" spc="4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Oil</a:t>
            </a:r>
            <a:r>
              <a:rPr sz="700" i="1" spc="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Spills</a:t>
            </a:r>
            <a:r>
              <a:rPr sz="700" i="1" spc="4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from</a:t>
            </a:r>
            <a:r>
              <a:rPr sz="700" spc="3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ADADAD"/>
                </a:solidFill>
                <a:latin typeface="Arial"/>
                <a:cs typeface="Arial"/>
                <a:hlinkClick r:id="rId8"/>
              </a:rPr>
              <a:t>https://www.noaa.gov/education/resource-collections/ocean-coasts/oil-spills</a:t>
            </a:r>
            <a:endParaRPr sz="700">
              <a:latin typeface="Arial"/>
              <a:cs typeface="Arial"/>
            </a:endParaRPr>
          </a:p>
          <a:p>
            <a:pPr marL="469900" marR="1767205" indent="-457200">
              <a:lnSpc>
                <a:spcPct val="200000"/>
              </a:lnSpc>
            </a:pP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U.S. Fish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&amp;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Wildlife Service.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(2020,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October 9).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Alaska national wildlife 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refuges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.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Alaska Region:Conserving the Nature of America. Retrieved November 16, 2021, from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u="sng" spc="-10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9"/>
              </a:rPr>
              <a:t>https://www.fws.gov/alaska/pages/national-wildlife-refuges</a:t>
            </a:r>
            <a:endParaRPr sz="700">
              <a:latin typeface="Arial"/>
              <a:cs typeface="Arial"/>
            </a:endParaRPr>
          </a:p>
          <a:p>
            <a:pPr marL="12700" marR="48895">
              <a:lnSpc>
                <a:spcPct val="200000"/>
              </a:lnSpc>
            </a:pPr>
            <a:r>
              <a:rPr sz="700" spc="-10" dirty="0">
                <a:solidFill>
                  <a:srgbClr val="ADADAD"/>
                </a:solidFill>
                <a:latin typeface="Arial"/>
                <a:cs typeface="Arial"/>
              </a:rPr>
              <a:t>Zentner,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E., Kecinski,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M.,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Letourneau, A.,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&amp;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Davidson, D.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(2019).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Ignoring indigenous peoples—climate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change,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oil development and indigenous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rights clash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in the arctic national wildlife </a:t>
            </a:r>
            <a:r>
              <a:rPr sz="700" dirty="0">
                <a:solidFill>
                  <a:srgbClr val="ADADAD"/>
                </a:solidFill>
                <a:latin typeface="Arial"/>
                <a:cs typeface="Arial"/>
              </a:rPr>
              <a:t>refuge.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Climatic Change, </a:t>
            </a:r>
            <a:r>
              <a:rPr sz="700" i="1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i="1" spc="-5" dirty="0">
                <a:solidFill>
                  <a:srgbClr val="ADADAD"/>
                </a:solidFill>
                <a:latin typeface="Arial"/>
                <a:cs typeface="Arial"/>
              </a:rPr>
              <a:t>155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(4),</a:t>
            </a:r>
            <a:r>
              <a:rPr sz="700" spc="-10" dirty="0">
                <a:solidFill>
                  <a:srgbClr val="ADADAD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ADADAD"/>
                </a:solidFill>
                <a:latin typeface="Arial"/>
                <a:cs typeface="Arial"/>
              </a:rPr>
              <a:t>533-544. doi:</a:t>
            </a:r>
            <a:r>
              <a:rPr sz="700" u="sng" spc="-5" dirty="0">
                <a:solidFill>
                  <a:srgbClr val="ADADAD"/>
                </a:solidFill>
                <a:uFill>
                  <a:solidFill>
                    <a:srgbClr val="ADADAD"/>
                  </a:solidFill>
                </a:uFill>
                <a:latin typeface="Arial"/>
                <a:cs typeface="Arial"/>
                <a:hlinkClick r:id="rId10"/>
              </a:rPr>
              <a:t>http://dx.doi.org/10.1007/s10584-019-02489-4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DADAD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1866</Words>
  <Application>Microsoft Macintosh PowerPoint</Application>
  <PresentationFormat>On-screen Show (16:9)</PresentationFormat>
  <Paragraphs>92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Should the Alaska National Wildlife Refuge  (ANWR) be opened for oil and gas development?</vt:lpstr>
      <vt:lpstr>The Alaska National Wildlife Refuge (ANWR)</vt:lpstr>
      <vt:lpstr>The Political Lens</vt:lpstr>
      <vt:lpstr>Tax Policy</vt:lpstr>
      <vt:lpstr>Labor Law</vt:lpstr>
      <vt:lpstr>3 Types Of Labor Laws</vt:lpstr>
      <vt:lpstr>Trade Restriction</vt:lpstr>
      <vt:lpstr>Environmental Impacts</vt:lpstr>
      <vt:lpstr>Environment Continued</vt:lpstr>
      <vt:lpstr>Environment Continued</vt:lpstr>
      <vt:lpstr>Environment Continued</vt:lpstr>
      <vt:lpstr>Social Lens</vt:lpstr>
      <vt:lpstr>Location of Territory</vt:lpstr>
      <vt:lpstr>Caribou</vt:lpstr>
      <vt:lpstr>Economic Impact</vt:lpstr>
      <vt:lpstr>Economics Continued</vt:lpstr>
      <vt:lpstr>Final Statements</vt:lpstr>
      <vt:lpstr>Works Cited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Should the Alaska National Wildlife Refuge (ANWR) be opened for oil and gas development?</dc:title>
  <cp:lastModifiedBy>Microsoft Office User</cp:lastModifiedBy>
  <cp:revision>1</cp:revision>
  <dcterms:created xsi:type="dcterms:W3CDTF">2021-12-11T15:16:43Z</dcterms:created>
  <dcterms:modified xsi:type="dcterms:W3CDTF">2021-12-11T15:17:11Z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