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Average" panose="02000503040000020003" pitchFamily="2" charset="77"/>
      <p:regular r:id="rId15"/>
    </p:embeddedFont>
    <p:embeddedFont>
      <p:font typeface="Old Standard TT" pitchFamily="2" charset="77"/>
      <p:regular r:id="rId16"/>
      <p:bold r:id="rId17"/>
      <p: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snapToGrid="0">
      <p:cViewPr varScale="1">
        <p:scale>
          <a:sx n="156" d="100"/>
          <a:sy n="156" d="100"/>
        </p:scale>
        <p:origin x="360" y="17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c6f90357f_0_0: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c6f90357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c6f90357f_0_19: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c6f90357f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ab236ebbad_0_9: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ab236ebbad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abfd6e4b87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abfd6e4b87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abfd6e4b87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abfd6e4b8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abfd6e4b87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abfd6e4b8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c6f90357f_0_41: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c6f90357f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ab236ebbad_0_25: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ab236ebbad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c6f90357f_0_13: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c6f90357f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ab236ebbad_0_35: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ab236ebbad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c6f90357f_0_47:notes"/>
          <p:cNvSpPr>
            <a:spLocks noGrp="1" noRot="1" noChangeAspect="1"/>
          </p:cNvSpPr>
          <p:nvPr>
            <p:ph type="sldImg" idx="2"/>
          </p:nvPr>
        </p:nvSpPr>
        <p:spPr>
          <a:xfrm>
            <a:off x="381188"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c6f90357f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Collectively, our group believes that both sides present strong arguments</a:t>
            </a:r>
            <a:endParaRPr/>
          </a:p>
          <a:p>
            <a:pPr marL="0" lvl="0" indent="0" algn="l" rtl="0">
              <a:spcBef>
                <a:spcPts val="0"/>
              </a:spcBef>
              <a:spcAft>
                <a:spcPts val="0"/>
              </a:spcAft>
              <a:buNone/>
            </a:pPr>
            <a:r>
              <a:rPr lang="en"/>
              <a:t>We believe that the ANWR should be open for oil and natural gas exploration and extraction</a:t>
            </a:r>
            <a:endParaRPr/>
          </a:p>
          <a:p>
            <a:pPr marL="0" lvl="0" indent="0" algn="l" rtl="0">
              <a:spcBef>
                <a:spcPts val="0"/>
              </a:spcBef>
              <a:spcAft>
                <a:spcPts val="0"/>
              </a:spcAft>
              <a:buNone/>
            </a:pPr>
            <a:r>
              <a:rPr lang="en"/>
              <a:t>The oil reserve is a mystery, and it holds something incredibly valuable to our world right now</a:t>
            </a:r>
            <a:endParaRPr/>
          </a:p>
          <a:p>
            <a:pPr marL="0" lvl="0" indent="0" algn="l" rtl="0">
              <a:spcBef>
                <a:spcPts val="0"/>
              </a:spcBef>
              <a:spcAft>
                <a:spcPts val="0"/>
              </a:spcAft>
              <a:buNone/>
            </a:pPr>
            <a:r>
              <a:rPr lang="en"/>
              <a:t>If there was more evidence that supported minimal impacts to the wildlife and environment, then we support the idea that the ANWR should be opened</a:t>
            </a:r>
            <a:endParaRPr/>
          </a:p>
          <a:p>
            <a:pPr marL="0" lvl="0" indent="0" algn="l" rtl="0">
              <a:spcBef>
                <a:spcPts val="0"/>
              </a:spcBef>
              <a:spcAft>
                <a:spcPts val="0"/>
              </a:spcAft>
              <a:buNone/>
            </a:pPr>
            <a:r>
              <a:rPr lang="en"/>
              <a:t>If there were detrimental consequences to the wildlife, then it might not be worth opening the land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abfd6e4b87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abfd6e4b8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100"/>
            <a:ext cx="9144000" cy="1711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 name="Google Shape;11;p2"/>
          <p:cNvCxnSpPr/>
          <p:nvPr/>
        </p:nvCxnSpPr>
        <p:spPr>
          <a:xfrm>
            <a:off x="641934" y="3597500"/>
            <a:ext cx="390300" cy="0"/>
          </a:xfrm>
          <a:prstGeom prst="straightConnector1">
            <a:avLst/>
          </a:prstGeom>
          <a:noFill/>
          <a:ln w="28575" cap="flat" cmpd="sng">
            <a:solidFill>
              <a:schemeClr val="accent1"/>
            </a:solidFill>
            <a:prstDash val="solid"/>
            <a:round/>
            <a:headEnd type="none" w="sm" len="sm"/>
            <a:tailEnd type="none" w="sm" len="sm"/>
          </a:ln>
        </p:spPr>
      </p:cxnSp>
      <p:sp>
        <p:nvSpPr>
          <p:cNvPr id="12" name="Google Shape;12;p2"/>
          <p:cNvSpPr txBox="1">
            <a:spLocks noGrp="1"/>
          </p:cNvSpPr>
          <p:nvPr>
            <p:ph type="ctrTitle"/>
          </p:nvPr>
        </p:nvSpPr>
        <p:spPr>
          <a:xfrm>
            <a:off x="512700" y="1893300"/>
            <a:ext cx="8118600" cy="15228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1"/>
              </a:buClr>
              <a:buSzPts val="4200"/>
              <a:buNone/>
              <a:defRPr sz="4200">
                <a:solidFill>
                  <a:schemeClr val="accent1"/>
                </a:solidFill>
              </a:defRPr>
            </a:lvl1pPr>
            <a:lvl2pPr lvl="1">
              <a:spcBef>
                <a:spcPts val="0"/>
              </a:spcBef>
              <a:spcAft>
                <a:spcPts val="0"/>
              </a:spcAft>
              <a:buClr>
                <a:schemeClr val="accent1"/>
              </a:buClr>
              <a:buSzPts val="4200"/>
              <a:buNone/>
              <a:defRPr sz="4200">
                <a:solidFill>
                  <a:schemeClr val="accent1"/>
                </a:solidFill>
              </a:defRPr>
            </a:lvl2pPr>
            <a:lvl3pPr lvl="2">
              <a:spcBef>
                <a:spcPts val="0"/>
              </a:spcBef>
              <a:spcAft>
                <a:spcPts val="0"/>
              </a:spcAft>
              <a:buClr>
                <a:schemeClr val="accent1"/>
              </a:buClr>
              <a:buSzPts val="4200"/>
              <a:buNone/>
              <a:defRPr sz="4200">
                <a:solidFill>
                  <a:schemeClr val="accent1"/>
                </a:solidFill>
              </a:defRPr>
            </a:lvl3pPr>
            <a:lvl4pPr lvl="3">
              <a:spcBef>
                <a:spcPts val="0"/>
              </a:spcBef>
              <a:spcAft>
                <a:spcPts val="0"/>
              </a:spcAft>
              <a:buClr>
                <a:schemeClr val="accent1"/>
              </a:buClr>
              <a:buSzPts val="4200"/>
              <a:buNone/>
              <a:defRPr sz="4200">
                <a:solidFill>
                  <a:schemeClr val="accent1"/>
                </a:solidFill>
              </a:defRPr>
            </a:lvl4pPr>
            <a:lvl5pPr lvl="4">
              <a:spcBef>
                <a:spcPts val="0"/>
              </a:spcBef>
              <a:spcAft>
                <a:spcPts val="0"/>
              </a:spcAft>
              <a:buClr>
                <a:schemeClr val="accent1"/>
              </a:buClr>
              <a:buSzPts val="4200"/>
              <a:buNone/>
              <a:defRPr sz="4200">
                <a:solidFill>
                  <a:schemeClr val="accent1"/>
                </a:solidFill>
              </a:defRPr>
            </a:lvl5pPr>
            <a:lvl6pPr lvl="5">
              <a:spcBef>
                <a:spcPts val="0"/>
              </a:spcBef>
              <a:spcAft>
                <a:spcPts val="0"/>
              </a:spcAft>
              <a:buClr>
                <a:schemeClr val="accent1"/>
              </a:buClr>
              <a:buSzPts val="4200"/>
              <a:buNone/>
              <a:defRPr sz="4200">
                <a:solidFill>
                  <a:schemeClr val="accent1"/>
                </a:solidFill>
              </a:defRPr>
            </a:lvl6pPr>
            <a:lvl7pPr lvl="6">
              <a:spcBef>
                <a:spcPts val="0"/>
              </a:spcBef>
              <a:spcAft>
                <a:spcPts val="0"/>
              </a:spcAft>
              <a:buClr>
                <a:schemeClr val="accent1"/>
              </a:buClr>
              <a:buSzPts val="4200"/>
              <a:buNone/>
              <a:defRPr sz="4200">
                <a:solidFill>
                  <a:schemeClr val="accent1"/>
                </a:solidFill>
              </a:defRPr>
            </a:lvl7pPr>
            <a:lvl8pPr lvl="7">
              <a:spcBef>
                <a:spcPts val="0"/>
              </a:spcBef>
              <a:spcAft>
                <a:spcPts val="0"/>
              </a:spcAft>
              <a:buClr>
                <a:schemeClr val="accent1"/>
              </a:buClr>
              <a:buSzPts val="4200"/>
              <a:buNone/>
              <a:defRPr sz="4200">
                <a:solidFill>
                  <a:schemeClr val="accent1"/>
                </a:solidFill>
              </a:defRPr>
            </a:lvl8pPr>
            <a:lvl9pPr lvl="8">
              <a:spcBef>
                <a:spcPts val="0"/>
              </a:spcBef>
              <a:spcAft>
                <a:spcPts val="0"/>
              </a:spcAft>
              <a:buClr>
                <a:schemeClr val="accent1"/>
              </a:buClr>
              <a:buSzPts val="4200"/>
              <a:buNone/>
              <a:defRPr sz="4200">
                <a:solidFill>
                  <a:schemeClr val="accent1"/>
                </a:solidFill>
              </a:defRPr>
            </a:lvl9pPr>
          </a:lstStyle>
          <a:p>
            <a:endParaRPr/>
          </a:p>
        </p:txBody>
      </p:sp>
      <p:sp>
        <p:nvSpPr>
          <p:cNvPr id="13" name="Google Shape;13;p2"/>
          <p:cNvSpPr txBox="1">
            <a:spLocks noGrp="1"/>
          </p:cNvSpPr>
          <p:nvPr>
            <p:ph type="subTitle" idx="1"/>
          </p:nvPr>
        </p:nvSpPr>
        <p:spPr>
          <a:xfrm>
            <a:off x="512700" y="3840639"/>
            <a:ext cx="8118600" cy="7875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accent2"/>
              </a:buClr>
              <a:buSzPts val="2400"/>
              <a:buNone/>
              <a:defRPr sz="2400">
                <a:solidFill>
                  <a:schemeClr val="accent2"/>
                </a:solidFill>
              </a:defRPr>
            </a:lvl1pPr>
            <a:lvl2pPr lvl="1">
              <a:lnSpc>
                <a:spcPct val="100000"/>
              </a:lnSpc>
              <a:spcBef>
                <a:spcPts val="0"/>
              </a:spcBef>
              <a:spcAft>
                <a:spcPts val="0"/>
              </a:spcAft>
              <a:buClr>
                <a:schemeClr val="accent2"/>
              </a:buClr>
              <a:buSzPts val="2400"/>
              <a:buNone/>
              <a:defRPr sz="2400">
                <a:solidFill>
                  <a:schemeClr val="accent2"/>
                </a:solidFill>
              </a:defRPr>
            </a:lvl2pPr>
            <a:lvl3pPr lvl="2">
              <a:lnSpc>
                <a:spcPct val="100000"/>
              </a:lnSpc>
              <a:spcBef>
                <a:spcPts val="0"/>
              </a:spcBef>
              <a:spcAft>
                <a:spcPts val="0"/>
              </a:spcAft>
              <a:buClr>
                <a:schemeClr val="accent2"/>
              </a:buClr>
              <a:buSzPts val="2400"/>
              <a:buNone/>
              <a:defRPr sz="2400">
                <a:solidFill>
                  <a:schemeClr val="accent2"/>
                </a:solidFill>
              </a:defRPr>
            </a:lvl3pPr>
            <a:lvl4pPr lvl="3">
              <a:lnSpc>
                <a:spcPct val="100000"/>
              </a:lnSpc>
              <a:spcBef>
                <a:spcPts val="0"/>
              </a:spcBef>
              <a:spcAft>
                <a:spcPts val="0"/>
              </a:spcAft>
              <a:buClr>
                <a:schemeClr val="accent2"/>
              </a:buClr>
              <a:buSzPts val="2400"/>
              <a:buNone/>
              <a:defRPr sz="2400">
                <a:solidFill>
                  <a:schemeClr val="accent2"/>
                </a:solidFill>
              </a:defRPr>
            </a:lvl4pPr>
            <a:lvl5pPr lvl="4">
              <a:lnSpc>
                <a:spcPct val="100000"/>
              </a:lnSpc>
              <a:spcBef>
                <a:spcPts val="0"/>
              </a:spcBef>
              <a:spcAft>
                <a:spcPts val="0"/>
              </a:spcAft>
              <a:buClr>
                <a:schemeClr val="accent2"/>
              </a:buClr>
              <a:buSzPts val="2400"/>
              <a:buNone/>
              <a:defRPr sz="2400">
                <a:solidFill>
                  <a:schemeClr val="accent2"/>
                </a:solidFill>
              </a:defRPr>
            </a:lvl5pPr>
            <a:lvl6pPr lvl="5">
              <a:lnSpc>
                <a:spcPct val="100000"/>
              </a:lnSpc>
              <a:spcBef>
                <a:spcPts val="0"/>
              </a:spcBef>
              <a:spcAft>
                <a:spcPts val="0"/>
              </a:spcAft>
              <a:buClr>
                <a:schemeClr val="accent2"/>
              </a:buClr>
              <a:buSzPts val="2400"/>
              <a:buNone/>
              <a:defRPr sz="2400">
                <a:solidFill>
                  <a:schemeClr val="accent2"/>
                </a:solidFill>
              </a:defRPr>
            </a:lvl6pPr>
            <a:lvl7pPr lvl="6">
              <a:lnSpc>
                <a:spcPct val="100000"/>
              </a:lnSpc>
              <a:spcBef>
                <a:spcPts val="0"/>
              </a:spcBef>
              <a:spcAft>
                <a:spcPts val="0"/>
              </a:spcAft>
              <a:buClr>
                <a:schemeClr val="accent2"/>
              </a:buClr>
              <a:buSzPts val="2400"/>
              <a:buNone/>
              <a:defRPr sz="2400">
                <a:solidFill>
                  <a:schemeClr val="accent2"/>
                </a:solidFill>
              </a:defRPr>
            </a:lvl7pPr>
            <a:lvl8pPr lvl="7">
              <a:lnSpc>
                <a:spcPct val="100000"/>
              </a:lnSpc>
              <a:spcBef>
                <a:spcPts val="0"/>
              </a:spcBef>
              <a:spcAft>
                <a:spcPts val="0"/>
              </a:spcAft>
              <a:buClr>
                <a:schemeClr val="accent2"/>
              </a:buClr>
              <a:buSzPts val="2400"/>
              <a:buNone/>
              <a:defRPr sz="2400">
                <a:solidFill>
                  <a:schemeClr val="accent2"/>
                </a:solidFill>
              </a:defRPr>
            </a:lvl8pPr>
            <a:lvl9pPr lvl="8">
              <a:lnSpc>
                <a:spcPct val="100000"/>
              </a:lnSpc>
              <a:spcBef>
                <a:spcPts val="0"/>
              </a:spcBef>
              <a:spcAft>
                <a:spcPts val="0"/>
              </a:spcAft>
              <a:buClr>
                <a:schemeClr val="accent2"/>
              </a:buClr>
              <a:buSzPts val="2400"/>
              <a:buNone/>
              <a:defRPr sz="2400">
                <a:solidFill>
                  <a:schemeClr val="accent2"/>
                </a:solidFill>
              </a:defRPr>
            </a:lvl9pPr>
          </a:lstStyle>
          <a:p>
            <a:endParaRPr/>
          </a:p>
        </p:txBody>
      </p:sp>
      <p:sp>
        <p:nvSpPr>
          <p:cNvPr id="14" name="Google Shape;14;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cxnSp>
        <p:nvCxnSpPr>
          <p:cNvPr id="16" name="Google Shape;16;p3"/>
          <p:cNvCxnSpPr/>
          <p:nvPr/>
        </p:nvCxnSpPr>
        <p:spPr>
          <a:xfrm>
            <a:off x="641934" y="3597500"/>
            <a:ext cx="390300" cy="0"/>
          </a:xfrm>
          <a:prstGeom prst="straightConnector1">
            <a:avLst/>
          </a:prstGeom>
          <a:noFill/>
          <a:ln w="28575" cap="flat" cmpd="sng">
            <a:solidFill>
              <a:schemeClr val="lt2"/>
            </a:solidFill>
            <a:prstDash val="solid"/>
            <a:round/>
            <a:headEnd type="none" w="sm" len="sm"/>
            <a:tailEnd type="none" w="sm" len="sm"/>
          </a:ln>
        </p:spPr>
      </p:cxnSp>
      <p:sp>
        <p:nvSpPr>
          <p:cNvPr id="17" name="Google Shape;17;p3"/>
          <p:cNvSpPr txBox="1">
            <a:spLocks noGrp="1"/>
          </p:cNvSpPr>
          <p:nvPr>
            <p:ph type="title"/>
          </p:nvPr>
        </p:nvSpPr>
        <p:spPr>
          <a:xfrm>
            <a:off x="512700" y="1893300"/>
            <a:ext cx="8118600" cy="15228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1"/>
              </a:buClr>
              <a:buSzPts val="6000"/>
              <a:buNone/>
              <a:defRPr sz="6000">
                <a:solidFill>
                  <a:schemeClr val="accent1"/>
                </a:solidFill>
              </a:defRPr>
            </a:lvl1pPr>
            <a:lvl2pPr lvl="1">
              <a:spcBef>
                <a:spcPts val="0"/>
              </a:spcBef>
              <a:spcAft>
                <a:spcPts val="0"/>
              </a:spcAft>
              <a:buClr>
                <a:schemeClr val="accent1"/>
              </a:buClr>
              <a:buSzPts val="6000"/>
              <a:buNone/>
              <a:defRPr sz="6000">
                <a:solidFill>
                  <a:schemeClr val="accent1"/>
                </a:solidFill>
              </a:defRPr>
            </a:lvl2pPr>
            <a:lvl3pPr lvl="2">
              <a:spcBef>
                <a:spcPts val="0"/>
              </a:spcBef>
              <a:spcAft>
                <a:spcPts val="0"/>
              </a:spcAft>
              <a:buClr>
                <a:schemeClr val="accent1"/>
              </a:buClr>
              <a:buSzPts val="6000"/>
              <a:buNone/>
              <a:defRPr sz="6000">
                <a:solidFill>
                  <a:schemeClr val="accent1"/>
                </a:solidFill>
              </a:defRPr>
            </a:lvl3pPr>
            <a:lvl4pPr lvl="3">
              <a:spcBef>
                <a:spcPts val="0"/>
              </a:spcBef>
              <a:spcAft>
                <a:spcPts val="0"/>
              </a:spcAft>
              <a:buClr>
                <a:schemeClr val="accent1"/>
              </a:buClr>
              <a:buSzPts val="6000"/>
              <a:buNone/>
              <a:defRPr sz="6000">
                <a:solidFill>
                  <a:schemeClr val="accent1"/>
                </a:solidFill>
              </a:defRPr>
            </a:lvl4pPr>
            <a:lvl5pPr lvl="4">
              <a:spcBef>
                <a:spcPts val="0"/>
              </a:spcBef>
              <a:spcAft>
                <a:spcPts val="0"/>
              </a:spcAft>
              <a:buClr>
                <a:schemeClr val="accent1"/>
              </a:buClr>
              <a:buSzPts val="6000"/>
              <a:buNone/>
              <a:defRPr sz="6000">
                <a:solidFill>
                  <a:schemeClr val="accent1"/>
                </a:solidFill>
              </a:defRPr>
            </a:lvl5pPr>
            <a:lvl6pPr lvl="5">
              <a:spcBef>
                <a:spcPts val="0"/>
              </a:spcBef>
              <a:spcAft>
                <a:spcPts val="0"/>
              </a:spcAft>
              <a:buClr>
                <a:schemeClr val="accent1"/>
              </a:buClr>
              <a:buSzPts val="6000"/>
              <a:buNone/>
              <a:defRPr sz="6000">
                <a:solidFill>
                  <a:schemeClr val="accent1"/>
                </a:solidFill>
              </a:defRPr>
            </a:lvl6pPr>
            <a:lvl7pPr lvl="6">
              <a:spcBef>
                <a:spcPts val="0"/>
              </a:spcBef>
              <a:spcAft>
                <a:spcPts val="0"/>
              </a:spcAft>
              <a:buClr>
                <a:schemeClr val="accent1"/>
              </a:buClr>
              <a:buSzPts val="6000"/>
              <a:buNone/>
              <a:defRPr sz="6000">
                <a:solidFill>
                  <a:schemeClr val="accent1"/>
                </a:solidFill>
              </a:defRPr>
            </a:lvl7pPr>
            <a:lvl8pPr lvl="7">
              <a:spcBef>
                <a:spcPts val="0"/>
              </a:spcBef>
              <a:spcAft>
                <a:spcPts val="0"/>
              </a:spcAft>
              <a:buClr>
                <a:schemeClr val="accent1"/>
              </a:buClr>
              <a:buSzPts val="6000"/>
              <a:buNone/>
              <a:defRPr sz="6000">
                <a:solidFill>
                  <a:schemeClr val="accent1"/>
                </a:solidFill>
              </a:defRPr>
            </a:lvl8pPr>
            <a:lvl9pPr lvl="8">
              <a:spcBef>
                <a:spcPts val="0"/>
              </a:spcBef>
              <a:spcAft>
                <a:spcPts val="0"/>
              </a:spcAft>
              <a:buClr>
                <a:schemeClr val="accent1"/>
              </a:buClr>
              <a:buSzPts val="6000"/>
              <a:buNone/>
              <a:defRPr sz="6000">
                <a:solidFill>
                  <a:schemeClr val="accent1"/>
                </a:solidFill>
              </a:defRPr>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71675"/>
            <a:ext cx="3999900" cy="3397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7" name="Google Shape;27;p5"/>
          <p:cNvSpPr txBox="1">
            <a:spLocks noGrp="1"/>
          </p:cNvSpPr>
          <p:nvPr>
            <p:ph type="body" idx="2"/>
          </p:nvPr>
        </p:nvSpPr>
        <p:spPr>
          <a:xfrm>
            <a:off x="4832400" y="1171675"/>
            <a:ext cx="3999900" cy="3397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 name="Google Shape;2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5" name="Google Shape;35;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accent1"/>
              </a:buClr>
              <a:buSzPts val="5400"/>
              <a:buNone/>
              <a:defRPr sz="5400">
                <a:solidFill>
                  <a:schemeClr val="accent1"/>
                </a:solidFill>
              </a:defRPr>
            </a:lvl1pPr>
            <a:lvl2pPr lvl="1">
              <a:spcBef>
                <a:spcPts val="0"/>
              </a:spcBef>
              <a:spcAft>
                <a:spcPts val="0"/>
              </a:spcAft>
              <a:buClr>
                <a:schemeClr val="accent1"/>
              </a:buClr>
              <a:buSzPts val="5400"/>
              <a:buNone/>
              <a:defRPr sz="5400">
                <a:solidFill>
                  <a:schemeClr val="accent1"/>
                </a:solidFill>
              </a:defRPr>
            </a:lvl2pPr>
            <a:lvl3pPr lvl="2">
              <a:spcBef>
                <a:spcPts val="0"/>
              </a:spcBef>
              <a:spcAft>
                <a:spcPts val="0"/>
              </a:spcAft>
              <a:buClr>
                <a:schemeClr val="accent1"/>
              </a:buClr>
              <a:buSzPts val="5400"/>
              <a:buNone/>
              <a:defRPr sz="5400">
                <a:solidFill>
                  <a:schemeClr val="accent1"/>
                </a:solidFill>
              </a:defRPr>
            </a:lvl3pPr>
            <a:lvl4pPr lvl="3">
              <a:spcBef>
                <a:spcPts val="0"/>
              </a:spcBef>
              <a:spcAft>
                <a:spcPts val="0"/>
              </a:spcAft>
              <a:buClr>
                <a:schemeClr val="accent1"/>
              </a:buClr>
              <a:buSzPts val="5400"/>
              <a:buNone/>
              <a:defRPr sz="5400">
                <a:solidFill>
                  <a:schemeClr val="accent1"/>
                </a:solidFill>
              </a:defRPr>
            </a:lvl4pPr>
            <a:lvl5pPr lvl="4">
              <a:spcBef>
                <a:spcPts val="0"/>
              </a:spcBef>
              <a:spcAft>
                <a:spcPts val="0"/>
              </a:spcAft>
              <a:buClr>
                <a:schemeClr val="accent1"/>
              </a:buClr>
              <a:buSzPts val="5400"/>
              <a:buNone/>
              <a:defRPr sz="5400">
                <a:solidFill>
                  <a:schemeClr val="accent1"/>
                </a:solidFill>
              </a:defRPr>
            </a:lvl5pPr>
            <a:lvl6pPr lvl="5">
              <a:spcBef>
                <a:spcPts val="0"/>
              </a:spcBef>
              <a:spcAft>
                <a:spcPts val="0"/>
              </a:spcAft>
              <a:buClr>
                <a:schemeClr val="accent1"/>
              </a:buClr>
              <a:buSzPts val="5400"/>
              <a:buNone/>
              <a:defRPr sz="5400">
                <a:solidFill>
                  <a:schemeClr val="accent1"/>
                </a:solidFill>
              </a:defRPr>
            </a:lvl6pPr>
            <a:lvl7pPr lvl="6">
              <a:spcBef>
                <a:spcPts val="0"/>
              </a:spcBef>
              <a:spcAft>
                <a:spcPts val="0"/>
              </a:spcAft>
              <a:buClr>
                <a:schemeClr val="accent1"/>
              </a:buClr>
              <a:buSzPts val="5400"/>
              <a:buNone/>
              <a:defRPr sz="5400">
                <a:solidFill>
                  <a:schemeClr val="accent1"/>
                </a:solidFill>
              </a:defRPr>
            </a:lvl7pPr>
            <a:lvl8pPr lvl="7">
              <a:spcBef>
                <a:spcPts val="0"/>
              </a:spcBef>
              <a:spcAft>
                <a:spcPts val="0"/>
              </a:spcAft>
              <a:buClr>
                <a:schemeClr val="accent1"/>
              </a:buClr>
              <a:buSzPts val="5400"/>
              <a:buNone/>
              <a:defRPr sz="5400">
                <a:solidFill>
                  <a:schemeClr val="accent1"/>
                </a:solidFill>
              </a:defRPr>
            </a:lvl8pPr>
            <a:lvl9pPr lvl="8">
              <a:spcBef>
                <a:spcPts val="0"/>
              </a:spcBef>
              <a:spcAft>
                <a:spcPts val="0"/>
              </a:spcAft>
              <a:buClr>
                <a:schemeClr val="accent1"/>
              </a:buClr>
              <a:buSzPts val="5400"/>
              <a:buNone/>
              <a:defRPr sz="5400">
                <a:solidFill>
                  <a:schemeClr val="accent1"/>
                </a:solidFill>
              </a:defRPr>
            </a:lvl9pPr>
          </a:lstStyle>
          <a:p>
            <a:endParaRPr/>
          </a:p>
        </p:txBody>
      </p:sp>
      <p:sp>
        <p:nvSpPr>
          <p:cNvPr id="38" name="Google Shape;3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686400" cy="0"/>
          </a:xfrm>
          <a:prstGeom prst="straightConnector1">
            <a:avLst/>
          </a:prstGeom>
          <a:noFill/>
          <a:ln w="19050" cap="flat" cmpd="sng">
            <a:solidFill>
              <a:schemeClr val="lt2"/>
            </a:solidFill>
            <a:prstDash val="solid"/>
            <a:round/>
            <a:headEnd type="none" w="sm" len="sm"/>
            <a:tailEnd type="none" w="sm" len="sm"/>
          </a:ln>
        </p:spPr>
      </p:cxnSp>
      <p:sp>
        <p:nvSpPr>
          <p:cNvPr id="42" name="Google Shape;42;p9"/>
          <p:cNvSpPr txBox="1">
            <a:spLocks noGrp="1"/>
          </p:cNvSpPr>
          <p:nvPr>
            <p:ph type="title"/>
          </p:nvPr>
        </p:nvSpPr>
        <p:spPr>
          <a:xfrm>
            <a:off x="265500" y="1382350"/>
            <a:ext cx="4045200" cy="13332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2"/>
              </a:buClr>
              <a:buSzPts val="4200"/>
              <a:buNone/>
              <a:defRPr sz="4200">
                <a:solidFill>
                  <a:schemeClr val="lt2"/>
                </a:solidFill>
              </a:defRPr>
            </a:lvl1pPr>
            <a:lvl2pPr lvl="1" algn="ctr">
              <a:spcBef>
                <a:spcPts val="0"/>
              </a:spcBef>
              <a:spcAft>
                <a:spcPts val="0"/>
              </a:spcAft>
              <a:buClr>
                <a:schemeClr val="lt2"/>
              </a:buClr>
              <a:buSzPts val="4200"/>
              <a:buNone/>
              <a:defRPr sz="4200">
                <a:solidFill>
                  <a:schemeClr val="lt2"/>
                </a:solidFill>
              </a:defRPr>
            </a:lvl2pPr>
            <a:lvl3pPr lvl="2" algn="ctr">
              <a:spcBef>
                <a:spcPts val="0"/>
              </a:spcBef>
              <a:spcAft>
                <a:spcPts val="0"/>
              </a:spcAft>
              <a:buClr>
                <a:schemeClr val="lt2"/>
              </a:buClr>
              <a:buSzPts val="4200"/>
              <a:buNone/>
              <a:defRPr sz="4200">
                <a:solidFill>
                  <a:schemeClr val="lt2"/>
                </a:solidFill>
              </a:defRPr>
            </a:lvl3pPr>
            <a:lvl4pPr lvl="3" algn="ctr">
              <a:spcBef>
                <a:spcPts val="0"/>
              </a:spcBef>
              <a:spcAft>
                <a:spcPts val="0"/>
              </a:spcAft>
              <a:buClr>
                <a:schemeClr val="lt2"/>
              </a:buClr>
              <a:buSzPts val="4200"/>
              <a:buNone/>
              <a:defRPr sz="4200">
                <a:solidFill>
                  <a:schemeClr val="lt2"/>
                </a:solidFill>
              </a:defRPr>
            </a:lvl4pPr>
            <a:lvl5pPr lvl="4" algn="ctr">
              <a:spcBef>
                <a:spcPts val="0"/>
              </a:spcBef>
              <a:spcAft>
                <a:spcPts val="0"/>
              </a:spcAft>
              <a:buClr>
                <a:schemeClr val="lt2"/>
              </a:buClr>
              <a:buSzPts val="4200"/>
              <a:buNone/>
              <a:defRPr sz="4200">
                <a:solidFill>
                  <a:schemeClr val="lt2"/>
                </a:solidFill>
              </a:defRPr>
            </a:lvl5pPr>
            <a:lvl6pPr lvl="5" algn="ctr">
              <a:spcBef>
                <a:spcPts val="0"/>
              </a:spcBef>
              <a:spcAft>
                <a:spcPts val="0"/>
              </a:spcAft>
              <a:buClr>
                <a:schemeClr val="lt2"/>
              </a:buClr>
              <a:buSzPts val="4200"/>
              <a:buNone/>
              <a:defRPr sz="4200">
                <a:solidFill>
                  <a:schemeClr val="lt2"/>
                </a:solidFill>
              </a:defRPr>
            </a:lvl6pPr>
            <a:lvl7pPr lvl="6" algn="ctr">
              <a:spcBef>
                <a:spcPts val="0"/>
              </a:spcBef>
              <a:spcAft>
                <a:spcPts val="0"/>
              </a:spcAft>
              <a:buClr>
                <a:schemeClr val="lt2"/>
              </a:buClr>
              <a:buSzPts val="4200"/>
              <a:buNone/>
              <a:defRPr sz="4200">
                <a:solidFill>
                  <a:schemeClr val="lt2"/>
                </a:solidFill>
              </a:defRPr>
            </a:lvl7pPr>
            <a:lvl8pPr lvl="7" algn="ctr">
              <a:spcBef>
                <a:spcPts val="0"/>
              </a:spcBef>
              <a:spcAft>
                <a:spcPts val="0"/>
              </a:spcAft>
              <a:buClr>
                <a:schemeClr val="lt2"/>
              </a:buClr>
              <a:buSzPts val="4200"/>
              <a:buNone/>
              <a:defRPr sz="4200">
                <a:solidFill>
                  <a:schemeClr val="lt2"/>
                </a:solidFill>
              </a:defRPr>
            </a:lvl8pPr>
            <a:lvl9pPr lvl="8" algn="ctr">
              <a:spcBef>
                <a:spcPts val="0"/>
              </a:spcBef>
              <a:spcAft>
                <a:spcPts val="0"/>
              </a:spcAft>
              <a:buClr>
                <a:schemeClr val="lt2"/>
              </a:buClr>
              <a:buSzPts val="4200"/>
              <a:buNone/>
              <a:defRPr sz="4200">
                <a:solidFill>
                  <a:schemeClr val="lt2"/>
                </a:solidFill>
              </a:defRPr>
            </a:lvl9pPr>
          </a:lstStyle>
          <a:p>
            <a:endParaRPr/>
          </a:p>
        </p:txBody>
      </p:sp>
      <p:sp>
        <p:nvSpPr>
          <p:cNvPr id="43" name="Google Shape;43;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accent1"/>
              </a:buClr>
              <a:buSzPts val="1800"/>
              <a:buChar char="●"/>
              <a:defRPr>
                <a:solidFill>
                  <a:schemeClr val="accent1"/>
                </a:solidFill>
              </a:defRPr>
            </a:lvl1pPr>
            <a:lvl2pPr marL="914400" lvl="1" indent="-317500">
              <a:spcBef>
                <a:spcPts val="1600"/>
              </a:spcBef>
              <a:spcAft>
                <a:spcPts val="0"/>
              </a:spcAft>
              <a:buClr>
                <a:schemeClr val="accent1"/>
              </a:buClr>
              <a:buSzPts val="1400"/>
              <a:buChar char="○"/>
              <a:defRPr>
                <a:solidFill>
                  <a:schemeClr val="accent1"/>
                </a:solidFill>
              </a:defRPr>
            </a:lvl2pPr>
            <a:lvl3pPr marL="1371600" lvl="2" indent="-317500">
              <a:spcBef>
                <a:spcPts val="1600"/>
              </a:spcBef>
              <a:spcAft>
                <a:spcPts val="0"/>
              </a:spcAft>
              <a:buClr>
                <a:schemeClr val="accent1"/>
              </a:buClr>
              <a:buSzPts val="1400"/>
              <a:buChar char="■"/>
              <a:defRPr>
                <a:solidFill>
                  <a:schemeClr val="accent1"/>
                </a:solidFill>
              </a:defRPr>
            </a:lvl3pPr>
            <a:lvl4pPr marL="1828800" lvl="3" indent="-317500">
              <a:spcBef>
                <a:spcPts val="1600"/>
              </a:spcBef>
              <a:spcAft>
                <a:spcPts val="0"/>
              </a:spcAft>
              <a:buClr>
                <a:schemeClr val="accent1"/>
              </a:buClr>
              <a:buSzPts val="1400"/>
              <a:buChar char="●"/>
              <a:defRPr>
                <a:solidFill>
                  <a:schemeClr val="accent1"/>
                </a:solidFill>
              </a:defRPr>
            </a:lvl4pPr>
            <a:lvl5pPr marL="2286000" lvl="4" indent="-317500">
              <a:spcBef>
                <a:spcPts val="1600"/>
              </a:spcBef>
              <a:spcAft>
                <a:spcPts val="0"/>
              </a:spcAft>
              <a:buClr>
                <a:schemeClr val="accent1"/>
              </a:buClr>
              <a:buSzPts val="1400"/>
              <a:buChar char="○"/>
              <a:defRPr>
                <a:solidFill>
                  <a:schemeClr val="accent1"/>
                </a:solidFill>
              </a:defRPr>
            </a:lvl5pPr>
            <a:lvl6pPr marL="2743200" lvl="5" indent="-317500">
              <a:spcBef>
                <a:spcPts val="1600"/>
              </a:spcBef>
              <a:spcAft>
                <a:spcPts val="0"/>
              </a:spcAft>
              <a:buClr>
                <a:schemeClr val="accent1"/>
              </a:buClr>
              <a:buSzPts val="1400"/>
              <a:buChar char="■"/>
              <a:defRPr>
                <a:solidFill>
                  <a:schemeClr val="accent1"/>
                </a:solidFill>
              </a:defRPr>
            </a:lvl6pPr>
            <a:lvl7pPr marL="3200400" lvl="6" indent="-317500">
              <a:spcBef>
                <a:spcPts val="1600"/>
              </a:spcBef>
              <a:spcAft>
                <a:spcPts val="0"/>
              </a:spcAft>
              <a:buClr>
                <a:schemeClr val="accent1"/>
              </a:buClr>
              <a:buSzPts val="1400"/>
              <a:buChar char="●"/>
              <a:defRPr>
                <a:solidFill>
                  <a:schemeClr val="accent1"/>
                </a:solidFill>
              </a:defRPr>
            </a:lvl7pPr>
            <a:lvl8pPr marL="3657600" lvl="7" indent="-317500">
              <a:spcBef>
                <a:spcPts val="1600"/>
              </a:spcBef>
              <a:spcAft>
                <a:spcPts val="0"/>
              </a:spcAft>
              <a:buClr>
                <a:schemeClr val="accent1"/>
              </a:buClr>
              <a:buSzPts val="1400"/>
              <a:buChar char="○"/>
              <a:defRPr>
                <a:solidFill>
                  <a:schemeClr val="accent1"/>
                </a:solidFill>
              </a:defRPr>
            </a:lvl8pPr>
            <a:lvl9pPr marL="4114800" lvl="8" indent="-317500">
              <a:spcBef>
                <a:spcPts val="1600"/>
              </a:spcBef>
              <a:spcAft>
                <a:spcPts val="1600"/>
              </a:spcAft>
              <a:buClr>
                <a:schemeClr val="accent1"/>
              </a:buClr>
              <a:buSzPts val="1400"/>
              <a:buChar char="■"/>
              <a:defRPr>
                <a:solidFill>
                  <a:schemeClr val="accent1"/>
                </a:solidFill>
              </a:defRPr>
            </a:lvl9pPr>
          </a:lstStyle>
          <a:p>
            <a:endParaRPr/>
          </a:p>
        </p:txBody>
      </p:sp>
      <p:sp>
        <p:nvSpPr>
          <p:cNvPr id="45" name="Google Shape;45;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8" name="Google Shape;48;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039650"/>
            <a:ext cx="8520600" cy="2106300"/>
          </a:xfrm>
          <a:prstGeom prst="rect">
            <a:avLst/>
          </a:prstGeom>
        </p:spPr>
        <p:txBody>
          <a:bodyPr spcFirstLastPara="1" wrap="square" lIns="91425" tIns="91425" rIns="91425" bIns="91425" anchor="b" anchorCtr="0">
            <a:noAutofit/>
          </a:bodyPr>
          <a:lstStyle>
            <a:lvl1pPr lvl="0" algn="ctr">
              <a:spcBef>
                <a:spcPts val="0"/>
              </a:spcBef>
              <a:spcAft>
                <a:spcPts val="0"/>
              </a:spcAft>
              <a:buSzPts val="14000"/>
              <a:buNone/>
              <a:defRPr sz="14000" b="1"/>
            </a:lvl1pPr>
            <a:lvl2pPr lvl="1" algn="ctr">
              <a:spcBef>
                <a:spcPts val="0"/>
              </a:spcBef>
              <a:spcAft>
                <a:spcPts val="0"/>
              </a:spcAft>
              <a:buSzPts val="14000"/>
              <a:buNone/>
              <a:defRPr sz="14000" b="1"/>
            </a:lvl2pPr>
            <a:lvl3pPr lvl="2" algn="ctr">
              <a:spcBef>
                <a:spcPts val="0"/>
              </a:spcBef>
              <a:spcAft>
                <a:spcPts val="0"/>
              </a:spcAft>
              <a:buSzPts val="14000"/>
              <a:buNone/>
              <a:defRPr sz="14000" b="1"/>
            </a:lvl3pPr>
            <a:lvl4pPr lvl="3" algn="ctr">
              <a:spcBef>
                <a:spcPts val="0"/>
              </a:spcBef>
              <a:spcAft>
                <a:spcPts val="0"/>
              </a:spcAft>
              <a:buSzPts val="14000"/>
              <a:buNone/>
              <a:defRPr sz="14000" b="1"/>
            </a:lvl4pPr>
            <a:lvl5pPr lvl="4" algn="ctr">
              <a:spcBef>
                <a:spcPts val="0"/>
              </a:spcBef>
              <a:spcAft>
                <a:spcPts val="0"/>
              </a:spcAft>
              <a:buSzPts val="14000"/>
              <a:buNone/>
              <a:defRPr sz="14000" b="1"/>
            </a:lvl5pPr>
            <a:lvl6pPr lvl="5" algn="ctr">
              <a:spcBef>
                <a:spcPts val="0"/>
              </a:spcBef>
              <a:spcAft>
                <a:spcPts val="0"/>
              </a:spcAft>
              <a:buSzPts val="14000"/>
              <a:buNone/>
              <a:defRPr sz="14000" b="1"/>
            </a:lvl6pPr>
            <a:lvl7pPr lvl="6" algn="ctr">
              <a:spcBef>
                <a:spcPts val="0"/>
              </a:spcBef>
              <a:spcAft>
                <a:spcPts val="0"/>
              </a:spcAft>
              <a:buSzPts val="14000"/>
              <a:buNone/>
              <a:defRPr sz="14000" b="1"/>
            </a:lvl7pPr>
            <a:lvl8pPr lvl="7" algn="ctr">
              <a:spcBef>
                <a:spcPts val="0"/>
              </a:spcBef>
              <a:spcAft>
                <a:spcPts val="0"/>
              </a:spcAft>
              <a:buSzPts val="14000"/>
              <a:buNone/>
              <a:defRPr sz="14000" b="1"/>
            </a:lvl8pPr>
            <a:lvl9pPr lvl="8" algn="ctr">
              <a:spcBef>
                <a:spcPts val="0"/>
              </a:spcBef>
              <a:spcAft>
                <a:spcPts val="0"/>
              </a:spcAft>
              <a:buSzPts val="14000"/>
              <a:buNone/>
              <a:defRPr sz="14000" b="1"/>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2" name="Google Shape;52;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perback">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613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1pPr>
            <a:lvl2pPr lvl="1">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2pPr>
            <a:lvl3pPr lvl="2">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3pPr>
            <a:lvl4pPr lvl="3">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4pPr>
            <a:lvl5pPr lvl="4">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5pPr>
            <a:lvl6pPr lvl="5">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6pPr>
            <a:lvl7pPr lvl="6">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7pPr>
            <a:lvl8pPr lvl="7">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8pPr>
            <a:lvl9pPr lvl="8">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9pPr>
          </a:lstStyle>
          <a:p>
            <a:endParaRPr/>
          </a:p>
        </p:txBody>
      </p:sp>
      <p:sp>
        <p:nvSpPr>
          <p:cNvPr id="7" name="Google Shape;7;p1"/>
          <p:cNvSpPr txBox="1">
            <a:spLocks noGrp="1"/>
          </p:cNvSpPr>
          <p:nvPr>
            <p:ph type="body" idx="1"/>
          </p:nvPr>
        </p:nvSpPr>
        <p:spPr>
          <a:xfrm>
            <a:off x="311700" y="1171600"/>
            <a:ext cx="8520600" cy="3397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Old Standard TT"/>
              <a:buChar char="●"/>
              <a:defRPr sz="1800">
                <a:solidFill>
                  <a:schemeClr val="dk1"/>
                </a:solidFill>
                <a:latin typeface="Old Standard TT"/>
                <a:ea typeface="Old Standard TT"/>
                <a:cs typeface="Old Standard TT"/>
                <a:sym typeface="Old Standard TT"/>
              </a:defRPr>
            </a:lvl1pPr>
            <a:lvl2pPr marL="914400" lvl="1"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2pPr>
            <a:lvl3pPr marL="1371600" lvl="2"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3pPr>
            <a:lvl4pPr marL="1828800" lvl="3"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4pPr>
            <a:lvl5pPr marL="2286000" lvl="4"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5pPr>
            <a:lvl6pPr marL="2743200" lvl="5"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6pPr>
            <a:lvl7pPr marL="3200400" lvl="6"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7pPr>
            <a:lvl8pPr marL="3657600" lvl="7" indent="-3175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8pPr>
            <a:lvl9pPr marL="4114800" lvl="8" indent="-317500">
              <a:lnSpc>
                <a:spcPct val="115000"/>
              </a:lnSpc>
              <a:spcBef>
                <a:spcPts val="1600"/>
              </a:spcBef>
              <a:spcAft>
                <a:spcPts val="160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1"/>
                </a:solidFill>
                <a:latin typeface="Old Standard TT"/>
                <a:ea typeface="Old Standard TT"/>
                <a:cs typeface="Old Standard TT"/>
                <a:sym typeface="Old Standard TT"/>
              </a:defRPr>
            </a:lvl1pPr>
            <a:lvl2pPr lvl="1" algn="r">
              <a:buNone/>
              <a:defRPr sz="1000">
                <a:solidFill>
                  <a:schemeClr val="dk1"/>
                </a:solidFill>
                <a:latin typeface="Old Standard TT"/>
                <a:ea typeface="Old Standard TT"/>
                <a:cs typeface="Old Standard TT"/>
                <a:sym typeface="Old Standard TT"/>
              </a:defRPr>
            </a:lvl2pPr>
            <a:lvl3pPr lvl="2" algn="r">
              <a:buNone/>
              <a:defRPr sz="1000">
                <a:solidFill>
                  <a:schemeClr val="dk1"/>
                </a:solidFill>
                <a:latin typeface="Old Standard TT"/>
                <a:ea typeface="Old Standard TT"/>
                <a:cs typeface="Old Standard TT"/>
                <a:sym typeface="Old Standard TT"/>
              </a:defRPr>
            </a:lvl3pPr>
            <a:lvl4pPr lvl="3" algn="r">
              <a:buNone/>
              <a:defRPr sz="1000">
                <a:solidFill>
                  <a:schemeClr val="dk1"/>
                </a:solidFill>
                <a:latin typeface="Old Standard TT"/>
                <a:ea typeface="Old Standard TT"/>
                <a:cs typeface="Old Standard TT"/>
                <a:sym typeface="Old Standard TT"/>
              </a:defRPr>
            </a:lvl4pPr>
            <a:lvl5pPr lvl="4" algn="r">
              <a:buNone/>
              <a:defRPr sz="1000">
                <a:solidFill>
                  <a:schemeClr val="dk1"/>
                </a:solidFill>
                <a:latin typeface="Old Standard TT"/>
                <a:ea typeface="Old Standard TT"/>
                <a:cs typeface="Old Standard TT"/>
                <a:sym typeface="Old Standard TT"/>
              </a:defRPr>
            </a:lvl5pPr>
            <a:lvl6pPr lvl="5" algn="r">
              <a:buNone/>
              <a:defRPr sz="1000">
                <a:solidFill>
                  <a:schemeClr val="dk1"/>
                </a:solidFill>
                <a:latin typeface="Old Standard TT"/>
                <a:ea typeface="Old Standard TT"/>
                <a:cs typeface="Old Standard TT"/>
                <a:sym typeface="Old Standard TT"/>
              </a:defRPr>
            </a:lvl6pPr>
            <a:lvl7pPr lvl="6" algn="r">
              <a:buNone/>
              <a:defRPr sz="1000">
                <a:solidFill>
                  <a:schemeClr val="dk1"/>
                </a:solidFill>
                <a:latin typeface="Old Standard TT"/>
                <a:ea typeface="Old Standard TT"/>
                <a:cs typeface="Old Standard TT"/>
                <a:sym typeface="Old Standard TT"/>
              </a:defRPr>
            </a:lvl7pPr>
            <a:lvl8pPr lvl="7" algn="r">
              <a:buNone/>
              <a:defRPr sz="1000">
                <a:solidFill>
                  <a:schemeClr val="dk1"/>
                </a:solidFill>
                <a:latin typeface="Old Standard TT"/>
                <a:ea typeface="Old Standard TT"/>
                <a:cs typeface="Old Standard TT"/>
                <a:sym typeface="Old Standard TT"/>
              </a:defRPr>
            </a:lvl8pPr>
            <a:lvl9pPr lvl="8" algn="r">
              <a:buNone/>
              <a:defRPr sz="1000">
                <a:solidFill>
                  <a:schemeClr val="dk1"/>
                </a:solidFill>
                <a:latin typeface="Old Standard TT"/>
                <a:ea typeface="Old Standard TT"/>
                <a:cs typeface="Old Standard TT"/>
                <a:sym typeface="Old Standard TT"/>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fws.gov/alaska/pages/national-wildlife-refuges" TargetMode="External"/><Relationship Id="rId7" Type="http://schemas.openxmlformats.org/officeDocument/2006/relationships/hyperlink" Target="https://connectusfund.org/17-anwr-oil-drilling-pros-and-cons"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hyperlink" Target="https://www.google.com/amp/s/theconversation.com/amp/trump-greenlights-drilling-in-the-arctic-national-wildlife-refuge-but-will-oil-companies-show-up-144715" TargetMode="External"/><Relationship Id="rId5" Type="http://schemas.openxmlformats.org/officeDocument/2006/relationships/hyperlink" Target="https://www.google.com/amp/s/www.pewresearch.org/fact-tank/2020/08/17/fast-facts-about-u-s-views-on-oil-and-gas-production-as-white-house-moves-to-open-alaska-refuge-to-drilling/%3famp=1" TargetMode="External"/><Relationship Id="rId4" Type="http://schemas.openxmlformats.org/officeDocument/2006/relationships/hyperlink" Target="https://www.npr.org/templates/story/story.php?storyId=500781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512700" y="1893300"/>
            <a:ext cx="8118600" cy="1522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Alaska National Wildlife Refuge</a:t>
            </a:r>
            <a:endParaRPr/>
          </a:p>
        </p:txBody>
      </p:sp>
      <p:sp>
        <p:nvSpPr>
          <p:cNvPr id="60" name="Google Shape;60;p13"/>
          <p:cNvSpPr txBox="1">
            <a:spLocks noGrp="1"/>
          </p:cNvSpPr>
          <p:nvPr>
            <p:ph type="subTitle" idx="1"/>
          </p:nvPr>
        </p:nvSpPr>
        <p:spPr>
          <a:xfrm>
            <a:off x="512700" y="3840639"/>
            <a:ext cx="8118600" cy="78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Kacee Diehl, Sheena Patel, Greg Steo</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A.N.W.R</a:t>
            </a:r>
            <a:endParaRPr/>
          </a:p>
        </p:txBody>
      </p:sp>
      <p:sp>
        <p:nvSpPr>
          <p:cNvPr id="66" name="Google Shape;66;p14"/>
          <p:cNvSpPr txBox="1">
            <a:spLocks noGrp="1"/>
          </p:cNvSpPr>
          <p:nvPr>
            <p:ph type="body" idx="1"/>
          </p:nvPr>
        </p:nvSpPr>
        <p:spPr>
          <a:xfrm>
            <a:off x="311700" y="1171675"/>
            <a:ext cx="4024800" cy="33972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AutoNum type="arabicPeriod"/>
            </a:pPr>
            <a:r>
              <a:rPr lang="en" sz="1600"/>
              <a:t>Established in 1960 as Arctic National Wildlife Range with an area of approximately 13,900 square miles.</a:t>
            </a:r>
            <a:endParaRPr sz="1600"/>
          </a:p>
          <a:p>
            <a:pPr marL="457200" lvl="0" indent="-330200" algn="l" rtl="0">
              <a:spcBef>
                <a:spcPts val="1600"/>
              </a:spcBef>
              <a:spcAft>
                <a:spcPts val="0"/>
              </a:spcAft>
              <a:buSzPts val="1600"/>
              <a:buAutoNum type="arabicPeriod"/>
            </a:pPr>
            <a:r>
              <a:rPr lang="en" sz="1600"/>
              <a:t>Renamed Arctic National Wildlife Refuge in 1980, acquired more land throughout the 80’s.</a:t>
            </a:r>
            <a:endParaRPr sz="1600"/>
          </a:p>
          <a:p>
            <a:pPr marL="457200" lvl="0" indent="-330200" algn="l" rtl="0">
              <a:spcBef>
                <a:spcPts val="1600"/>
              </a:spcBef>
              <a:spcAft>
                <a:spcPts val="1600"/>
              </a:spcAft>
              <a:buSzPts val="1600"/>
              <a:buAutoNum type="arabicPeriod"/>
            </a:pPr>
            <a:r>
              <a:rPr lang="en" sz="1600"/>
              <a:t>Refuge’s current land mass is about 30,500 square miles.</a:t>
            </a:r>
            <a:endParaRPr sz="1600"/>
          </a:p>
        </p:txBody>
      </p:sp>
      <p:pic>
        <p:nvPicPr>
          <p:cNvPr id="67" name="Google Shape;67;p14"/>
          <p:cNvPicPr preferRelativeResize="0"/>
          <p:nvPr/>
        </p:nvPicPr>
        <p:blipFill rotWithShape="1">
          <a:blip r:embed="rId3">
            <a:alphaModFix/>
          </a:blip>
          <a:srcRect l="16013" r="16019"/>
          <a:stretch/>
        </p:blipFill>
        <p:spPr>
          <a:xfrm>
            <a:off x="4705200" y="193025"/>
            <a:ext cx="2035799" cy="1955426"/>
          </a:xfrm>
          <a:prstGeom prst="rect">
            <a:avLst/>
          </a:prstGeom>
          <a:noFill/>
          <a:ln>
            <a:noFill/>
          </a:ln>
        </p:spPr>
      </p:pic>
      <p:pic>
        <p:nvPicPr>
          <p:cNvPr id="68" name="Google Shape;68;p14"/>
          <p:cNvPicPr preferRelativeResize="0"/>
          <p:nvPr/>
        </p:nvPicPr>
        <p:blipFill rotWithShape="1">
          <a:blip r:embed="rId4">
            <a:alphaModFix/>
          </a:blip>
          <a:srcRect l="15488" r="15488"/>
          <a:stretch/>
        </p:blipFill>
        <p:spPr>
          <a:xfrm>
            <a:off x="6796500" y="197388"/>
            <a:ext cx="2035799" cy="1946699"/>
          </a:xfrm>
          <a:prstGeom prst="rect">
            <a:avLst/>
          </a:prstGeom>
          <a:noFill/>
          <a:ln>
            <a:noFill/>
          </a:ln>
        </p:spPr>
      </p:pic>
      <p:pic>
        <p:nvPicPr>
          <p:cNvPr id="69" name="Google Shape;69;p14"/>
          <p:cNvPicPr preferRelativeResize="0"/>
          <p:nvPr/>
        </p:nvPicPr>
        <p:blipFill rotWithShape="1">
          <a:blip r:embed="rId5">
            <a:alphaModFix/>
          </a:blip>
          <a:srcRect t="2506" r="2647" b="5665"/>
          <a:stretch/>
        </p:blipFill>
        <p:spPr>
          <a:xfrm>
            <a:off x="4705200" y="2202925"/>
            <a:ext cx="4127100" cy="2900700"/>
          </a:xfrm>
          <a:prstGeom prst="rect">
            <a:avLst/>
          </a:prstGeom>
          <a:noFill/>
          <a:ln>
            <a:noFill/>
          </a:ln>
        </p:spPr>
      </p:pic>
      <p:sp>
        <p:nvSpPr>
          <p:cNvPr id="70" name="Google Shape;70;p14"/>
          <p:cNvSpPr txBox="1"/>
          <p:nvPr/>
        </p:nvSpPr>
        <p:spPr>
          <a:xfrm>
            <a:off x="88850" y="4568875"/>
            <a:ext cx="4397700" cy="50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latin typeface="Old Standard TT"/>
                <a:ea typeface="Old Standard TT"/>
                <a:cs typeface="Old Standard TT"/>
                <a:sym typeface="Old Standard TT"/>
              </a:rPr>
              <a:t>SOURCE: “Arctic National Wildlife Refuge”,Kenneth Pletcher, Encyclopædia Britannica(2017)</a:t>
            </a:r>
            <a:endParaRPr>
              <a:latin typeface="Old Standard TT"/>
              <a:ea typeface="Old Standard TT"/>
              <a:cs typeface="Old Standard TT"/>
              <a:sym typeface="Old Standard T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A.N.W.R(cont.)</a:t>
            </a:r>
            <a:endParaRPr/>
          </a:p>
        </p:txBody>
      </p:sp>
      <p:sp>
        <p:nvSpPr>
          <p:cNvPr id="76" name="Google Shape;76;p15"/>
          <p:cNvSpPr txBox="1">
            <a:spLocks noGrp="1"/>
          </p:cNvSpPr>
          <p:nvPr>
            <p:ph type="body" idx="1"/>
          </p:nvPr>
        </p:nvSpPr>
        <p:spPr>
          <a:xfrm>
            <a:off x="-91025" y="923625"/>
            <a:ext cx="4473000" cy="3397200"/>
          </a:xfrm>
          <a:prstGeom prst="rect">
            <a:avLst/>
          </a:prstGeom>
        </p:spPr>
        <p:txBody>
          <a:bodyPr spcFirstLastPara="1" wrap="square" lIns="91425" tIns="91425" rIns="91425" bIns="91425" anchor="t" anchorCtr="0">
            <a:noAutofit/>
          </a:bodyPr>
          <a:lstStyle/>
          <a:p>
            <a:pPr marL="457200" lvl="0" indent="0" algn="l" rtl="0">
              <a:lnSpc>
                <a:spcPct val="100000"/>
              </a:lnSpc>
              <a:spcBef>
                <a:spcPts val="0"/>
              </a:spcBef>
              <a:spcAft>
                <a:spcPts val="0"/>
              </a:spcAft>
              <a:buNone/>
            </a:pPr>
            <a:r>
              <a:rPr lang="en"/>
              <a:t>4. Arctic National Wildlife Refuge protects several ecological zones:</a:t>
            </a:r>
            <a:endParaRPr/>
          </a:p>
          <a:p>
            <a:pPr marL="457200" lvl="0" indent="0" algn="l" rtl="0">
              <a:lnSpc>
                <a:spcPct val="100000"/>
              </a:lnSpc>
              <a:spcBef>
                <a:spcPts val="1600"/>
              </a:spcBef>
              <a:spcAft>
                <a:spcPts val="0"/>
              </a:spcAft>
              <a:buNone/>
            </a:pPr>
            <a:r>
              <a:rPr lang="en"/>
              <a:t>- Alpine tundras</a:t>
            </a:r>
            <a:endParaRPr/>
          </a:p>
          <a:p>
            <a:pPr marL="457200" lvl="0" indent="0" algn="l" rtl="0">
              <a:lnSpc>
                <a:spcPct val="100000"/>
              </a:lnSpc>
              <a:spcBef>
                <a:spcPts val="1600"/>
              </a:spcBef>
              <a:spcAft>
                <a:spcPts val="0"/>
              </a:spcAft>
              <a:buNone/>
            </a:pPr>
            <a:r>
              <a:rPr lang="en"/>
              <a:t>-Boreal forests</a:t>
            </a:r>
            <a:endParaRPr/>
          </a:p>
          <a:p>
            <a:pPr marL="457200" lvl="0" indent="0" algn="l" rtl="0">
              <a:lnSpc>
                <a:spcPct val="100000"/>
              </a:lnSpc>
              <a:spcBef>
                <a:spcPts val="1600"/>
              </a:spcBef>
              <a:spcAft>
                <a:spcPts val="0"/>
              </a:spcAft>
              <a:buNone/>
            </a:pPr>
            <a:r>
              <a:rPr lang="en"/>
              <a:t>-Arctic tundra zone: the landscape is underlain by permafrost</a:t>
            </a:r>
            <a:endParaRPr/>
          </a:p>
          <a:p>
            <a:pPr marL="457200" lvl="0" indent="0" algn="l" rtl="0">
              <a:lnSpc>
                <a:spcPct val="100000"/>
              </a:lnSpc>
              <a:spcBef>
                <a:spcPts val="1600"/>
              </a:spcBef>
              <a:spcAft>
                <a:spcPts val="1600"/>
              </a:spcAft>
              <a:buNone/>
            </a:pPr>
            <a:r>
              <a:rPr lang="en"/>
              <a:t>5.Home to nearly four dozen mammal species and some 200 species of birds. Mammal species include musk oxen, moose, gray wolves, red and Arctic foxes, black and brown bears, and more.</a:t>
            </a:r>
            <a:endParaRPr/>
          </a:p>
        </p:txBody>
      </p:sp>
      <p:pic>
        <p:nvPicPr>
          <p:cNvPr id="77" name="Google Shape;77;p15"/>
          <p:cNvPicPr preferRelativeResize="0"/>
          <p:nvPr/>
        </p:nvPicPr>
        <p:blipFill rotWithShape="1">
          <a:blip r:embed="rId3">
            <a:alphaModFix/>
          </a:blip>
          <a:srcRect l="10259" r="10267"/>
          <a:stretch/>
        </p:blipFill>
        <p:spPr>
          <a:xfrm>
            <a:off x="4705200" y="193025"/>
            <a:ext cx="2035799" cy="1955426"/>
          </a:xfrm>
          <a:prstGeom prst="rect">
            <a:avLst/>
          </a:prstGeom>
          <a:noFill/>
          <a:ln>
            <a:noFill/>
          </a:ln>
        </p:spPr>
      </p:pic>
      <p:pic>
        <p:nvPicPr>
          <p:cNvPr id="78" name="Google Shape;78;p15"/>
          <p:cNvPicPr preferRelativeResize="0"/>
          <p:nvPr/>
        </p:nvPicPr>
        <p:blipFill rotWithShape="1">
          <a:blip r:embed="rId4">
            <a:alphaModFix/>
          </a:blip>
          <a:srcRect l="14594" r="14594"/>
          <a:stretch/>
        </p:blipFill>
        <p:spPr>
          <a:xfrm>
            <a:off x="6796500" y="197388"/>
            <a:ext cx="2035799" cy="1946699"/>
          </a:xfrm>
          <a:prstGeom prst="rect">
            <a:avLst/>
          </a:prstGeom>
          <a:noFill/>
          <a:ln>
            <a:noFill/>
          </a:ln>
        </p:spPr>
      </p:pic>
      <p:pic>
        <p:nvPicPr>
          <p:cNvPr id="79" name="Google Shape;79;p15"/>
          <p:cNvPicPr preferRelativeResize="0"/>
          <p:nvPr/>
        </p:nvPicPr>
        <p:blipFill rotWithShape="1">
          <a:blip r:embed="rId5">
            <a:alphaModFix/>
          </a:blip>
          <a:srcRect l="4873" r="4882"/>
          <a:stretch/>
        </p:blipFill>
        <p:spPr>
          <a:xfrm>
            <a:off x="4705200" y="2202925"/>
            <a:ext cx="4127100" cy="2900700"/>
          </a:xfrm>
          <a:prstGeom prst="rect">
            <a:avLst/>
          </a:prstGeom>
          <a:noFill/>
          <a:ln>
            <a:noFill/>
          </a:ln>
        </p:spPr>
      </p:pic>
      <p:sp>
        <p:nvSpPr>
          <p:cNvPr id="80" name="Google Shape;80;p15"/>
          <p:cNvSpPr txBox="1"/>
          <p:nvPr/>
        </p:nvSpPr>
        <p:spPr>
          <a:xfrm>
            <a:off x="88850" y="4568875"/>
            <a:ext cx="4397700" cy="50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Old Standard TT"/>
                <a:ea typeface="Old Standard TT"/>
                <a:cs typeface="Old Standard TT"/>
                <a:sym typeface="Old Standard TT"/>
              </a:rPr>
              <a:t>SOURCE: “Arctic National Wildlife Refuge”,Kenneth Pletcher, Encyclopædia Britannica(2017)</a:t>
            </a:r>
            <a:endParaRPr sz="1000">
              <a:latin typeface="Old Standard TT"/>
              <a:ea typeface="Old Standard TT"/>
              <a:cs typeface="Old Standard TT"/>
              <a:sym typeface="Old Standard T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Oil Discovery in ANWR</a:t>
            </a:r>
            <a:endParaRPr/>
          </a:p>
        </p:txBody>
      </p:sp>
      <p:sp>
        <p:nvSpPr>
          <p:cNvPr id="86" name="Google Shape;86;p16"/>
          <p:cNvSpPr txBox="1">
            <a:spLocks noGrp="1"/>
          </p:cNvSpPr>
          <p:nvPr>
            <p:ph type="body" idx="1"/>
          </p:nvPr>
        </p:nvSpPr>
        <p:spPr>
          <a:xfrm>
            <a:off x="311700" y="1171600"/>
            <a:ext cx="4587000" cy="33972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Resource assessment done in 1998</a:t>
            </a:r>
            <a:endParaRPr/>
          </a:p>
          <a:p>
            <a:pPr marL="914400" lvl="1" indent="-317500" algn="l" rtl="0">
              <a:spcBef>
                <a:spcPts val="0"/>
              </a:spcBef>
              <a:spcAft>
                <a:spcPts val="0"/>
              </a:spcAft>
              <a:buSzPts val="1400"/>
              <a:buChar char="○"/>
            </a:pPr>
            <a:r>
              <a:rPr lang="en"/>
              <a:t>The United States Geological Survey (USGS) estimated there is a 95% chance for there to be more than 5.7 billion barrels of recoverable crude oil  and a 5% chance of 16 billion barrels</a:t>
            </a:r>
            <a:endParaRPr/>
          </a:p>
          <a:p>
            <a:pPr marL="914400" lvl="1" indent="-317500" algn="l" rtl="0">
              <a:spcBef>
                <a:spcPts val="0"/>
              </a:spcBef>
              <a:spcAft>
                <a:spcPts val="0"/>
              </a:spcAft>
              <a:buSzPts val="1400"/>
              <a:buChar char="○"/>
            </a:pPr>
            <a:r>
              <a:rPr lang="en"/>
              <a:t>Estimates based on:</a:t>
            </a:r>
            <a:endParaRPr/>
          </a:p>
          <a:p>
            <a:pPr marL="1371600" lvl="2" indent="-317500" algn="l" rtl="0">
              <a:spcBef>
                <a:spcPts val="0"/>
              </a:spcBef>
              <a:spcAft>
                <a:spcPts val="0"/>
              </a:spcAft>
              <a:buSzPts val="1400"/>
              <a:buChar char="■"/>
            </a:pPr>
            <a:r>
              <a:rPr lang="en"/>
              <a:t>Oil productivity in neighboring lands in Alaska as of 1998</a:t>
            </a:r>
            <a:endParaRPr/>
          </a:p>
          <a:p>
            <a:pPr marL="1371600" lvl="2" indent="-317500" algn="l" rtl="0">
              <a:spcBef>
                <a:spcPts val="0"/>
              </a:spcBef>
              <a:spcAft>
                <a:spcPts val="0"/>
              </a:spcAft>
              <a:buSzPts val="1400"/>
              <a:buChar char="■"/>
            </a:pPr>
            <a:r>
              <a:rPr lang="en"/>
              <a:t>Two-dimensional seismic data that was collected in 1984-1985</a:t>
            </a:r>
            <a:endParaRPr/>
          </a:p>
          <a:p>
            <a:pPr marL="1828800" lvl="3" indent="-317500" algn="l" rtl="0">
              <a:spcBef>
                <a:spcPts val="0"/>
              </a:spcBef>
              <a:spcAft>
                <a:spcPts val="0"/>
              </a:spcAft>
              <a:buSzPts val="1400"/>
              <a:buChar char="●"/>
            </a:pPr>
            <a:r>
              <a:rPr lang="en"/>
              <a:t>A lot of uncertainty remains regarding size and oil quality </a:t>
            </a:r>
            <a:endParaRPr/>
          </a:p>
        </p:txBody>
      </p:sp>
      <p:pic>
        <p:nvPicPr>
          <p:cNvPr id="87" name="Google Shape;87;p16"/>
          <p:cNvPicPr preferRelativeResize="0"/>
          <p:nvPr/>
        </p:nvPicPr>
        <p:blipFill>
          <a:blip r:embed="rId3">
            <a:alphaModFix/>
          </a:blip>
          <a:stretch>
            <a:fillRect/>
          </a:stretch>
        </p:blipFill>
        <p:spPr>
          <a:xfrm>
            <a:off x="5422550" y="1171589"/>
            <a:ext cx="3149942" cy="2141961"/>
          </a:xfrm>
          <a:prstGeom prst="rect">
            <a:avLst/>
          </a:prstGeom>
          <a:noFill/>
          <a:ln>
            <a:noFill/>
          </a:ln>
        </p:spPr>
      </p:pic>
      <p:sp>
        <p:nvSpPr>
          <p:cNvPr id="88" name="Google Shape;88;p16"/>
          <p:cNvSpPr txBox="1"/>
          <p:nvPr/>
        </p:nvSpPr>
        <p:spPr>
          <a:xfrm>
            <a:off x="595050" y="4611425"/>
            <a:ext cx="4020300" cy="36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latin typeface="Old Standard TT"/>
                <a:ea typeface="Old Standard TT"/>
                <a:cs typeface="Old Standard TT"/>
                <a:sym typeface="Old Standard TT"/>
              </a:rPr>
              <a:t>SOURCE: https://www.eia.gov/outlooks/aeo/anwr.php</a:t>
            </a:r>
            <a:endParaRPr sz="1100">
              <a:latin typeface="Old Standard TT"/>
              <a:ea typeface="Old Standard TT"/>
              <a:cs typeface="Old Standard TT"/>
              <a:sym typeface="Old Standard TT"/>
            </a:endParaRPr>
          </a:p>
        </p:txBody>
      </p:sp>
      <p:sp>
        <p:nvSpPr>
          <p:cNvPr id="89" name="Google Shape;89;p16"/>
          <p:cNvSpPr txBox="1"/>
          <p:nvPr/>
        </p:nvSpPr>
        <p:spPr>
          <a:xfrm>
            <a:off x="5422550" y="3261525"/>
            <a:ext cx="3479400" cy="22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latin typeface="Old Standard TT"/>
                <a:ea typeface="Old Standard TT"/>
                <a:cs typeface="Old Standard TT"/>
                <a:sym typeface="Old Standard TT"/>
              </a:rPr>
              <a:t>IMAGE: </a:t>
            </a:r>
            <a:r>
              <a:rPr lang="en" sz="1200" i="1">
                <a:solidFill>
                  <a:srgbClr val="333333"/>
                </a:solidFill>
                <a:latin typeface="Average"/>
                <a:ea typeface="Average"/>
                <a:cs typeface="Average"/>
                <a:sym typeface="Average"/>
              </a:rPr>
              <a:t>U.S. Fish and Wildlife Service</a:t>
            </a:r>
            <a:endParaRPr sz="1500">
              <a:latin typeface="Average"/>
              <a:ea typeface="Average"/>
              <a:cs typeface="Average"/>
              <a:sym typeface="Average"/>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Political Journey</a:t>
            </a:r>
            <a:endParaRPr/>
          </a:p>
        </p:txBody>
      </p:sp>
      <p:sp>
        <p:nvSpPr>
          <p:cNvPr id="95" name="Google Shape;95;p17"/>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1977: Capitol Hill was debating what land areas in Alaska should be developed and what should be reserved</a:t>
            </a:r>
            <a:endParaRPr/>
          </a:p>
          <a:p>
            <a:pPr marL="457200" lvl="0" indent="-342900" algn="l" rtl="0">
              <a:spcBef>
                <a:spcPts val="0"/>
              </a:spcBef>
              <a:spcAft>
                <a:spcPts val="0"/>
              </a:spcAft>
              <a:buSzPts val="1800"/>
              <a:buChar char="●"/>
            </a:pPr>
            <a:r>
              <a:rPr lang="en"/>
              <a:t>For a while, ANWR was in limbo</a:t>
            </a:r>
            <a:endParaRPr/>
          </a:p>
          <a:p>
            <a:pPr marL="914400" lvl="1" indent="-317500" algn="l" rtl="0">
              <a:spcBef>
                <a:spcPts val="0"/>
              </a:spcBef>
              <a:spcAft>
                <a:spcPts val="0"/>
              </a:spcAft>
              <a:buSzPts val="1400"/>
              <a:buChar char="○"/>
            </a:pPr>
            <a:r>
              <a:rPr lang="en"/>
              <a:t>Interior Department was asked to research the area for possible oil production</a:t>
            </a:r>
            <a:endParaRPr/>
          </a:p>
          <a:p>
            <a:pPr marL="457200" lvl="0" indent="-342900" algn="l" rtl="0">
              <a:spcBef>
                <a:spcPts val="0"/>
              </a:spcBef>
              <a:spcAft>
                <a:spcPts val="0"/>
              </a:spcAft>
              <a:buSzPts val="1800"/>
              <a:buChar char="●"/>
            </a:pPr>
            <a:r>
              <a:rPr lang="en"/>
              <a:t>1987: during Reagan’s presidency, the Interior Department recommended drilling in the ANWR</a:t>
            </a:r>
            <a:endParaRPr/>
          </a:p>
          <a:p>
            <a:pPr marL="914400" lvl="1" indent="-317500" algn="l" rtl="0">
              <a:spcBef>
                <a:spcPts val="0"/>
              </a:spcBef>
              <a:spcAft>
                <a:spcPts val="0"/>
              </a:spcAft>
              <a:buSzPts val="1400"/>
              <a:buChar char="○"/>
            </a:pPr>
            <a:r>
              <a:rPr lang="en"/>
              <a:t>Was announced as being the best way to increase domestic oil production, but would be harmful to wildlife</a:t>
            </a:r>
            <a:endParaRPr/>
          </a:p>
          <a:p>
            <a:pPr marL="457200" lvl="0" indent="-342900" algn="l" rtl="0">
              <a:spcBef>
                <a:spcPts val="0"/>
              </a:spcBef>
              <a:spcAft>
                <a:spcPts val="0"/>
              </a:spcAft>
              <a:buSzPts val="1800"/>
              <a:buChar char="●"/>
            </a:pPr>
            <a:r>
              <a:rPr lang="en"/>
              <a:t>March 1989: Senate committee approved leasing</a:t>
            </a:r>
            <a:endParaRPr/>
          </a:p>
          <a:p>
            <a:pPr marL="914400" lvl="1" indent="-317500" algn="l" rtl="0">
              <a:spcBef>
                <a:spcPts val="0"/>
              </a:spcBef>
              <a:spcAft>
                <a:spcPts val="0"/>
              </a:spcAft>
              <a:buSzPts val="1400"/>
              <a:buChar char="○"/>
            </a:pPr>
            <a:r>
              <a:rPr lang="en"/>
              <a:t>10 days later: Exxon Valdez oil spill</a:t>
            </a:r>
            <a:endParaRPr/>
          </a:p>
          <a:p>
            <a:pPr marL="457200" lvl="0" indent="-342900" algn="l" rtl="0">
              <a:spcBef>
                <a:spcPts val="0"/>
              </a:spcBef>
              <a:spcAft>
                <a:spcPts val="0"/>
              </a:spcAft>
              <a:buSzPts val="1800"/>
              <a:buChar char="●"/>
            </a:pPr>
            <a:r>
              <a:rPr lang="en"/>
              <a:t>It was a struggle to get it passed in the Senate</a:t>
            </a:r>
            <a:endParaRPr/>
          </a:p>
          <a:p>
            <a:pPr marL="457200" lvl="0" indent="-342900" algn="l" rtl="0">
              <a:spcBef>
                <a:spcPts val="0"/>
              </a:spcBef>
              <a:spcAft>
                <a:spcPts val="0"/>
              </a:spcAft>
              <a:buSzPts val="1800"/>
              <a:buChar char="●"/>
            </a:pPr>
            <a:r>
              <a:rPr lang="en"/>
              <a:t>It continues to be a battle as of present day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8"/>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Different Political POVs</a:t>
            </a:r>
            <a:endParaRPr/>
          </a:p>
        </p:txBody>
      </p:sp>
      <p:sp>
        <p:nvSpPr>
          <p:cNvPr id="101" name="Google Shape;101;p18"/>
          <p:cNvSpPr txBox="1">
            <a:spLocks noGrp="1"/>
          </p:cNvSpPr>
          <p:nvPr>
            <p:ph type="body" idx="1"/>
          </p:nvPr>
        </p:nvSpPr>
        <p:spPr>
          <a:xfrm>
            <a:off x="197100" y="1171675"/>
            <a:ext cx="4114500" cy="339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a:t>Trump</a:t>
            </a:r>
            <a:endParaRPr sz="1600" b="1"/>
          </a:p>
          <a:p>
            <a:pPr marL="457200" lvl="0" indent="-317500" algn="ctr" rtl="0">
              <a:spcBef>
                <a:spcPts val="1600"/>
              </a:spcBef>
              <a:spcAft>
                <a:spcPts val="0"/>
              </a:spcAft>
              <a:buSzPts val="1400"/>
              <a:buChar char="●"/>
            </a:pPr>
            <a:r>
              <a:rPr lang="en" b="1"/>
              <a:t>Attempting to “lock in drilling rights” before Biden has an opportunity to stop it</a:t>
            </a:r>
            <a:endParaRPr b="1"/>
          </a:p>
          <a:p>
            <a:pPr marL="457200" lvl="0" indent="-317500" algn="ctr" rtl="0">
              <a:spcBef>
                <a:spcPts val="0"/>
              </a:spcBef>
              <a:spcAft>
                <a:spcPts val="0"/>
              </a:spcAft>
              <a:buSzPts val="1400"/>
              <a:buChar char="●"/>
            </a:pPr>
            <a:r>
              <a:rPr lang="en" b="1"/>
              <a:t>Asking oil and gas companies to take spots within the refuge</a:t>
            </a:r>
            <a:endParaRPr b="1"/>
          </a:p>
          <a:p>
            <a:pPr marL="457200" lvl="0" indent="-317500" algn="ctr" rtl="0">
              <a:spcBef>
                <a:spcPts val="0"/>
              </a:spcBef>
              <a:spcAft>
                <a:spcPts val="0"/>
              </a:spcAft>
              <a:buSzPts val="1400"/>
              <a:buChar char="●"/>
            </a:pPr>
            <a:r>
              <a:rPr lang="en" b="1"/>
              <a:t>Energy Independence</a:t>
            </a:r>
            <a:endParaRPr b="1"/>
          </a:p>
          <a:p>
            <a:pPr marL="457200" lvl="0" indent="-317500" algn="ctr" rtl="0">
              <a:spcBef>
                <a:spcPts val="0"/>
              </a:spcBef>
              <a:spcAft>
                <a:spcPts val="0"/>
              </a:spcAft>
              <a:buSzPts val="1400"/>
              <a:buChar char="●"/>
            </a:pPr>
            <a:r>
              <a:rPr lang="en" b="1"/>
              <a:t>Important for nation’s energy security</a:t>
            </a:r>
            <a:endParaRPr b="1"/>
          </a:p>
          <a:p>
            <a:pPr marL="457200" lvl="0" indent="0" algn="l" rtl="0">
              <a:spcBef>
                <a:spcPts val="1600"/>
              </a:spcBef>
              <a:spcAft>
                <a:spcPts val="1600"/>
              </a:spcAft>
              <a:buNone/>
            </a:pPr>
            <a:r>
              <a:rPr lang="en" sz="900"/>
              <a:t>SOURCE: https://www.washingtonpost.com/climate-environment/2020/11/16/arctic-refuge-drilling-trump/</a:t>
            </a:r>
            <a:endParaRPr sz="900"/>
          </a:p>
        </p:txBody>
      </p:sp>
      <p:sp>
        <p:nvSpPr>
          <p:cNvPr id="102" name="Google Shape;102;p18"/>
          <p:cNvSpPr txBox="1">
            <a:spLocks noGrp="1"/>
          </p:cNvSpPr>
          <p:nvPr>
            <p:ph type="body" idx="2"/>
          </p:nvPr>
        </p:nvSpPr>
        <p:spPr>
          <a:xfrm>
            <a:off x="4832400" y="1171675"/>
            <a:ext cx="4114500" cy="339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a:t>Biden</a:t>
            </a:r>
            <a:endParaRPr sz="1600" b="1"/>
          </a:p>
          <a:p>
            <a:pPr marL="457200" lvl="0" indent="-330200" algn="ctr" rtl="0">
              <a:spcBef>
                <a:spcPts val="1600"/>
              </a:spcBef>
              <a:spcAft>
                <a:spcPts val="0"/>
              </a:spcAft>
              <a:buSzPts val="1600"/>
              <a:buChar char="●"/>
            </a:pPr>
            <a:r>
              <a:rPr lang="en" sz="1600" b="1"/>
              <a:t>Agrees we needs to lessen foreign sources of energy</a:t>
            </a:r>
            <a:endParaRPr sz="1600" b="1"/>
          </a:p>
          <a:p>
            <a:pPr marL="457200" lvl="0" indent="-330200" algn="ctr" rtl="0">
              <a:spcBef>
                <a:spcPts val="0"/>
              </a:spcBef>
              <a:spcAft>
                <a:spcPts val="0"/>
              </a:spcAft>
              <a:buSzPts val="1600"/>
              <a:buChar char="●"/>
            </a:pPr>
            <a:r>
              <a:rPr lang="en" sz="1600" b="1"/>
              <a:t>Thinks opening the ANWR is a short-sighted solution</a:t>
            </a:r>
            <a:endParaRPr sz="1600" b="1"/>
          </a:p>
          <a:p>
            <a:pPr marL="457200" lvl="0" indent="-330200" algn="ctr" rtl="0">
              <a:spcBef>
                <a:spcPts val="0"/>
              </a:spcBef>
              <a:spcAft>
                <a:spcPts val="0"/>
              </a:spcAft>
              <a:buSzPts val="1600"/>
              <a:buChar char="●"/>
            </a:pPr>
            <a:r>
              <a:rPr lang="en" sz="1600" b="1"/>
              <a:t>May have devastating long-term effects</a:t>
            </a:r>
            <a:endParaRPr sz="1600" b="1"/>
          </a:p>
          <a:p>
            <a:pPr marL="457200" lvl="0" indent="-330200" algn="ctr" rtl="0">
              <a:spcBef>
                <a:spcPts val="0"/>
              </a:spcBef>
              <a:spcAft>
                <a:spcPts val="0"/>
              </a:spcAft>
              <a:buSzPts val="1600"/>
              <a:buChar char="●"/>
            </a:pPr>
            <a:r>
              <a:rPr lang="en" sz="1600" b="1"/>
              <a:t>Stresses priority of preserving Alaska’s wilderness</a:t>
            </a:r>
            <a:endParaRPr sz="1600" b="1"/>
          </a:p>
          <a:p>
            <a:pPr marL="457200" lvl="0" indent="0" algn="l" rtl="0">
              <a:spcBef>
                <a:spcPts val="1600"/>
              </a:spcBef>
              <a:spcAft>
                <a:spcPts val="1600"/>
              </a:spcAft>
              <a:buNone/>
            </a:pPr>
            <a:r>
              <a:rPr lang="en" sz="900" b="1"/>
              <a:t>SOURCE: https://justfacts.votesmart.org/public-statement/84921/statement-by-senator-biden-on-senate-approval-to-drill-in-arctic-national-wildlife-refuge</a:t>
            </a:r>
            <a:endParaRPr sz="900" b="1"/>
          </a:p>
        </p:txBody>
      </p:sp>
      <p:pic>
        <p:nvPicPr>
          <p:cNvPr id="103" name="Google Shape;103;p18"/>
          <p:cNvPicPr preferRelativeResize="0"/>
          <p:nvPr/>
        </p:nvPicPr>
        <p:blipFill>
          <a:blip r:embed="rId3">
            <a:alphaModFix/>
          </a:blip>
          <a:stretch>
            <a:fillRect/>
          </a:stretch>
        </p:blipFill>
        <p:spPr>
          <a:xfrm rot="46">
            <a:off x="3927599" y="1058229"/>
            <a:ext cx="817558" cy="613189"/>
          </a:xfrm>
          <a:prstGeom prst="rect">
            <a:avLst/>
          </a:prstGeom>
          <a:noFill/>
          <a:ln>
            <a:noFill/>
          </a:ln>
        </p:spPr>
      </p:pic>
      <p:pic>
        <p:nvPicPr>
          <p:cNvPr id="104" name="Google Shape;104;p18"/>
          <p:cNvPicPr preferRelativeResize="0"/>
          <p:nvPr/>
        </p:nvPicPr>
        <p:blipFill>
          <a:blip r:embed="rId4">
            <a:alphaModFix/>
          </a:blip>
          <a:stretch>
            <a:fillRect/>
          </a:stretch>
        </p:blipFill>
        <p:spPr>
          <a:xfrm rot="21">
            <a:off x="4832400" y="1058228"/>
            <a:ext cx="795099" cy="61319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8"/>
        <p:cNvGrpSpPr/>
        <p:nvPr/>
      </p:nvGrpSpPr>
      <p:grpSpPr>
        <a:xfrm>
          <a:off x="0" y="0"/>
          <a:ext cx="0" cy="0"/>
          <a:chOff x="0" y="0"/>
          <a:chExt cx="0" cy="0"/>
        </a:xfrm>
      </p:grpSpPr>
      <p:pic>
        <p:nvPicPr>
          <p:cNvPr id="109" name="Google Shape;109;p19"/>
          <p:cNvPicPr preferRelativeResize="0"/>
          <p:nvPr/>
        </p:nvPicPr>
        <p:blipFill rotWithShape="1">
          <a:blip r:embed="rId3">
            <a:alphaModFix/>
          </a:blip>
          <a:srcRect l="820" t="-20481" r="13760"/>
          <a:stretch/>
        </p:blipFill>
        <p:spPr>
          <a:xfrm>
            <a:off x="0" y="0"/>
            <a:ext cx="4576348" cy="5143500"/>
          </a:xfrm>
          <a:prstGeom prst="rect">
            <a:avLst/>
          </a:prstGeom>
          <a:noFill/>
          <a:ln>
            <a:noFill/>
          </a:ln>
        </p:spPr>
      </p:pic>
      <p:pic>
        <p:nvPicPr>
          <p:cNvPr id="110" name="Google Shape;110;p19"/>
          <p:cNvPicPr preferRelativeResize="0"/>
          <p:nvPr/>
        </p:nvPicPr>
        <p:blipFill rotWithShape="1">
          <a:blip r:embed="rId4">
            <a:alphaModFix/>
          </a:blip>
          <a:srcRect l="6027" r="13927" b="10"/>
          <a:stretch/>
        </p:blipFill>
        <p:spPr>
          <a:xfrm>
            <a:off x="4576350" y="0"/>
            <a:ext cx="4567647" cy="5143198"/>
          </a:xfrm>
          <a:prstGeom prst="rect">
            <a:avLst/>
          </a:prstGeom>
          <a:noFill/>
          <a:ln>
            <a:noFill/>
          </a:ln>
        </p:spPr>
      </p:pic>
      <p:sp>
        <p:nvSpPr>
          <p:cNvPr id="111" name="Google Shape;111;p19"/>
          <p:cNvSpPr txBox="1">
            <a:spLocks noGrp="1"/>
          </p:cNvSpPr>
          <p:nvPr>
            <p:ph type="body" idx="1"/>
          </p:nvPr>
        </p:nvSpPr>
        <p:spPr>
          <a:xfrm>
            <a:off x="311700" y="4230575"/>
            <a:ext cx="5998800" cy="605100"/>
          </a:xfrm>
          <a:prstGeom prst="rect">
            <a:avLst/>
          </a:prstGeom>
          <a:solidFill>
            <a:schemeClr val="lt1"/>
          </a:solidFill>
        </p:spPr>
        <p:txBody>
          <a:bodyPr spcFirstLastPara="1" wrap="square" lIns="91425" tIns="91425" rIns="91425" bIns="91425" anchor="ctr" anchorCtr="0">
            <a:noAutofit/>
          </a:bodyPr>
          <a:lstStyle/>
          <a:p>
            <a:pPr marL="0" lvl="0" indent="0" algn="l" rtl="0">
              <a:spcBef>
                <a:spcPts val="0"/>
              </a:spcBef>
              <a:spcAft>
                <a:spcPts val="0"/>
              </a:spcAft>
              <a:buNone/>
            </a:pPr>
            <a:r>
              <a:rPr lang="en" sz="2900"/>
              <a:t>OIL CONTROVERSY IN ANWR</a:t>
            </a:r>
            <a:endParaRPr sz="2900"/>
          </a:p>
        </p:txBody>
      </p:sp>
      <p:sp>
        <p:nvSpPr>
          <p:cNvPr id="112" name="Google Shape;112;p19"/>
          <p:cNvSpPr txBox="1"/>
          <p:nvPr/>
        </p:nvSpPr>
        <p:spPr>
          <a:xfrm>
            <a:off x="6579900" y="4834500"/>
            <a:ext cx="2070600" cy="15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FFFF"/>
                </a:solidFill>
                <a:latin typeface="Old Standard TT"/>
                <a:ea typeface="Old Standard TT"/>
                <a:cs typeface="Old Standard TT"/>
                <a:sym typeface="Old Standard TT"/>
              </a:rPr>
              <a:t>IMG:NICK COBBING</a:t>
            </a:r>
            <a:endParaRPr>
              <a:solidFill>
                <a:srgbClr val="FFFFFF"/>
              </a:solidFill>
              <a:latin typeface="Old Standard TT"/>
              <a:ea typeface="Old Standard TT"/>
              <a:cs typeface="Old Standard TT"/>
              <a:sym typeface="Old Standard TT"/>
            </a:endParaRPr>
          </a:p>
        </p:txBody>
      </p:sp>
      <p:sp>
        <p:nvSpPr>
          <p:cNvPr id="113" name="Google Shape;113;p19"/>
          <p:cNvSpPr txBox="1"/>
          <p:nvPr/>
        </p:nvSpPr>
        <p:spPr>
          <a:xfrm>
            <a:off x="45850" y="4834500"/>
            <a:ext cx="2624100" cy="15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FFFF"/>
                </a:solidFill>
                <a:latin typeface="Old Standard TT"/>
                <a:ea typeface="Old Standard TT"/>
                <a:cs typeface="Old Standard TT"/>
                <a:sym typeface="Old Standard TT"/>
              </a:rPr>
              <a:t>IMG:ILLINOIS REVIEW</a:t>
            </a:r>
            <a:endParaRPr>
              <a:solidFill>
                <a:srgbClr val="FFFFFF"/>
              </a:solidFill>
              <a:latin typeface="Old Standard TT"/>
              <a:ea typeface="Old Standard TT"/>
              <a:cs typeface="Old Standard TT"/>
              <a:sym typeface="Old Standard T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0"/>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Controversy: Should ANWR Be Drilled?</a:t>
            </a:r>
            <a:endParaRPr/>
          </a:p>
        </p:txBody>
      </p:sp>
      <p:sp>
        <p:nvSpPr>
          <p:cNvPr id="119" name="Google Shape;119;p20"/>
          <p:cNvSpPr txBox="1">
            <a:spLocks noGrp="1"/>
          </p:cNvSpPr>
          <p:nvPr>
            <p:ph type="body" idx="1"/>
          </p:nvPr>
        </p:nvSpPr>
        <p:spPr>
          <a:xfrm>
            <a:off x="51200" y="1183925"/>
            <a:ext cx="4473000" cy="3397200"/>
          </a:xfrm>
          <a:prstGeom prst="rect">
            <a:avLst/>
          </a:prstGeom>
        </p:spPr>
        <p:txBody>
          <a:bodyPr spcFirstLastPara="1" wrap="square" lIns="91425" tIns="91425" rIns="91425" bIns="91425" anchor="t" anchorCtr="0">
            <a:noAutofit/>
          </a:bodyPr>
          <a:lstStyle/>
          <a:p>
            <a:pPr marL="457200" lvl="0" indent="0" algn="l" rtl="0">
              <a:lnSpc>
                <a:spcPct val="100000"/>
              </a:lnSpc>
              <a:spcBef>
                <a:spcPts val="0"/>
              </a:spcBef>
              <a:spcAft>
                <a:spcPts val="0"/>
              </a:spcAft>
              <a:buNone/>
            </a:pPr>
            <a:r>
              <a:rPr lang="en"/>
              <a:t>SUMMARY OF THE CONTROVERSY</a:t>
            </a:r>
            <a:endParaRPr/>
          </a:p>
          <a:p>
            <a:pPr marL="457200" lvl="0" indent="-317500" algn="l" rtl="0">
              <a:lnSpc>
                <a:spcPct val="100000"/>
              </a:lnSpc>
              <a:spcBef>
                <a:spcPts val="1600"/>
              </a:spcBef>
              <a:spcAft>
                <a:spcPts val="0"/>
              </a:spcAft>
              <a:buSzPts val="1400"/>
              <a:buChar char="●"/>
            </a:pPr>
            <a:r>
              <a:rPr lang="en"/>
              <a:t>In 1998, a report by the U.S. Geological Survey estimated there was 5.7-16.0 billion barrels of recoverable oil in the ANWR</a:t>
            </a:r>
            <a:endParaRPr/>
          </a:p>
          <a:p>
            <a:pPr marL="457200" lvl="0" indent="-317500" algn="l" rtl="0">
              <a:lnSpc>
                <a:spcPct val="100000"/>
              </a:lnSpc>
              <a:spcBef>
                <a:spcPts val="0"/>
              </a:spcBef>
              <a:spcAft>
                <a:spcPts val="0"/>
              </a:spcAft>
              <a:buSzPts val="1400"/>
              <a:buChar char="●"/>
            </a:pPr>
            <a:r>
              <a:rPr lang="en"/>
              <a:t>Big Controversy:</a:t>
            </a:r>
            <a:endParaRPr/>
          </a:p>
          <a:p>
            <a:pPr marL="1371600" lvl="1" indent="-304800" algn="l" rtl="0">
              <a:lnSpc>
                <a:spcPct val="100000"/>
              </a:lnSpc>
              <a:spcBef>
                <a:spcPts val="0"/>
              </a:spcBef>
              <a:spcAft>
                <a:spcPts val="0"/>
              </a:spcAft>
              <a:buSzPts val="1200"/>
              <a:buChar char="○"/>
            </a:pPr>
            <a:r>
              <a:rPr lang="en"/>
              <a:t>Drilling and extracting oil in one of the largest and most pristine regions in North America</a:t>
            </a:r>
            <a:endParaRPr/>
          </a:p>
          <a:p>
            <a:pPr marL="1371600" lvl="1" indent="-304800" algn="l" rtl="0">
              <a:lnSpc>
                <a:spcPct val="100000"/>
              </a:lnSpc>
              <a:spcBef>
                <a:spcPts val="0"/>
              </a:spcBef>
              <a:spcAft>
                <a:spcPts val="0"/>
              </a:spcAft>
              <a:buSzPts val="1200"/>
              <a:buChar char="○"/>
            </a:pPr>
            <a:r>
              <a:rPr lang="en"/>
              <a:t>Is it worth opening up a protected refuge to extract oil from what could be the largest reserve in the country?</a:t>
            </a:r>
            <a:endParaRPr/>
          </a:p>
          <a:p>
            <a:pPr marL="1371600" lvl="1" indent="-304800" algn="l" rtl="0">
              <a:lnSpc>
                <a:spcPct val="100000"/>
              </a:lnSpc>
              <a:spcBef>
                <a:spcPts val="0"/>
              </a:spcBef>
              <a:spcAft>
                <a:spcPts val="0"/>
              </a:spcAft>
              <a:buSzPts val="1200"/>
              <a:buChar char="○"/>
            </a:pPr>
            <a:r>
              <a:rPr lang="en"/>
              <a:t>There are strong points that support both sides of the argument</a:t>
            </a:r>
            <a:endParaRPr/>
          </a:p>
        </p:txBody>
      </p:sp>
      <p:pic>
        <p:nvPicPr>
          <p:cNvPr id="120" name="Google Shape;120;p20"/>
          <p:cNvPicPr preferRelativeResize="0"/>
          <p:nvPr/>
        </p:nvPicPr>
        <p:blipFill rotWithShape="1">
          <a:blip r:embed="rId3">
            <a:alphaModFix/>
          </a:blip>
          <a:srcRect l="2453" r="2444"/>
          <a:stretch/>
        </p:blipFill>
        <p:spPr>
          <a:xfrm>
            <a:off x="4705200" y="1335700"/>
            <a:ext cx="4127100" cy="2900700"/>
          </a:xfrm>
          <a:prstGeom prst="rect">
            <a:avLst/>
          </a:prstGeom>
          <a:noFill/>
          <a:ln>
            <a:noFill/>
          </a:ln>
        </p:spPr>
      </p:pic>
      <p:sp>
        <p:nvSpPr>
          <p:cNvPr id="121" name="Google Shape;121;p20"/>
          <p:cNvSpPr txBox="1"/>
          <p:nvPr/>
        </p:nvSpPr>
        <p:spPr>
          <a:xfrm>
            <a:off x="88850" y="4411225"/>
            <a:ext cx="4397700" cy="50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Old Standard TT"/>
                <a:ea typeface="Old Standard TT"/>
                <a:cs typeface="Old Standard TT"/>
                <a:sym typeface="Old Standard TT"/>
              </a:rPr>
              <a:t>SOURCE: </a:t>
            </a:r>
            <a:r>
              <a:rPr lang="en" sz="1100">
                <a:solidFill>
                  <a:schemeClr val="dk1"/>
                </a:solidFill>
                <a:latin typeface="Old Standard TT"/>
                <a:ea typeface="Old Standard TT"/>
                <a:cs typeface="Old Standard TT"/>
                <a:sym typeface="Old Standard TT"/>
              </a:rPr>
              <a:t>“Arctic Refuge Drilling Controversy.” </a:t>
            </a:r>
            <a:r>
              <a:rPr lang="en" sz="1100" i="1">
                <a:solidFill>
                  <a:schemeClr val="dk1"/>
                </a:solidFill>
                <a:latin typeface="Old Standard TT"/>
                <a:ea typeface="Old Standard TT"/>
                <a:cs typeface="Old Standard TT"/>
                <a:sym typeface="Old Standard TT"/>
              </a:rPr>
              <a:t>Wikipedia</a:t>
            </a:r>
            <a:r>
              <a:rPr lang="en" sz="1100">
                <a:solidFill>
                  <a:schemeClr val="dk1"/>
                </a:solidFill>
                <a:latin typeface="Old Standard TT"/>
                <a:ea typeface="Old Standard TT"/>
                <a:cs typeface="Old Standard TT"/>
                <a:sym typeface="Old Standard TT"/>
              </a:rPr>
              <a:t>, Wikimedia Foundation, 5 Oct. 2020, en.wikipedia.org/wiki/Arctic_Refuge_drilling_controversy. </a:t>
            </a:r>
            <a:endParaRPr sz="1100">
              <a:solidFill>
                <a:schemeClr val="dk1"/>
              </a:solidFill>
              <a:latin typeface="Old Standard TT"/>
              <a:ea typeface="Old Standard TT"/>
              <a:cs typeface="Old Standard TT"/>
              <a:sym typeface="Old Standard TT"/>
            </a:endParaRPr>
          </a:p>
          <a:p>
            <a:pPr marL="0" lvl="0" indent="0" algn="l" rtl="0">
              <a:spcBef>
                <a:spcPts val="0"/>
              </a:spcBef>
              <a:spcAft>
                <a:spcPts val="0"/>
              </a:spcAft>
              <a:buNone/>
            </a:pPr>
            <a:r>
              <a:rPr lang="en" sz="1000">
                <a:latin typeface="Old Standard TT"/>
                <a:ea typeface="Old Standard TT"/>
                <a:cs typeface="Old Standard TT"/>
                <a:sym typeface="Old Standard TT"/>
              </a:rPr>
              <a:t> </a:t>
            </a:r>
            <a:endParaRPr sz="1000">
              <a:latin typeface="Old Standard TT"/>
              <a:ea typeface="Old Standard TT"/>
              <a:cs typeface="Old Standard TT"/>
              <a:sym typeface="Old Standard TT"/>
            </a:endParaRPr>
          </a:p>
        </p:txBody>
      </p:sp>
      <p:sp>
        <p:nvSpPr>
          <p:cNvPr id="122" name="Google Shape;122;p20"/>
          <p:cNvSpPr txBox="1"/>
          <p:nvPr/>
        </p:nvSpPr>
        <p:spPr>
          <a:xfrm>
            <a:off x="4705200" y="4236400"/>
            <a:ext cx="4397700" cy="50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Old Standard TT"/>
                <a:ea typeface="Old Standard TT"/>
                <a:cs typeface="Old Standard TT"/>
                <a:sym typeface="Old Standard TT"/>
              </a:rPr>
              <a:t>Getty Images</a:t>
            </a:r>
            <a:endParaRPr sz="1000">
              <a:latin typeface="Old Standard TT"/>
              <a:ea typeface="Old Standard TT"/>
              <a:cs typeface="Old Standard TT"/>
              <a:sym typeface="Old Standard T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1"/>
          <p:cNvSpPr txBox="1">
            <a:spLocks noGrp="1"/>
          </p:cNvSpPr>
          <p:nvPr>
            <p:ph type="title"/>
          </p:nvPr>
        </p:nvSpPr>
        <p:spPr>
          <a:xfrm>
            <a:off x="265500" y="1382350"/>
            <a:ext cx="4045200" cy="1333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Pro-Drilling</a:t>
            </a:r>
            <a:endParaRPr/>
          </a:p>
        </p:txBody>
      </p:sp>
      <p:sp>
        <p:nvSpPr>
          <p:cNvPr id="128" name="Google Shape;128;p21"/>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Information in support of drilling </a:t>
            </a:r>
            <a:endParaRPr/>
          </a:p>
        </p:txBody>
      </p:sp>
      <p:sp>
        <p:nvSpPr>
          <p:cNvPr id="129" name="Google Shape;129;p21"/>
          <p:cNvSpPr txBox="1">
            <a:spLocks noGrp="1"/>
          </p:cNvSpPr>
          <p:nvPr>
            <p:ph type="body" idx="2"/>
          </p:nvPr>
        </p:nvSpPr>
        <p:spPr>
          <a:xfrm>
            <a:off x="4929650" y="1005050"/>
            <a:ext cx="3948300" cy="3276300"/>
          </a:xfrm>
          <a:prstGeom prst="rect">
            <a:avLst/>
          </a:prstGeom>
        </p:spPr>
        <p:txBody>
          <a:bodyPr spcFirstLastPara="1" wrap="square" lIns="91425" tIns="91425" rIns="91425" bIns="91425" anchor="ctr" anchorCtr="0">
            <a:noAutofit/>
          </a:bodyPr>
          <a:lstStyle/>
          <a:p>
            <a:pPr marL="457200" lvl="0" indent="-304800" algn="l" rtl="0">
              <a:lnSpc>
                <a:spcPct val="100000"/>
              </a:lnSpc>
              <a:spcBef>
                <a:spcPts val="0"/>
              </a:spcBef>
              <a:spcAft>
                <a:spcPts val="0"/>
              </a:spcAft>
              <a:buSzPts val="1200"/>
              <a:buChar char="●"/>
            </a:pPr>
            <a:r>
              <a:rPr lang="en" sz="1200"/>
              <a:t>ANWR may contain enough oil to replace all other oil imports to U.S. (Dominance)</a:t>
            </a:r>
            <a:endParaRPr sz="1200"/>
          </a:p>
          <a:p>
            <a:pPr marL="457200" lvl="0" indent="-304800" algn="l" rtl="0">
              <a:lnSpc>
                <a:spcPct val="100000"/>
              </a:lnSpc>
              <a:spcBef>
                <a:spcPts val="1600"/>
              </a:spcBef>
              <a:spcAft>
                <a:spcPts val="0"/>
              </a:spcAft>
              <a:buSzPts val="1200"/>
              <a:buChar char="●"/>
            </a:pPr>
            <a:r>
              <a:rPr lang="en" sz="1200"/>
              <a:t>U.S. GDP may increase</a:t>
            </a:r>
            <a:endParaRPr sz="1200"/>
          </a:p>
          <a:p>
            <a:pPr marL="457200" lvl="0" indent="-304800" algn="l" rtl="0">
              <a:lnSpc>
                <a:spcPct val="100000"/>
              </a:lnSpc>
              <a:spcBef>
                <a:spcPts val="1600"/>
              </a:spcBef>
              <a:spcAft>
                <a:spcPts val="0"/>
              </a:spcAft>
              <a:buSzPts val="1200"/>
              <a:buChar char="●"/>
            </a:pPr>
            <a:r>
              <a:rPr lang="en" sz="1200"/>
              <a:t>Oil is non-renewable, therefore it is beneficial to create more supply by opening the land for extraction</a:t>
            </a:r>
            <a:endParaRPr sz="1200"/>
          </a:p>
          <a:p>
            <a:pPr marL="457200" lvl="0" indent="-304800" algn="l" rtl="0">
              <a:lnSpc>
                <a:spcPct val="100000"/>
              </a:lnSpc>
              <a:spcBef>
                <a:spcPts val="1600"/>
              </a:spcBef>
              <a:spcAft>
                <a:spcPts val="0"/>
              </a:spcAft>
              <a:buSzPts val="1200"/>
              <a:buChar char="●"/>
            </a:pPr>
            <a:r>
              <a:rPr lang="en" sz="1200"/>
              <a:t>Oil is still being heavily used in U.S. and other parts of the world - there is still a need</a:t>
            </a:r>
            <a:endParaRPr sz="1200"/>
          </a:p>
          <a:p>
            <a:pPr marL="914400" lvl="1" indent="-304800" algn="l" rtl="0">
              <a:lnSpc>
                <a:spcPct val="100000"/>
              </a:lnSpc>
              <a:spcBef>
                <a:spcPts val="1600"/>
              </a:spcBef>
              <a:spcAft>
                <a:spcPts val="0"/>
              </a:spcAft>
              <a:buSzPts val="1200"/>
              <a:buChar char="○"/>
            </a:pPr>
            <a:r>
              <a:rPr lang="en" sz="1200"/>
              <a:t>Oil is used for more than operating vehicles</a:t>
            </a:r>
            <a:endParaRPr sz="1200"/>
          </a:p>
          <a:p>
            <a:pPr marL="457200" lvl="0" indent="-304800" algn="l" rtl="0">
              <a:lnSpc>
                <a:spcPct val="100000"/>
              </a:lnSpc>
              <a:spcBef>
                <a:spcPts val="1600"/>
              </a:spcBef>
              <a:spcAft>
                <a:spcPts val="0"/>
              </a:spcAft>
              <a:buSzPts val="1200"/>
              <a:buChar char="●"/>
            </a:pPr>
            <a:r>
              <a:rPr lang="en" sz="1200" b="1"/>
              <a:t>It is estimated to hold more than 10 billion barrels of oil </a:t>
            </a:r>
            <a:endParaRPr sz="1200" b="1"/>
          </a:p>
          <a:p>
            <a:pPr marL="457200" lvl="0" indent="-304800" algn="l" rtl="0">
              <a:lnSpc>
                <a:spcPct val="100000"/>
              </a:lnSpc>
              <a:spcBef>
                <a:spcPts val="1600"/>
              </a:spcBef>
              <a:spcAft>
                <a:spcPts val="0"/>
              </a:spcAft>
              <a:buSzPts val="1200"/>
              <a:buChar char="●"/>
            </a:pPr>
            <a:r>
              <a:rPr lang="en" sz="1200"/>
              <a:t>The damage to the wildlife can be mitigated and it will only affect a very small portion of the refuge</a:t>
            </a:r>
            <a:endParaRPr sz="1200"/>
          </a:p>
          <a:p>
            <a:pPr marL="457200" lvl="0" indent="-304800" algn="l" rtl="0">
              <a:lnSpc>
                <a:spcPct val="100000"/>
              </a:lnSpc>
              <a:spcBef>
                <a:spcPts val="1600"/>
              </a:spcBef>
              <a:spcAft>
                <a:spcPts val="0"/>
              </a:spcAft>
              <a:buSzPts val="1200"/>
              <a:buChar char="●"/>
            </a:pPr>
            <a:r>
              <a:rPr lang="en" sz="1200"/>
              <a:t>Many new jobs will be available</a:t>
            </a:r>
            <a:endParaRPr sz="1200"/>
          </a:p>
          <a:p>
            <a:pPr marL="0" lvl="0" indent="0" algn="l" rtl="0">
              <a:lnSpc>
                <a:spcPct val="100000"/>
              </a:lnSpc>
              <a:spcBef>
                <a:spcPts val="1600"/>
              </a:spcBef>
              <a:spcAft>
                <a:spcPts val="1600"/>
              </a:spcAft>
              <a:buNone/>
            </a:pPr>
            <a:endParaRPr sz="13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2"/>
          <p:cNvSpPr txBox="1">
            <a:spLocks noGrp="1"/>
          </p:cNvSpPr>
          <p:nvPr>
            <p:ph type="title"/>
          </p:nvPr>
        </p:nvSpPr>
        <p:spPr>
          <a:xfrm>
            <a:off x="265500" y="1382350"/>
            <a:ext cx="4045200" cy="13332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Anti-Drilling</a:t>
            </a:r>
            <a:endParaRPr/>
          </a:p>
        </p:txBody>
      </p:sp>
      <p:sp>
        <p:nvSpPr>
          <p:cNvPr id="135" name="Google Shape;135;p22"/>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Information in support of ANWR</a:t>
            </a:r>
            <a:endParaRPr/>
          </a:p>
          <a:p>
            <a:pPr marL="0" lvl="0" indent="0" algn="ctr" rtl="0">
              <a:spcBef>
                <a:spcPts val="0"/>
              </a:spcBef>
              <a:spcAft>
                <a:spcPts val="0"/>
              </a:spcAft>
              <a:buNone/>
            </a:pPr>
            <a:r>
              <a:rPr lang="en"/>
              <a:t>conservation </a:t>
            </a:r>
            <a:endParaRPr/>
          </a:p>
        </p:txBody>
      </p:sp>
      <p:sp>
        <p:nvSpPr>
          <p:cNvPr id="136" name="Google Shape;136;p22"/>
          <p:cNvSpPr txBox="1">
            <a:spLocks noGrp="1"/>
          </p:cNvSpPr>
          <p:nvPr>
            <p:ph type="body" idx="2"/>
          </p:nvPr>
        </p:nvSpPr>
        <p:spPr>
          <a:xfrm>
            <a:off x="4919775" y="862150"/>
            <a:ext cx="3837000" cy="3695100"/>
          </a:xfrm>
          <a:prstGeom prst="rect">
            <a:avLst/>
          </a:prstGeom>
        </p:spPr>
        <p:txBody>
          <a:bodyPr spcFirstLastPara="1" wrap="square" lIns="91425" tIns="91425" rIns="91425" bIns="91425" anchor="ctr" anchorCtr="0">
            <a:noAutofit/>
          </a:bodyPr>
          <a:lstStyle/>
          <a:p>
            <a:pPr marL="457200" lvl="0" indent="0" algn="l" rtl="0">
              <a:spcBef>
                <a:spcPts val="0"/>
              </a:spcBef>
              <a:spcAft>
                <a:spcPts val="0"/>
              </a:spcAft>
              <a:buNone/>
            </a:pPr>
            <a:endParaRPr/>
          </a:p>
          <a:p>
            <a:pPr marL="457200" lvl="0" indent="-317500" algn="l" rtl="0">
              <a:lnSpc>
                <a:spcPct val="100000"/>
              </a:lnSpc>
              <a:spcBef>
                <a:spcPts val="1600"/>
              </a:spcBef>
              <a:spcAft>
                <a:spcPts val="0"/>
              </a:spcAft>
              <a:buSzPts val="1400"/>
              <a:buChar char="●"/>
            </a:pPr>
            <a:r>
              <a:rPr lang="en" sz="1400"/>
              <a:t>There is no guarantee that the reserve will hold a lot of oil</a:t>
            </a:r>
            <a:endParaRPr sz="1400"/>
          </a:p>
          <a:p>
            <a:pPr marL="914400" lvl="1" indent="-292100" algn="l" rtl="0">
              <a:lnSpc>
                <a:spcPct val="100000"/>
              </a:lnSpc>
              <a:spcBef>
                <a:spcPts val="1600"/>
              </a:spcBef>
              <a:spcAft>
                <a:spcPts val="0"/>
              </a:spcAft>
              <a:buSzPts val="1000"/>
              <a:buChar char="○"/>
            </a:pPr>
            <a:r>
              <a:rPr lang="en" sz="1000"/>
              <a:t> past tests to estimate oil reserve are outdated</a:t>
            </a:r>
            <a:endParaRPr sz="1000"/>
          </a:p>
          <a:p>
            <a:pPr marL="457200" lvl="0" indent="-317500" algn="l" rtl="0">
              <a:lnSpc>
                <a:spcPct val="100000"/>
              </a:lnSpc>
              <a:spcBef>
                <a:spcPts val="1600"/>
              </a:spcBef>
              <a:spcAft>
                <a:spcPts val="0"/>
              </a:spcAft>
              <a:buSzPts val="1400"/>
              <a:buChar char="●"/>
            </a:pPr>
            <a:r>
              <a:rPr lang="en" sz="1400"/>
              <a:t>The increase in alternative energy sources makes it unnecessary to drill for more oil</a:t>
            </a:r>
            <a:endParaRPr sz="1400"/>
          </a:p>
          <a:p>
            <a:pPr marL="457200" lvl="0" indent="-317500" algn="l" rtl="0">
              <a:lnSpc>
                <a:spcPct val="100000"/>
              </a:lnSpc>
              <a:spcBef>
                <a:spcPts val="1600"/>
              </a:spcBef>
              <a:spcAft>
                <a:spcPts val="0"/>
              </a:spcAft>
              <a:buSzPts val="1400"/>
              <a:buChar char="●"/>
            </a:pPr>
            <a:r>
              <a:rPr lang="en" sz="1400" b="1"/>
              <a:t>The project can do much harm to the wildlife the refuge is trying to protect</a:t>
            </a:r>
            <a:endParaRPr sz="1400" b="1"/>
          </a:p>
          <a:p>
            <a:pPr marL="457200" lvl="0" indent="-317500" algn="l" rtl="0">
              <a:lnSpc>
                <a:spcPct val="100000"/>
              </a:lnSpc>
              <a:spcBef>
                <a:spcPts val="1600"/>
              </a:spcBef>
              <a:spcAft>
                <a:spcPts val="0"/>
              </a:spcAft>
              <a:buSzPts val="1400"/>
              <a:buChar char="●"/>
            </a:pPr>
            <a:r>
              <a:rPr lang="en" sz="1400"/>
              <a:t>It could pose a threat to indigenous tribes and their way of life</a:t>
            </a:r>
            <a:endParaRPr sz="1400"/>
          </a:p>
          <a:p>
            <a:pPr marL="457200" lvl="0" indent="-317500" algn="l" rtl="0">
              <a:lnSpc>
                <a:spcPct val="100000"/>
              </a:lnSpc>
              <a:spcBef>
                <a:spcPts val="1600"/>
              </a:spcBef>
              <a:spcAft>
                <a:spcPts val="0"/>
              </a:spcAft>
              <a:buSzPts val="1400"/>
              <a:buChar char="●"/>
            </a:pPr>
            <a:r>
              <a:rPr lang="en" sz="1400"/>
              <a:t>Increased risk of oil spills</a:t>
            </a:r>
            <a:endParaRPr sz="1400"/>
          </a:p>
          <a:p>
            <a:pPr marL="457200" lvl="0" indent="-317500" algn="l" rtl="0">
              <a:lnSpc>
                <a:spcPct val="100000"/>
              </a:lnSpc>
              <a:spcBef>
                <a:spcPts val="1600"/>
              </a:spcBef>
              <a:spcAft>
                <a:spcPts val="0"/>
              </a:spcAft>
              <a:buSzPts val="1400"/>
              <a:buChar char="●"/>
            </a:pPr>
            <a:r>
              <a:rPr lang="en" sz="1400"/>
              <a:t>Production activities negatively affect the environment </a:t>
            </a:r>
            <a:endParaRPr sz="1400"/>
          </a:p>
          <a:p>
            <a:pPr marL="0" lvl="0" indent="0" algn="l" rtl="0">
              <a:lnSpc>
                <a:spcPct val="100000"/>
              </a:lnSpc>
              <a:spcBef>
                <a:spcPts val="1600"/>
              </a:spcBef>
              <a:spcAft>
                <a:spcPts val="0"/>
              </a:spcAft>
              <a:buNone/>
            </a:pPr>
            <a:endParaRPr sz="1400"/>
          </a:p>
          <a:p>
            <a:pPr marL="0" lvl="0" indent="0" algn="l" rtl="0">
              <a:lnSpc>
                <a:spcPct val="100000"/>
              </a:lnSpc>
              <a:spcBef>
                <a:spcPts val="1600"/>
              </a:spcBef>
              <a:spcAft>
                <a:spcPts val="0"/>
              </a:spcAft>
              <a:buNone/>
            </a:pPr>
            <a:endParaRPr sz="1400"/>
          </a:p>
          <a:p>
            <a:pPr marL="457200" lvl="0" indent="0" algn="l" rtl="0">
              <a:spcBef>
                <a:spcPts val="1600"/>
              </a:spcBef>
              <a:spcAft>
                <a:spcPts val="1600"/>
              </a:spcAft>
              <a:buNone/>
            </a:pPr>
            <a:endParaRPr sz="1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3"/>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Our Conclusion</a:t>
            </a:r>
            <a:endParaRPr/>
          </a:p>
        </p:txBody>
      </p:sp>
      <p:sp>
        <p:nvSpPr>
          <p:cNvPr id="142" name="Google Shape;142;p23"/>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If Congress and the president open the refuge to drilling, the changes would be felt right away. It could take a decade or greater for Alaska to workout leasing information with involved oil groups. After that, it can take a few more years to set up the necessary infrastructure for drilling. Drill rigs no longer belong within the Arctic National Wildlife Refuge. And regulation pushing drill rigs into the Arctic Refuge does not belong everywhere in Congress, not to mention as an environmental rider to a bill that would provide tax cuts for corporations and the rich. The safe haven need to stay as it's far: an unbroken landscape this is included for all Americans and for all time.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Works Cited</a:t>
            </a:r>
            <a:endParaRPr/>
          </a:p>
        </p:txBody>
      </p:sp>
      <p:sp>
        <p:nvSpPr>
          <p:cNvPr id="148" name="Google Shape;148;p24"/>
          <p:cNvSpPr txBox="1">
            <a:spLocks noGrp="1"/>
          </p:cNvSpPr>
          <p:nvPr>
            <p:ph type="body" idx="1"/>
          </p:nvPr>
        </p:nvSpPr>
        <p:spPr>
          <a:xfrm>
            <a:off x="311700" y="1193375"/>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https://www.fws.gov/alaska/pages/national-wildlife-refuges</a:t>
            </a:r>
            <a:endParaRPr/>
          </a:p>
          <a:p>
            <a:pPr marL="0" lvl="0" indent="0" algn="l" rtl="0">
              <a:spcBef>
                <a:spcPts val="1600"/>
              </a:spcBef>
              <a:spcAft>
                <a:spcPts val="0"/>
              </a:spcAft>
              <a:buNone/>
            </a:pPr>
            <a:r>
              <a:rPr lang="en" u="sng">
                <a:solidFill>
                  <a:schemeClr val="hlink"/>
                </a:solidFill>
                <a:hlinkClick r:id="rId4"/>
              </a:rPr>
              <a:t>https://www.npr.org/templates/story/story.php?storyId=5007819</a:t>
            </a:r>
            <a:endParaRPr/>
          </a:p>
          <a:p>
            <a:pPr marL="0" lvl="0" indent="0" algn="l" rtl="0">
              <a:spcBef>
                <a:spcPts val="1600"/>
              </a:spcBef>
              <a:spcAft>
                <a:spcPts val="0"/>
              </a:spcAft>
              <a:buNone/>
            </a:pPr>
            <a:r>
              <a:rPr lang="en" u="sng">
                <a:solidFill>
                  <a:schemeClr val="hlink"/>
                </a:solidFill>
                <a:hlinkClick r:id="rId5"/>
              </a:rPr>
              <a:t>https://www.google.com/amp/s/www.pewresearch.org/fact-tank/2020/08/17/fast-facts-about-u-s-views-on-oil-and-gas-production-as-white-house-moves-to-open-alaska-refuge-to-drilling/%3famp=</a:t>
            </a:r>
            <a:r>
              <a:rPr lang="en" u="sng">
                <a:solidFill>
                  <a:schemeClr val="hlink"/>
                </a:solidFill>
                <a:hlinkClick r:id="rId5"/>
              </a:rPr>
              <a:t>1</a:t>
            </a:r>
            <a:endParaRPr/>
          </a:p>
          <a:p>
            <a:pPr marL="0" lvl="0" indent="0" algn="l" rtl="0">
              <a:spcBef>
                <a:spcPts val="1600"/>
              </a:spcBef>
              <a:spcAft>
                <a:spcPts val="0"/>
              </a:spcAft>
              <a:buNone/>
            </a:pPr>
            <a:r>
              <a:rPr lang="en" u="sng">
                <a:solidFill>
                  <a:schemeClr val="hlink"/>
                </a:solidFill>
                <a:hlinkClick r:id="rId6"/>
              </a:rPr>
              <a:t>https://www.google.com/amp/s/theconversation.com/amp/trump-greenlights-drilling-in-the-arctic-national-wildlife-refuge-but-will-oil-companies-show-up-144715</a:t>
            </a:r>
            <a:endParaRPr/>
          </a:p>
          <a:p>
            <a:pPr marL="0" lvl="0" indent="0" algn="l" rtl="0">
              <a:spcBef>
                <a:spcPts val="1600"/>
              </a:spcBef>
              <a:spcAft>
                <a:spcPts val="0"/>
              </a:spcAft>
              <a:buNone/>
            </a:pPr>
            <a:r>
              <a:rPr lang="en" u="sng">
                <a:solidFill>
                  <a:schemeClr val="hlink"/>
                </a:solidFill>
                <a:hlinkClick r:id="rId7"/>
              </a:rPr>
              <a:t>https://connectusfund.org/17-anwr-oil-drilling-pros-and-cons</a:t>
            </a:r>
            <a:r>
              <a:rPr lang="en"/>
              <a:t> </a:t>
            </a:r>
            <a:endParaRPr/>
          </a:p>
          <a:p>
            <a:pPr marL="0" lvl="0" indent="0" algn="l" rtl="0">
              <a:spcBef>
                <a:spcPts val="1600"/>
              </a:spcBef>
              <a:spcAft>
                <a:spcPts val="1600"/>
              </a:spcAft>
              <a:buNone/>
            </a:pPr>
            <a:endParaRPr/>
          </a:p>
        </p:txBody>
      </p:sp>
    </p:spTree>
  </p:cSld>
  <p:clrMapOvr>
    <a:masterClrMapping/>
  </p:clrMapOvr>
</p:sld>
</file>

<file path=ppt/theme/theme1.xml><?xml version="1.0" encoding="utf-8"?>
<a:theme xmlns:a="http://schemas.openxmlformats.org/drawingml/2006/main" name="Paperback">
  <a:themeElements>
    <a:clrScheme name="Paperback">
      <a:dk1>
        <a:srgbClr val="000000"/>
      </a:dk1>
      <a:lt1>
        <a:srgbClr val="FFFFFF"/>
      </a:lt1>
      <a:dk2>
        <a:srgbClr val="00695C"/>
      </a:dk2>
      <a:lt2>
        <a:srgbClr val="26A69A"/>
      </a:lt2>
      <a:accent1>
        <a:srgbClr val="FFFBF0"/>
      </a:accent1>
      <a:accent2>
        <a:srgbClr val="B7B7B7"/>
      </a:accent2>
      <a:accent3>
        <a:srgbClr val="FB8C00"/>
      </a:accent3>
      <a:accent4>
        <a:srgbClr val="80CBC4"/>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1130</Words>
  <Application>Microsoft Macintosh PowerPoint</Application>
  <PresentationFormat>On-screen Show (16:9)</PresentationFormat>
  <Paragraphs>94</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Average</vt:lpstr>
      <vt:lpstr>Old Standard TT</vt:lpstr>
      <vt:lpstr>Arial</vt:lpstr>
      <vt:lpstr>Paperback</vt:lpstr>
      <vt:lpstr>Alaska National Wildlife Refuge</vt:lpstr>
      <vt:lpstr>A.N.W.R</vt:lpstr>
      <vt:lpstr>A.N.W.R(cont.)</vt:lpstr>
      <vt:lpstr>Oil Discovery in ANWR</vt:lpstr>
      <vt:lpstr>The Political Journey</vt:lpstr>
      <vt:lpstr>Different Political POVs</vt:lpstr>
      <vt:lpstr>PowerPoint Presentation</vt:lpstr>
      <vt:lpstr>Controversy: Should ANWR Be Drilled?</vt:lpstr>
      <vt:lpstr>Pro-Drilling</vt:lpstr>
      <vt:lpstr>Anti-Drilling</vt:lpstr>
      <vt:lpstr>Our Conclusion</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Alaska National Wildlife Refuge</dc:title>
  <cp:lastModifiedBy>Kacee Diehl</cp:lastModifiedBy>
  <cp:revision>1</cp:revision>
  <dcterms:modified xsi:type="dcterms:W3CDTF">2020-11-18T16:41:30Z</dcterms:modified>
</cp:coreProperties>
</file>