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Varela Round" pitchFamily="2" charset="-79"/>
      <p:regular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9"/>
    <p:restoredTop sz="94662"/>
  </p:normalViewPr>
  <p:slideViewPr>
    <p:cSldViewPr snapToGrid="0">
      <p:cViewPr varScale="1">
        <p:scale>
          <a:sx n="145" d="100"/>
          <a:sy n="145" d="100"/>
        </p:scale>
        <p:origin x="608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a2b9684bae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a2b9684bae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a69cebe06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a69cebe06c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a17d8a15e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a17d8a15e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a69cebe06c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a69cebe06c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a69cebe06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a69cebe06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a17d8a15e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a17d8a15e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a17d8a15eb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a17d8a15eb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a69cebe06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a69cebe06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a69cebe06c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a69cebe06c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ab515500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ab515500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ab51550030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ab51550030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latin typeface="Varela Round"/>
                <a:ea typeface="Varela Round"/>
                <a:cs typeface="Varela Round"/>
                <a:sym typeface="Varela Round"/>
              </a:rPr>
              <a:t>“What is the affordable clean energy rule and should it be replaced?” </a:t>
            </a:r>
            <a:endParaRPr sz="3000"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3870600" cy="159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Katie Hestor</a:t>
            </a:r>
            <a:endParaRPr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 Daniel Lopez</a:t>
            </a:r>
            <a:endParaRPr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Connor Creamer</a:t>
            </a:r>
            <a:endParaRPr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3199" y="2334575"/>
            <a:ext cx="4389100" cy="2468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Outline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Varela Round"/>
                <a:ea typeface="Varela Round"/>
                <a:cs typeface="Varela Round"/>
                <a:sym typeface="Varela Round"/>
              </a:rPr>
              <a:t>Daniel Lopez - Background </a:t>
            </a:r>
            <a:endParaRPr sz="2000">
              <a:solidFill>
                <a:schemeClr val="dk1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Varela Round"/>
                <a:ea typeface="Varela Round"/>
                <a:cs typeface="Varela Round"/>
                <a:sym typeface="Varela Round"/>
              </a:rPr>
              <a:t>Connor Creamer - Viewpoint #1 → Pro perspective </a:t>
            </a:r>
            <a:endParaRPr sz="2000">
              <a:solidFill>
                <a:schemeClr val="dk1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Varela Round"/>
                <a:ea typeface="Varela Round"/>
                <a:cs typeface="Varela Round"/>
                <a:sym typeface="Varela Round"/>
              </a:rPr>
              <a:t>Katie Hestor - Viewpoint #2 → Critics perspective </a:t>
            </a:r>
            <a:endParaRPr sz="2000">
              <a:solidFill>
                <a:schemeClr val="dk1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Vocabulary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EPA : Environmental Protection Agency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CPP : Clean Power Plant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ACE : Affordable Clean Energy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BSER : Best Technology or Other Measure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Background/Introduction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311700" y="10990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700"/>
              <a:buFont typeface="Varela Round"/>
              <a:buChar char="●"/>
            </a:pPr>
            <a:r>
              <a:rPr lang="en" sz="17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On June 19, 2019, EPA issued the final Affordable Clean Energy rule (ACE) </a:t>
            </a:r>
            <a:endParaRPr sz="1700">
              <a:solidFill>
                <a:srgbClr val="999999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700"/>
              <a:buFont typeface="Varela Round"/>
              <a:buChar char="●"/>
            </a:pPr>
            <a:r>
              <a:rPr lang="en" sz="17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replacing the prior administration’s overreaching Clean Power Plan with a rule that restores rule of law, empowers states, and supports energy diversity</a:t>
            </a:r>
            <a:endParaRPr sz="1700">
              <a:solidFill>
                <a:srgbClr val="999999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700"/>
              <a:buFont typeface="Varela Round"/>
              <a:buChar char="●"/>
            </a:pPr>
            <a:r>
              <a:rPr lang="en" sz="17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The ACE rule establishes emission guidelines for states to use when developing plans to limit carbon dioxide (CO2) at their coal-fired electric generating units (EGUs)</a:t>
            </a:r>
            <a:endParaRPr sz="1700">
              <a:solidFill>
                <a:srgbClr val="999999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700"/>
              <a:buFont typeface="Varela Round"/>
              <a:buChar char="●"/>
            </a:pPr>
            <a:r>
              <a:rPr lang="en" sz="17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In this notice, EPA also repealed the CPP, and issued new implementing regulations for ACE </a:t>
            </a:r>
            <a:endParaRPr sz="1700">
              <a:solidFill>
                <a:srgbClr val="999999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700"/>
              <a:buFont typeface="Varela Round"/>
              <a:buChar char="●"/>
            </a:pPr>
            <a:r>
              <a:rPr lang="en" sz="17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significantly less effective and environmentally protective than its predecessor.</a:t>
            </a:r>
            <a:endParaRPr sz="1700">
              <a:solidFill>
                <a:srgbClr val="999999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700"/>
              <a:buFont typeface="Varela Round"/>
              <a:buChar char="●"/>
            </a:pPr>
            <a:r>
              <a:rPr lang="en" sz="17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During President Trump's term</a:t>
            </a:r>
            <a:endParaRPr sz="1700">
              <a:solidFill>
                <a:srgbClr val="999999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>
              <a:solidFill>
                <a:srgbClr val="999999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BSER = Heat Rate Improvement (HRI)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Candidate Technologies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Neural Network/Intelligent Sootblowers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Boiler Feed Pumps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Air Heater and Duct Leakage Control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Variable Frequency Drives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Blade Path Upgrade (Steam Turbine)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Redesign/Replace Economizer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Steps in ACE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AutoNum type="arabicPeriod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Environmental Protection Agency determines BSTR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AutoNum type="arabicPeriod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States are tasked with developing an implementation plan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AutoNum type="arabicPeriod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Regulated entities take measures to comply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87" name="Google Shape;8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29650" y="2634175"/>
            <a:ext cx="2209701" cy="2209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Pro-Affordable Clean Energy Rule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93" name="Google Shape;93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Gives Americans cleaner, and more affordable energy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Will provide a dependable and diverse energy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Reduces CO2 Emissions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Varela Round"/>
              <a:buChar char="○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Expected to go down as much as 35% below 2005 levels in 2030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Will get rid of other pollutants such as mercury, precursors to fine particulate matter and ground level Ozone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EPA projects that ACE will result in annual benefits of $120 million to $730 million including costs, domestic climate benefits, health co-benefits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Critics of the Affordable Clean Energy Rule</a:t>
            </a:r>
            <a:r>
              <a:rPr lang="en"/>
              <a:t> </a:t>
            </a:r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Highly Stringent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Font typeface="Varela Round"/>
              <a:buAutoNum type="arabicPeriod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Natural gas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AutoNum type="arabicPeriod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Prohibited averaging emissions between units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AutoNum type="arabicPeriod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Effectiveness 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Varela Round"/>
              <a:buAutoNum type="arabicPeriod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Natural Gas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05" name="Google Shape;105;p21"/>
          <p:cNvSpPr txBox="1">
            <a:spLocks noGrp="1"/>
          </p:cNvSpPr>
          <p:nvPr>
            <p:ph type="body" idx="1"/>
          </p:nvPr>
        </p:nvSpPr>
        <p:spPr>
          <a:xfrm>
            <a:off x="5172175" y="713800"/>
            <a:ext cx="3471900" cy="415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 sz="1800">
                <a:latin typeface="Varela Round"/>
                <a:ea typeface="Varela Round"/>
                <a:cs typeface="Varela Round"/>
                <a:sym typeface="Varela Round"/>
              </a:rPr>
              <a:t>Natural gas is excluded from BSER</a:t>
            </a:r>
            <a:endParaRPr sz="1800"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 sz="1800">
                <a:latin typeface="Varela Round"/>
                <a:ea typeface="Varela Round"/>
                <a:cs typeface="Varela Round"/>
                <a:sym typeface="Varela Round"/>
              </a:rPr>
              <a:t>EPA deems natural gas not generally available</a:t>
            </a:r>
            <a:endParaRPr sz="1800"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 sz="1800">
                <a:latin typeface="Varela Round"/>
                <a:ea typeface="Varela Round"/>
                <a:cs typeface="Varela Round"/>
                <a:sym typeface="Varela Round"/>
              </a:rPr>
              <a:t>75% of coal firing plant could cofire with Natural Gas </a:t>
            </a:r>
            <a:endParaRPr sz="1800">
              <a:latin typeface="Varela Round"/>
              <a:ea typeface="Varela Round"/>
              <a:cs typeface="Varela Round"/>
              <a:sym typeface="Varela Round"/>
            </a:endParaRPr>
          </a:p>
          <a:p>
            <a:pPr marL="914400" lvl="1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○"/>
            </a:pPr>
            <a:r>
              <a:rPr lang="en" sz="1800">
                <a:latin typeface="Varela Round"/>
                <a:ea typeface="Varela Round"/>
                <a:cs typeface="Varela Round"/>
                <a:sym typeface="Varela Round"/>
              </a:rPr>
              <a:t> 60% could convert completely </a:t>
            </a:r>
            <a:endParaRPr sz="1800"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 sz="1800">
                <a:latin typeface="Varela Round"/>
                <a:ea typeface="Varela Round"/>
                <a:cs typeface="Varela Round"/>
                <a:sym typeface="Varela Round"/>
              </a:rPr>
              <a:t>Entities will use at-the-source-methods to comply </a:t>
            </a:r>
            <a:endParaRPr sz="1800">
              <a:latin typeface="Varela Round"/>
              <a:ea typeface="Varela Round"/>
              <a:cs typeface="Varela Round"/>
              <a:sym typeface="Varela Round"/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 sz="1400">
                <a:latin typeface="Varela Round"/>
                <a:ea typeface="Varela Round"/>
                <a:cs typeface="Varela Round"/>
                <a:sym typeface="Varela Round"/>
              </a:rPr>
              <a:t>Natural gas co-firing</a:t>
            </a:r>
            <a:r>
              <a:rPr lang="en" sz="1400"/>
              <a:t> </a:t>
            </a: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06" name="Google Shape;10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7725" y="1677950"/>
            <a:ext cx="4407050" cy="238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2. Prohibited Averaging Emissions Between Units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12" name="Google Shape;112;p22"/>
          <p:cNvSpPr txBox="1">
            <a:spLocks noGrp="1"/>
          </p:cNvSpPr>
          <p:nvPr>
            <p:ph type="body" idx="1"/>
          </p:nvPr>
        </p:nvSpPr>
        <p:spPr>
          <a:xfrm>
            <a:off x="311700" y="1580200"/>
            <a:ext cx="4260300" cy="255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EPA does not allow plants to average emissions from multiple units in the same facility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EPA was granted this authority under the Clean Air Act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Increased administrative task  - state level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pic>
        <p:nvPicPr>
          <p:cNvPr id="113" name="Google Shape;11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7700" y="1477537"/>
            <a:ext cx="3496026" cy="2766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3. Effectiveness </a:t>
            </a:r>
            <a:r>
              <a:rPr lang="en"/>
              <a:t> </a:t>
            </a:r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18% of coal plants will experience increased emissions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Increase of pollutant emissions in 20+ states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20" name="Google Shape;120;p23"/>
          <p:cNvSpPr/>
          <p:nvPr/>
        </p:nvSpPr>
        <p:spPr>
          <a:xfrm>
            <a:off x="5554650" y="1787625"/>
            <a:ext cx="3277800" cy="3290100"/>
          </a:xfrm>
          <a:prstGeom prst="ellipse">
            <a:avLst/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23"/>
          <p:cNvSpPr txBox="1"/>
          <p:nvPr/>
        </p:nvSpPr>
        <p:spPr>
          <a:xfrm>
            <a:off x="5626500" y="2094700"/>
            <a:ext cx="3134100" cy="28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Rebound effect </a:t>
            </a:r>
            <a:endParaRPr sz="1800" b="1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8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 a phenomenon in which heat rate improvements allow plants to operate more efficiently and thus encourage them to operate more </a:t>
            </a:r>
            <a:endParaRPr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4"/>
          <p:cNvSpPr txBox="1">
            <a:spLocks noGrp="1"/>
          </p:cNvSpPr>
          <p:nvPr>
            <p:ph type="title"/>
          </p:nvPr>
        </p:nvSpPr>
        <p:spPr>
          <a:xfrm>
            <a:off x="265500" y="581250"/>
            <a:ext cx="4045200" cy="69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Conclusion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27" name="Google Shape;127;p24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Do </a:t>
            </a:r>
            <a:r>
              <a:rPr lang="en" i="1">
                <a:latin typeface="Varela Round"/>
                <a:ea typeface="Varela Round"/>
                <a:cs typeface="Varela Round"/>
                <a:sym typeface="Varela Round"/>
              </a:rPr>
              <a:t>not</a:t>
            </a: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 support ACE rule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Not enough of an environmental impact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Greater emphasis should be placed on renewable energy sources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Trend of decreased cost for “new energy” methods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arela Round"/>
              <a:buChar char="●"/>
            </a:pPr>
            <a:r>
              <a:rPr lang="en">
                <a:latin typeface="Varela Round"/>
                <a:ea typeface="Varela Round"/>
                <a:cs typeface="Varela Round"/>
                <a:sym typeface="Varela Round"/>
              </a:rPr>
              <a:t>Long-term result in saved money and a more progressive nation </a:t>
            </a:r>
            <a:endParaRPr>
              <a:latin typeface="Varela Round"/>
              <a:ea typeface="Varela Round"/>
              <a:cs typeface="Varela Round"/>
              <a:sym typeface="Varela Round"/>
            </a:endParaRPr>
          </a:p>
        </p:txBody>
      </p:sp>
      <p:pic>
        <p:nvPicPr>
          <p:cNvPr id="128" name="Google Shape;12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500" y="1668560"/>
            <a:ext cx="4045200" cy="27507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492</Words>
  <Application>Microsoft Macintosh PowerPoint</Application>
  <PresentationFormat>On-screen Show (16:9)</PresentationFormat>
  <Paragraphs>66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Varela Round</vt:lpstr>
      <vt:lpstr>Simple Dark</vt:lpstr>
      <vt:lpstr>“What is the affordable clean energy rule and should it be replaced?”  </vt:lpstr>
      <vt:lpstr>Outline </vt:lpstr>
      <vt:lpstr>Vocabulary </vt:lpstr>
      <vt:lpstr>Background/Introduction </vt:lpstr>
      <vt:lpstr>BSER = Heat Rate Improvement (HRI) </vt:lpstr>
      <vt:lpstr>Steps in ACE </vt:lpstr>
      <vt:lpstr>Pro-Affordable Clean Energy Rule</vt:lpstr>
      <vt:lpstr>Critics of the Affordable Clean Energy Rule </vt:lpstr>
      <vt:lpstr>Natural Gas </vt:lpstr>
      <vt:lpstr>2. Prohibited Averaging Emissions Between Units </vt:lpstr>
      <vt:lpstr>3. Effectiveness  </vt:lpstr>
      <vt:lpstr>Conclusion 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“What is the affordable clean energy rule and should it be replaced?”  </dc:title>
  <cp:lastModifiedBy>Microsoft Office User</cp:lastModifiedBy>
  <cp:revision>1</cp:revision>
  <dcterms:modified xsi:type="dcterms:W3CDTF">2020-11-18T18:56:51Z</dcterms:modified>
</cp:coreProperties>
</file>