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1" r:id="rId15"/>
    <p:sldId id="282" r:id="rId16"/>
    <p:sldId id="269" r:id="rId17"/>
    <p:sldId id="270" r:id="rId18"/>
    <p:sldId id="271" r:id="rId19"/>
    <p:sldId id="272" r:id="rId20"/>
    <p:sldId id="285" r:id="rId21"/>
    <p:sldId id="273" r:id="rId22"/>
    <p:sldId id="283" r:id="rId23"/>
    <p:sldId id="284" r:id="rId24"/>
    <p:sldId id="274" r:id="rId25"/>
    <p:sldId id="275" r:id="rId26"/>
    <p:sldId id="276" r:id="rId27"/>
    <p:sldId id="279" r:id="rId28"/>
    <p:sldId id="277" r:id="rId29"/>
    <p:sldId id="278" r:id="rId30"/>
    <p:sldId id="28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178"/>
    <p:restoredTop sz="94612"/>
  </p:normalViewPr>
  <p:slideViewPr>
    <p:cSldViewPr snapToGrid="0">
      <p:cViewPr varScale="1">
        <p:scale>
          <a:sx n="62" d="100"/>
          <a:sy n="62" d="100"/>
        </p:scale>
        <p:origin x="224" y="1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A04F11-6B47-0541-B4E6-1C67965DD854}" type="datetimeFigureOut">
              <a:rPr lang="en-US" smtClean="0"/>
              <a:t>10/8/23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8D685-7CE6-4A4D-A1A6-8E1D410E72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273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98D685-7CE6-4A4D-A1A6-8E1D410E72F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509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98D685-7CE6-4A4D-A1A6-8E1D410E72F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089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8881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954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13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0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686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82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5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7835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9261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28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506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3EEC6-CE30-944C-B8FF-A11F6FF0B635}" type="datetimeFigureOut">
              <a:rPr lang="en-US" smtClean="0"/>
              <a:t>10/8/23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E0A5022-45BD-CF43-A35B-3A5B4ECEF0F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578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FC58E-0979-1F5C-B2DA-A1DB9597B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Introduction to Electricity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D078BB-4A63-5687-92F3-49C713E85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7163542" cy="977621"/>
          </a:xfrm>
        </p:spPr>
        <p:txBody>
          <a:bodyPr>
            <a:noAutofit/>
          </a:bodyPr>
          <a:lstStyle/>
          <a:p>
            <a:r>
              <a:rPr lang="en-US" sz="2400" dirty="0"/>
              <a:t>EGY 105 – Energy in Our World</a:t>
            </a:r>
          </a:p>
          <a:p>
            <a:r>
              <a:rPr lang="en-US" sz="2400" dirty="0"/>
              <a:t>Kenneth M. Klemow, Ph.D. – Wilkes University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0904FE-4EFB-4B31-56DD-C8A8AEC993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61" r="26471"/>
          <a:stretch/>
        </p:blipFill>
        <p:spPr>
          <a:xfrm>
            <a:off x="9774220" y="2736487"/>
            <a:ext cx="2006773" cy="307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52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780DD-7D94-6105-B8CB-5E819AC60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179" y="340694"/>
            <a:ext cx="9603275" cy="587136"/>
          </a:xfrm>
        </p:spPr>
        <p:txBody>
          <a:bodyPr/>
          <a:lstStyle/>
          <a:p>
            <a:r>
              <a:rPr lang="en-US" dirty="0"/>
              <a:t>Electricity is a Familiar Concept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14E6F50-67E8-8980-2B6C-7312BC0DF2D8}"/>
              </a:ext>
            </a:extLst>
          </p:cNvPr>
          <p:cNvGrpSpPr/>
          <p:nvPr/>
        </p:nvGrpSpPr>
        <p:grpSpPr>
          <a:xfrm>
            <a:off x="386782" y="1958789"/>
            <a:ext cx="3254170" cy="4085167"/>
            <a:chOff x="434029" y="1958789"/>
            <a:chExt cx="3254170" cy="408516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E21D5BE-9C30-8248-C632-35B00A8C4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4029" y="1958789"/>
              <a:ext cx="3254170" cy="325417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C7EF93D-3BBD-B21E-EAE3-66DB956DC562}"/>
                </a:ext>
              </a:extLst>
            </p:cNvPr>
            <p:cNvSpPr txBox="1"/>
            <p:nvPr/>
          </p:nvSpPr>
          <p:spPr>
            <a:xfrm>
              <a:off x="664861" y="5212959"/>
              <a:ext cx="2792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Power everyday devices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DEEE7B5-B58A-E39D-F241-1935345C0F4F}"/>
              </a:ext>
            </a:extLst>
          </p:cNvPr>
          <p:cNvGrpSpPr/>
          <p:nvPr/>
        </p:nvGrpSpPr>
        <p:grpSpPr>
          <a:xfrm>
            <a:off x="4668878" y="1958789"/>
            <a:ext cx="2792505" cy="3715835"/>
            <a:chOff x="4668878" y="1958789"/>
            <a:chExt cx="2792505" cy="371583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AE8F5DB-9699-9D3C-8A24-59331C3996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99711" y="1958789"/>
              <a:ext cx="2378086" cy="325417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93179E9-E4D3-20A3-58D1-2F80BCEA0368}"/>
                </a:ext>
              </a:extLst>
            </p:cNvPr>
            <p:cNvSpPr txBox="1"/>
            <p:nvPr/>
          </p:nvSpPr>
          <p:spPr>
            <a:xfrm>
              <a:off x="4668878" y="5212959"/>
              <a:ext cx="27925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Carried by wires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3B446E6-DBA4-21B9-EC94-7D428FB719BD}"/>
              </a:ext>
            </a:extLst>
          </p:cNvPr>
          <p:cNvGrpSpPr/>
          <p:nvPr/>
        </p:nvGrpSpPr>
        <p:grpSpPr>
          <a:xfrm>
            <a:off x="8462586" y="1958789"/>
            <a:ext cx="3111800" cy="3715835"/>
            <a:chOff x="8462586" y="1958789"/>
            <a:chExt cx="3111800" cy="371583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4B06C2B-44EF-F3BD-5084-C93CE7212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462586" y="1958789"/>
              <a:ext cx="3111800" cy="325417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D1386DC-0419-376F-A12B-ADA3789CAADE}"/>
                </a:ext>
              </a:extLst>
            </p:cNvPr>
            <p:cNvSpPr txBox="1"/>
            <p:nvPr/>
          </p:nvSpPr>
          <p:spPr>
            <a:xfrm>
              <a:off x="8622234" y="5212959"/>
              <a:ext cx="27925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Stored in batteries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936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F334C-3F84-C531-DE64-22359AC09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20"/>
            <a:ext cx="9603275" cy="587136"/>
          </a:xfrm>
        </p:spPr>
        <p:txBody>
          <a:bodyPr/>
          <a:lstStyle/>
          <a:p>
            <a:r>
              <a:rPr lang="en-US" dirty="0"/>
              <a:t>We also know that: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4472380-6F18-0C7D-BEEB-EE88765E7AA8}"/>
              </a:ext>
            </a:extLst>
          </p:cNvPr>
          <p:cNvGrpSpPr/>
          <p:nvPr/>
        </p:nvGrpSpPr>
        <p:grpSpPr>
          <a:xfrm>
            <a:off x="8972781" y="1981200"/>
            <a:ext cx="3013655" cy="4077349"/>
            <a:chOff x="8972781" y="1981200"/>
            <a:chExt cx="3013655" cy="407734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07AD49-2852-77CF-594F-E1946390B91F}"/>
                </a:ext>
              </a:extLst>
            </p:cNvPr>
            <p:cNvSpPr txBox="1"/>
            <p:nvPr/>
          </p:nvSpPr>
          <p:spPr>
            <a:xfrm>
              <a:off x="9448799" y="5104442"/>
              <a:ext cx="204395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/>
                <a:t>Can be hazardous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E7FA878-B738-89CF-F453-DC619CE69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972781" y="1981200"/>
              <a:ext cx="3013655" cy="3123242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4069A72-DDEE-39C9-9992-58FCC10CEFE5}"/>
              </a:ext>
            </a:extLst>
          </p:cNvPr>
          <p:cNvGrpSpPr/>
          <p:nvPr/>
        </p:nvGrpSpPr>
        <p:grpSpPr>
          <a:xfrm>
            <a:off x="424076" y="1992352"/>
            <a:ext cx="2594293" cy="4061128"/>
            <a:chOff x="424076" y="1992352"/>
            <a:chExt cx="2594293" cy="406112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FE4C37E-4AC3-3BED-49CF-27167C863215}"/>
                </a:ext>
              </a:extLst>
            </p:cNvPr>
            <p:cNvSpPr txBox="1"/>
            <p:nvPr/>
          </p:nvSpPr>
          <p:spPr>
            <a:xfrm>
              <a:off x="570957" y="5099373"/>
              <a:ext cx="231912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/>
                <a:t>Natural Phenomenon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E313604-8520-0974-3E0D-1DB0D54703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6361" r="8064"/>
            <a:stretch/>
          </p:blipFill>
          <p:spPr>
            <a:xfrm>
              <a:off x="424076" y="1992352"/>
              <a:ext cx="2594293" cy="311209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548D944-1064-4CA0-D673-2380AABBA4A7}"/>
              </a:ext>
            </a:extLst>
          </p:cNvPr>
          <p:cNvGrpSpPr/>
          <p:nvPr/>
        </p:nvGrpSpPr>
        <p:grpSpPr>
          <a:xfrm>
            <a:off x="4055490" y="2000306"/>
            <a:ext cx="3880170" cy="4072231"/>
            <a:chOff x="4055490" y="2000306"/>
            <a:chExt cx="3880170" cy="40722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E6B2798-6BCB-F35D-AC27-2DF976BC82C0}"/>
                </a:ext>
              </a:extLst>
            </p:cNvPr>
            <p:cNvSpPr txBox="1"/>
            <p:nvPr/>
          </p:nvSpPr>
          <p:spPr>
            <a:xfrm>
              <a:off x="4831554" y="5118430"/>
              <a:ext cx="252804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/>
                <a:t>Generated by power plants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B22C225-F415-7A11-F4E4-E022E547C6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55490" y="2000306"/>
              <a:ext cx="3880170" cy="31041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186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DAAB1-2442-0273-86B2-EDCE182E2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Points to be covered: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60BE0C-5FC1-D1AE-4201-23E9544E13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What is electricity?</a:t>
            </a:r>
          </a:p>
          <a:p>
            <a:pPr lvl="1"/>
            <a:r>
              <a:rPr lang="en-US" dirty="0"/>
              <a:t>Atomic level</a:t>
            </a:r>
          </a:p>
          <a:p>
            <a:r>
              <a:rPr lang="en-US" dirty="0"/>
              <a:t>Conductors vs non-conductors</a:t>
            </a:r>
          </a:p>
          <a:p>
            <a:r>
              <a:rPr lang="en-US" dirty="0"/>
              <a:t>Electrical circuits</a:t>
            </a:r>
          </a:p>
          <a:p>
            <a:r>
              <a:rPr lang="en-US" dirty="0"/>
              <a:t>Voltage, Amperes, and Ohms</a:t>
            </a:r>
          </a:p>
          <a:p>
            <a:r>
              <a:rPr lang="en-US" dirty="0"/>
              <a:t>How generated?</a:t>
            </a:r>
          </a:p>
          <a:p>
            <a:pPr lvl="1"/>
            <a:r>
              <a:rPr lang="en-US" dirty="0"/>
              <a:t>Role of spinning magnets</a:t>
            </a:r>
          </a:p>
          <a:p>
            <a:pPr lvl="1"/>
            <a:r>
              <a:rPr lang="en-US" dirty="0"/>
              <a:t>Photoelectric effect</a:t>
            </a:r>
          </a:p>
          <a:p>
            <a:r>
              <a:rPr lang="en-US" dirty="0"/>
              <a:t>Electricity generation in US</a:t>
            </a:r>
          </a:p>
        </p:txBody>
      </p:sp>
    </p:spTree>
    <p:extLst>
      <p:ext uri="{BB962C8B-B14F-4D97-AF65-F5344CB8AC3E}">
        <p14:creationId xmlns:p14="http://schemas.microsoft.com/office/powerpoint/2010/main" val="371746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A8647-F71C-1562-BA18-F8F5EDE35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Electricity?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316E7-B915-8007-328B-774FADCD1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120" y="2015732"/>
            <a:ext cx="6161608" cy="3287787"/>
          </a:xfrm>
        </p:spPr>
        <p:txBody>
          <a:bodyPr>
            <a:normAutofit/>
          </a:bodyPr>
          <a:lstStyle/>
          <a:p>
            <a:r>
              <a:rPr lang="en-US" sz="2400" dirty="0"/>
              <a:t>All matter made up of molecules and atoms</a:t>
            </a:r>
          </a:p>
          <a:p>
            <a:r>
              <a:rPr lang="en-US" sz="2400" dirty="0"/>
              <a:t>Atoms have three categories of particles</a:t>
            </a:r>
          </a:p>
          <a:p>
            <a:pPr lvl="1"/>
            <a:r>
              <a:rPr lang="en-US" sz="2000" dirty="0"/>
              <a:t>Protons (In nucleus, positively charged)</a:t>
            </a:r>
          </a:p>
          <a:p>
            <a:pPr lvl="1"/>
            <a:r>
              <a:rPr lang="en-US" sz="2000" dirty="0"/>
              <a:t>Neutrons (In nucleus, no charge)</a:t>
            </a:r>
          </a:p>
          <a:p>
            <a:pPr lvl="1"/>
            <a:r>
              <a:rPr lang="en-US" sz="2000" dirty="0"/>
              <a:t>Electrons (Outside of nucleus, negatively charged)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2531A3-E965-0C86-90DF-46B4F8BBE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168" y="3389235"/>
            <a:ext cx="3275712" cy="2664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C67A3C-B5C1-B310-E3E6-87394B9B6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0167" y="280275"/>
            <a:ext cx="3275713" cy="258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17E8F-74EF-EA5B-6C1D-A5CA18FE2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Stationary vs mobile electrons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C7027-B7FA-09DA-2972-ABEC38ED1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3995910" cy="3450613"/>
          </a:xfrm>
        </p:spPr>
        <p:txBody>
          <a:bodyPr>
            <a:normAutofit/>
          </a:bodyPr>
          <a:lstStyle/>
          <a:p>
            <a:r>
              <a:rPr lang="en-US" sz="2800" dirty="0"/>
              <a:t>In some atoms, electrons adhere to the nucleus</a:t>
            </a:r>
          </a:p>
          <a:p>
            <a:pPr lvl="1"/>
            <a:r>
              <a:rPr lang="en-US" sz="2400" dirty="0"/>
              <a:t>Often shared between adjoining nuclei forming a bond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E87D0E-33C8-4D59-B846-9F8C0D1FC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043" y="2274380"/>
            <a:ext cx="5175431" cy="293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948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17E8F-74EF-EA5B-6C1D-A5CA18FE2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Stationary vs mobile electrons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C7027-B7FA-09DA-2972-ABEC38ED1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3995910" cy="3450613"/>
          </a:xfrm>
        </p:spPr>
        <p:txBody>
          <a:bodyPr>
            <a:normAutofit/>
          </a:bodyPr>
          <a:lstStyle/>
          <a:p>
            <a:r>
              <a:rPr lang="en-US" sz="2800" dirty="0"/>
              <a:t>In other atoms, electrons move from nucleus to nucleus</a:t>
            </a:r>
          </a:p>
          <a:p>
            <a:r>
              <a:rPr lang="en-US" sz="2800" dirty="0"/>
              <a:t>Note nuclei are positively charged</a:t>
            </a:r>
            <a:endParaRPr lang="en-US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40A6D54-FA9E-67F5-0F46-27DCF13F7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011" y="1853753"/>
            <a:ext cx="6183629" cy="300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813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91050-7D0B-0441-D302-A8143124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Conductors vs Insulators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2C8362-70FD-E00D-9C86-553E82D2D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753" y="1974734"/>
            <a:ext cx="7928494" cy="38275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BAE6EE-623B-A8F4-16BD-EE60E24D47D1}"/>
              </a:ext>
            </a:extLst>
          </p:cNvPr>
          <p:cNvSpPr txBox="1"/>
          <p:nvPr/>
        </p:nvSpPr>
        <p:spPr>
          <a:xfrm>
            <a:off x="6253216" y="5802283"/>
            <a:ext cx="42415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www.themusictelegraph.com</a:t>
            </a:r>
            <a:r>
              <a:rPr lang="en-US" dirty="0"/>
              <a:t>/146</a:t>
            </a:r>
          </a:p>
        </p:txBody>
      </p:sp>
    </p:spTree>
    <p:extLst>
      <p:ext uri="{BB962C8B-B14F-4D97-AF65-F5344CB8AC3E}">
        <p14:creationId xmlns:p14="http://schemas.microsoft.com/office/powerpoint/2010/main" val="4131043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781DA-CC8D-C823-0422-E4C975E7C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279901"/>
            <a:ext cx="9603275" cy="1049235"/>
          </a:xfrm>
        </p:spPr>
        <p:txBody>
          <a:bodyPr/>
          <a:lstStyle/>
          <a:p>
            <a:r>
              <a:rPr lang="en-US" dirty="0"/>
              <a:t>Conductors vs insulators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39FE3E-1D72-8AB6-593B-C60376DE6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94561" y="880249"/>
            <a:ext cx="8445730" cy="563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242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95789-D3D6-4D0F-B61D-FD5A27B6F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339006"/>
            <a:ext cx="9603275" cy="1049235"/>
          </a:xfrm>
        </p:spPr>
        <p:txBody>
          <a:bodyPr/>
          <a:lstStyle/>
          <a:p>
            <a:r>
              <a:rPr lang="en-US" dirty="0" err="1"/>
              <a:t>CATions</a:t>
            </a:r>
            <a:r>
              <a:rPr lang="en-US" dirty="0"/>
              <a:t> vs </a:t>
            </a:r>
            <a:r>
              <a:rPr lang="en-US" dirty="0" err="1"/>
              <a:t>ANions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E11DA9-AF63-BEB1-B890-29FB185CC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019" y="1014153"/>
            <a:ext cx="8765771" cy="584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1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2F85F-2349-2BF7-8699-4D2469000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20"/>
            <a:ext cx="9603275" cy="641896"/>
          </a:xfrm>
        </p:spPr>
        <p:txBody>
          <a:bodyPr/>
          <a:lstStyle/>
          <a:p>
            <a:r>
              <a:rPr lang="en-US" dirty="0"/>
              <a:t>Electrodes, Anodes, and cathodes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F87334-2000-2237-F82E-D1706C39DFAB}"/>
              </a:ext>
            </a:extLst>
          </p:cNvPr>
          <p:cNvSpPr txBox="1"/>
          <p:nvPr/>
        </p:nvSpPr>
        <p:spPr>
          <a:xfrm>
            <a:off x="1451579" y="2078182"/>
            <a:ext cx="9603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Electrode - a substance that helps in the </a:t>
            </a:r>
            <a:r>
              <a:rPr lang="en-US" sz="2400" b="1" i="1" dirty="0"/>
              <a:t>conduction of electricity</a:t>
            </a:r>
          </a:p>
          <a:p>
            <a:endParaRPr lang="en-US" sz="2400" b="1" i="1" dirty="0"/>
          </a:p>
          <a:p>
            <a:endParaRPr lang="en-US" sz="2400" b="1" i="1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DCC0730-B274-9F2A-E72F-0AF98201EA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784010"/>
              </p:ext>
            </p:extLst>
          </p:nvPr>
        </p:nvGraphicFramePr>
        <p:xfrm>
          <a:off x="1451579" y="2630117"/>
          <a:ext cx="9604374" cy="2103120"/>
        </p:xfrm>
        <a:graphic>
          <a:graphicData uri="http://schemas.openxmlformats.org/drawingml/2006/table">
            <a:tbl>
              <a:tblPr/>
              <a:tblGrid>
                <a:gridCol w="4802187">
                  <a:extLst>
                    <a:ext uri="{9D8B030D-6E8A-4147-A177-3AD203B41FA5}">
                      <a16:colId xmlns:a16="http://schemas.microsoft.com/office/drawing/2014/main" val="1647606970"/>
                    </a:ext>
                  </a:extLst>
                </a:gridCol>
                <a:gridCol w="4802187">
                  <a:extLst>
                    <a:ext uri="{9D8B030D-6E8A-4147-A177-3AD203B41FA5}">
                      <a16:colId xmlns:a16="http://schemas.microsoft.com/office/drawing/2014/main" val="3274355848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r>
                        <a:rPr lang="en-US" sz="2400"/>
                        <a:t>The anode is the electrode where electricity moves into.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The cathode is the electrode where electricity is given out or flows out.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487552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US" sz="2400"/>
                        <a:t>The anode is usually the positive side.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A cathode is a negative side.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46416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US" sz="2400"/>
                        <a:t>It acts as an electron donor.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It acts as an electron acceptor.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034937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25C3AA4-6FA2-9F4B-1C1C-6E4D936E5258}"/>
              </a:ext>
            </a:extLst>
          </p:cNvPr>
          <p:cNvSpPr txBox="1"/>
          <p:nvPr/>
        </p:nvSpPr>
        <p:spPr>
          <a:xfrm>
            <a:off x="7547956" y="4944287"/>
            <a:ext cx="40586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https://</a:t>
            </a:r>
            <a:r>
              <a:rPr lang="en-US" sz="1200" dirty="0" err="1"/>
              <a:t>byjus.com</a:t>
            </a:r>
            <a:r>
              <a:rPr lang="en-US" sz="1200" dirty="0"/>
              <a:t>/chemistry/cathode-and-anode/</a:t>
            </a:r>
          </a:p>
        </p:txBody>
      </p:sp>
    </p:spTree>
    <p:extLst>
      <p:ext uri="{BB962C8B-B14F-4D97-AF65-F5344CB8AC3E}">
        <p14:creationId xmlns:p14="http://schemas.microsoft.com/office/powerpoint/2010/main" val="1233417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C901E-081F-D9C1-7B3C-4701C07B4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Circuits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8A275F-0464-520C-DC09-E6285A1907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259"/>
          <a:stretch/>
        </p:blipFill>
        <p:spPr>
          <a:xfrm>
            <a:off x="3242672" y="1429789"/>
            <a:ext cx="7930011" cy="462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506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9A2A0-9FAF-D66A-8736-097F2064B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441" y="388883"/>
            <a:ext cx="9603275" cy="1049235"/>
          </a:xfrm>
        </p:spPr>
        <p:txBody>
          <a:bodyPr/>
          <a:lstStyle/>
          <a:p>
            <a:r>
              <a:rPr lang="en-US" dirty="0"/>
              <a:t>Voltage, amperage, and Resistance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F90AC-75DC-40D4-1339-60B16514A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397" y="2015732"/>
            <a:ext cx="10640290" cy="4202188"/>
          </a:xfrm>
        </p:spPr>
        <p:txBody>
          <a:bodyPr>
            <a:normAutofit/>
          </a:bodyPr>
          <a:lstStyle/>
          <a:p>
            <a:r>
              <a:rPr lang="en-US" dirty="0"/>
              <a:t>Voltage - the pressure from an electrical circuit's power source that pushes charged electrons (current) through a conducting loop.</a:t>
            </a:r>
          </a:p>
          <a:p>
            <a:pPr lvl="1"/>
            <a:r>
              <a:rPr lang="en-US" dirty="0"/>
              <a:t>The amount of voltage is indicated by a unit known as the volt (V), and higher voltages cause more electricity to flow to an electronic device. </a:t>
            </a:r>
          </a:p>
        </p:txBody>
      </p:sp>
    </p:spTree>
    <p:extLst>
      <p:ext uri="{BB962C8B-B14F-4D97-AF65-F5344CB8AC3E}">
        <p14:creationId xmlns:p14="http://schemas.microsoft.com/office/powerpoint/2010/main" val="24474148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9A2A0-9FAF-D66A-8736-097F2064B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441" y="388883"/>
            <a:ext cx="9603275" cy="1049235"/>
          </a:xfrm>
        </p:spPr>
        <p:txBody>
          <a:bodyPr/>
          <a:lstStyle/>
          <a:p>
            <a:r>
              <a:rPr lang="en-US" dirty="0"/>
              <a:t>Voltage, amperage, and Resistance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F90AC-75DC-40D4-1339-60B16514A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397" y="2015732"/>
            <a:ext cx="10640290" cy="4202188"/>
          </a:xfrm>
        </p:spPr>
        <p:txBody>
          <a:bodyPr>
            <a:normAutofit/>
          </a:bodyPr>
          <a:lstStyle/>
          <a:p>
            <a:r>
              <a:rPr lang="en-US" dirty="0"/>
              <a:t>Voltage - the pressure from an electrical circuit's power source that pushes charged electrons (current) through a conducting loop.</a:t>
            </a:r>
          </a:p>
          <a:p>
            <a:pPr lvl="1"/>
            <a:r>
              <a:rPr lang="en-US" dirty="0"/>
              <a:t>The amount of voltage is indicated by a unit known as the volt (V), and higher voltages cause more electricity to flow to an electronic device. </a:t>
            </a:r>
          </a:p>
          <a:p>
            <a:r>
              <a:rPr lang="en-US" dirty="0"/>
              <a:t>Amperage - An ampere is the unit used to measure electric current. </a:t>
            </a:r>
          </a:p>
          <a:p>
            <a:pPr lvl="1"/>
            <a:r>
              <a:rPr lang="en-US" dirty="0"/>
              <a:t>Current is a count of the number of electrons flowing through a circuit.</a:t>
            </a:r>
          </a:p>
          <a:p>
            <a:pPr lvl="1"/>
            <a:r>
              <a:rPr lang="en-US" dirty="0"/>
              <a:t>One amp is the amount of current produced by a force of one volt acting through the resistance of one ohm.</a:t>
            </a:r>
          </a:p>
        </p:txBody>
      </p:sp>
    </p:spTree>
    <p:extLst>
      <p:ext uri="{BB962C8B-B14F-4D97-AF65-F5344CB8AC3E}">
        <p14:creationId xmlns:p14="http://schemas.microsoft.com/office/powerpoint/2010/main" val="3538091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9A2A0-9FAF-D66A-8736-097F2064B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441" y="388883"/>
            <a:ext cx="9603275" cy="1049235"/>
          </a:xfrm>
        </p:spPr>
        <p:txBody>
          <a:bodyPr/>
          <a:lstStyle/>
          <a:p>
            <a:r>
              <a:rPr lang="en-US" dirty="0"/>
              <a:t>Voltage, amperage, and Resistance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F90AC-75DC-40D4-1339-60B16514A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397" y="2015732"/>
            <a:ext cx="10640290" cy="420218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Voltage - the pressure from an electrical circuit's power source that pushes charged electrons (current) through a conducting loop.</a:t>
            </a:r>
          </a:p>
          <a:p>
            <a:pPr lvl="1"/>
            <a:r>
              <a:rPr lang="en-US" dirty="0"/>
              <a:t>The amount of voltage is indicated by a unit known as the volt (V), and higher voltages cause more electricity to flow to an electronic device. </a:t>
            </a:r>
          </a:p>
          <a:p>
            <a:r>
              <a:rPr lang="en-US" dirty="0"/>
              <a:t>Amperage - An ampere is the unit used to measure electric current. </a:t>
            </a:r>
          </a:p>
          <a:p>
            <a:pPr lvl="1"/>
            <a:r>
              <a:rPr lang="en-US" dirty="0"/>
              <a:t>Current is a count of the number of electrons flowing through a circuit.</a:t>
            </a:r>
          </a:p>
          <a:p>
            <a:pPr lvl="1"/>
            <a:r>
              <a:rPr lang="en-US" dirty="0"/>
              <a:t>One amp is the amount of current produced by a force of one volt acting through the resistance of one ohm.</a:t>
            </a:r>
          </a:p>
          <a:p>
            <a:r>
              <a:rPr lang="en-US" dirty="0"/>
              <a:t>Resistance - a measure of the opposition to current flow in an electrical circuit</a:t>
            </a:r>
          </a:p>
          <a:p>
            <a:pPr lvl="1"/>
            <a:r>
              <a:rPr lang="en-US" dirty="0"/>
              <a:t>An ohm is the resistance in a circuit transmitting a current of one ampere when subjected to a potential difference of one volt.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792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B07D3-58A8-C3CE-FCFE-D893E0DBD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Amps, Volts, and Ohms explained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A7866C-07F3-184C-6885-9B3A5E83C1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1691" y="1493535"/>
            <a:ext cx="6608618" cy="455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68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0369D-7E1E-7F6C-ACE5-BC0181210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Ohm’s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CA8F1-FF57-58FE-F24D-E6B51A6D6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V = IR</a:t>
            </a:r>
          </a:p>
          <a:p>
            <a:pPr lvl="1"/>
            <a:r>
              <a:rPr lang="en-US" sz="2400" dirty="0"/>
              <a:t>V = Voltage</a:t>
            </a:r>
          </a:p>
          <a:p>
            <a:pPr lvl="1"/>
            <a:r>
              <a:rPr lang="en-US" sz="2400" dirty="0"/>
              <a:t>I = Current (amps)</a:t>
            </a:r>
          </a:p>
          <a:p>
            <a:pPr lvl="1"/>
            <a:r>
              <a:rPr lang="en-US" sz="2400" dirty="0"/>
              <a:t>R = Resistance (ohms)</a:t>
            </a:r>
          </a:p>
          <a:p>
            <a:r>
              <a:rPr lang="en-US" sz="2800" dirty="0"/>
              <a:t>R = V/I</a:t>
            </a:r>
          </a:p>
          <a:p>
            <a:r>
              <a:rPr lang="en-US" sz="2800" dirty="0"/>
              <a:t>I = V/R</a:t>
            </a:r>
          </a:p>
          <a:p>
            <a:pPr lvl="2"/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5C628E-BB4D-1701-1376-4D591E056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945" y="804519"/>
            <a:ext cx="3905909" cy="49800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82A1A9-D58D-FFFF-928B-4820B014A249}"/>
              </a:ext>
            </a:extLst>
          </p:cNvPr>
          <p:cNvSpPr txBox="1"/>
          <p:nvPr/>
        </p:nvSpPr>
        <p:spPr>
          <a:xfrm>
            <a:off x="7148945" y="5784553"/>
            <a:ext cx="3358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Georg Ohm (1789 – 1854)</a:t>
            </a:r>
          </a:p>
        </p:txBody>
      </p:sp>
    </p:spTree>
    <p:extLst>
      <p:ext uri="{BB962C8B-B14F-4D97-AF65-F5344CB8AC3E}">
        <p14:creationId xmlns:p14="http://schemas.microsoft.com/office/powerpoint/2010/main" val="3560234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Generating electricity with magnets and wires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3C6F22-D5A8-B311-47C2-C1F9E915D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070" y="1805924"/>
            <a:ext cx="4733477" cy="50520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9B0ECF-E2C1-597E-AFBC-4CCC850D5F7B}"/>
              </a:ext>
            </a:extLst>
          </p:cNvPr>
          <p:cNvSpPr txBox="1"/>
          <p:nvPr/>
        </p:nvSpPr>
        <p:spPr>
          <a:xfrm>
            <a:off x="1451580" y="2128058"/>
            <a:ext cx="46444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Spinning a magnet in the presence of wires, or spinning wires in the presence of a magnetic field generates electricity.</a:t>
            </a:r>
          </a:p>
          <a:p>
            <a:endParaRPr lang="en-US" sz="2800" dirty="0"/>
          </a:p>
          <a:p>
            <a:r>
              <a:rPr lang="en-US" sz="2800" dirty="0"/>
              <a:t>Principle behind most electrical generation involving steam, wind, or water.</a:t>
            </a:r>
          </a:p>
        </p:txBody>
      </p:sp>
    </p:spTree>
    <p:extLst>
      <p:ext uri="{BB962C8B-B14F-4D97-AF65-F5344CB8AC3E}">
        <p14:creationId xmlns:p14="http://schemas.microsoft.com/office/powerpoint/2010/main" val="801780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Generating electricity with Light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9B0ECF-E2C1-597E-AFBC-4CCC850D5F7B}"/>
              </a:ext>
            </a:extLst>
          </p:cNvPr>
          <p:cNvSpPr txBox="1"/>
          <p:nvPr/>
        </p:nvSpPr>
        <p:spPr>
          <a:xfrm>
            <a:off x="1451580" y="2128058"/>
            <a:ext cx="357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Photoelectric effect.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566A78-C938-4763-DADB-532E92A82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9785" y="2297687"/>
            <a:ext cx="6676967" cy="375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86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Generating electricity with Light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9B0ECF-E2C1-597E-AFBC-4CCC850D5F7B}"/>
              </a:ext>
            </a:extLst>
          </p:cNvPr>
          <p:cNvSpPr txBox="1"/>
          <p:nvPr/>
        </p:nvSpPr>
        <p:spPr>
          <a:xfrm>
            <a:off x="1451580" y="2128058"/>
            <a:ext cx="35776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Photoelectric effect. </a:t>
            </a:r>
          </a:p>
          <a:p>
            <a:endParaRPr lang="en-US" sz="2800" dirty="0"/>
          </a:p>
          <a:p>
            <a:r>
              <a:rPr lang="en-US" sz="2800" dirty="0"/>
              <a:t>Will discuss in more detail in presentation on solar power.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566A78-C938-4763-DADB-532E92A82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9785" y="2297687"/>
            <a:ext cx="6676967" cy="375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07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BATTERIES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9B0ECF-E2C1-597E-AFBC-4CCC850D5F7B}"/>
              </a:ext>
            </a:extLst>
          </p:cNvPr>
          <p:cNvSpPr txBox="1"/>
          <p:nvPr/>
        </p:nvSpPr>
        <p:spPr>
          <a:xfrm>
            <a:off x="473529" y="2128058"/>
            <a:ext cx="5622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Devices that are able to convert chemical energy to electrical energy.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47AFA4-5F1C-BA5B-7EE4-8DDBDBA7E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0" y="1534886"/>
            <a:ext cx="4898571" cy="530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550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BATTERIES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9B0ECF-E2C1-597E-AFBC-4CCC850D5F7B}"/>
              </a:ext>
            </a:extLst>
          </p:cNvPr>
          <p:cNvSpPr txBox="1"/>
          <p:nvPr/>
        </p:nvSpPr>
        <p:spPr>
          <a:xfrm>
            <a:off x="473529" y="2128058"/>
            <a:ext cx="56224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Devices that are able to convert chemical energy to electrical energy.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Consist of one or more electrochemical cell that are made up of two electrodes separated by an electrolyte.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47AFA4-5F1C-BA5B-7EE4-8DDBDBA7E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0" y="1534886"/>
            <a:ext cx="4898571" cy="530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9535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BATTERIES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9B0ECF-E2C1-597E-AFBC-4CCC850D5F7B}"/>
              </a:ext>
            </a:extLst>
          </p:cNvPr>
          <p:cNvSpPr txBox="1"/>
          <p:nvPr/>
        </p:nvSpPr>
        <p:spPr>
          <a:xfrm>
            <a:off x="473529" y="2128058"/>
            <a:ext cx="56224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Devices that are able to convert chemical energy to electrical energy.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Consist of one or more electrochemical cell that are made up of two electrodes separated by an electrolyte.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Some single use, others rechargeable.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47AFA4-5F1C-BA5B-7EE4-8DDBDBA7E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0" y="1534886"/>
            <a:ext cx="4898571" cy="530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255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 err="1"/>
              <a:t>BATTERy</a:t>
            </a:r>
            <a:r>
              <a:rPr lang="en-US" dirty="0"/>
              <a:t> Structure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27B674-DCE9-5D28-A65A-16FD63E47B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8372" y="2032446"/>
            <a:ext cx="6280030" cy="438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11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60EE-ADE2-674A-8B1E-2713A5746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647490" cy="1049235"/>
          </a:xfrm>
        </p:spPr>
        <p:txBody>
          <a:bodyPr/>
          <a:lstStyle/>
          <a:p>
            <a:r>
              <a:rPr lang="en-US" dirty="0"/>
              <a:t>Future BATTERY Needs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1E12C6-A49A-BD8A-55EC-0A11026AEB16}"/>
              </a:ext>
            </a:extLst>
          </p:cNvPr>
          <p:cNvSpPr txBox="1"/>
          <p:nvPr/>
        </p:nvSpPr>
        <p:spPr>
          <a:xfrm>
            <a:off x="1451580" y="2010590"/>
            <a:ext cx="9178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Much research is needed to produce lighter, safer, more efficient renewable batteries to power transportation and store electrical energy when production exceeds demand.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CD3269-7236-C458-C767-169D1FFEE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591" y="3552422"/>
            <a:ext cx="5902818" cy="330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184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0C781-C9B4-9296-510F-FCCC14E91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Electricity Distribution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A1EEAF-59C5-8BA8-1215-3E2E87D70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714" y="1989892"/>
            <a:ext cx="10235742" cy="379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5272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0CB1C-70F6-565C-B7C8-9E42FC2C6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7" y="188293"/>
            <a:ext cx="9603275" cy="686351"/>
          </a:xfrm>
        </p:spPr>
        <p:txBody>
          <a:bodyPr/>
          <a:lstStyle/>
          <a:p>
            <a:r>
              <a:rPr lang="en-US" dirty="0"/>
              <a:t>US Electrical Power Grid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6323E3-6145-D352-F573-22928D145C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7092" y="821105"/>
            <a:ext cx="9212244" cy="603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81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20B29-7144-A37B-8716-9BC9242AE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305000"/>
            <a:ext cx="9603275" cy="1049235"/>
          </a:xfrm>
        </p:spPr>
        <p:txBody>
          <a:bodyPr/>
          <a:lstStyle/>
          <a:p>
            <a:r>
              <a:rPr lang="en-US" dirty="0"/>
              <a:t>Alternating vs. Direct current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19C5E-2A3F-69F8-845A-6561B7CDF9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433"/>
          <a:stretch/>
        </p:blipFill>
        <p:spPr>
          <a:xfrm>
            <a:off x="381771" y="1354235"/>
            <a:ext cx="10988593" cy="528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501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1997562-76DF-7CA8-34F2-F7BCDED07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174" y="0"/>
            <a:ext cx="9707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787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1867C-2EF4-38F9-F207-CAD33FD97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 much more to know </a:t>
            </a:r>
            <a:br>
              <a:rPr lang="en-US" dirty="0"/>
            </a:br>
            <a:r>
              <a:rPr lang="en-US" dirty="0"/>
              <a:t>regarding electricity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402475-93C5-FFC4-426A-5BDACD63E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900" y="2024546"/>
            <a:ext cx="7016474" cy="4669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3715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{A391AF87-D22C-C64E-BE45-A35DF0B42BB0}tf10001119</Template>
  <TotalTime>1516</TotalTime>
  <Words>820</Words>
  <Application>Microsoft Macintosh PowerPoint</Application>
  <PresentationFormat>Widescreen</PresentationFormat>
  <Paragraphs>101</Paragraphs>
  <Slides>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Gill Sans MT</vt:lpstr>
      <vt:lpstr>Gallery</vt:lpstr>
      <vt:lpstr>Introduction to Electricity</vt:lpstr>
      <vt:lpstr>Electricity is a Familiar Concept</vt:lpstr>
      <vt:lpstr>We also know that:</vt:lpstr>
      <vt:lpstr>Points to be covered:</vt:lpstr>
      <vt:lpstr>What is Electricity?</vt:lpstr>
      <vt:lpstr>Stationary vs mobile electrons</vt:lpstr>
      <vt:lpstr>Stationary vs mobile electrons</vt:lpstr>
      <vt:lpstr>Conductors vs Insulators</vt:lpstr>
      <vt:lpstr>Conductors vs insulators</vt:lpstr>
      <vt:lpstr>CATions vs ANions</vt:lpstr>
      <vt:lpstr>Electrodes, Anodes, and cathodes</vt:lpstr>
      <vt:lpstr>Circuits</vt:lpstr>
      <vt:lpstr>Voltage, amperage, and Resistance</vt:lpstr>
      <vt:lpstr>Voltage, amperage, and Resistance</vt:lpstr>
      <vt:lpstr>Voltage, amperage, and Resistance</vt:lpstr>
      <vt:lpstr>Amps, Volts, and Ohms explained</vt:lpstr>
      <vt:lpstr>Ohm’s Law</vt:lpstr>
      <vt:lpstr>Generating electricity with magnets and wires</vt:lpstr>
      <vt:lpstr>Generating electricity with Light</vt:lpstr>
      <vt:lpstr>Generating electricity with Light</vt:lpstr>
      <vt:lpstr>BATTERIES</vt:lpstr>
      <vt:lpstr>BATTERIES</vt:lpstr>
      <vt:lpstr>BATTERIES</vt:lpstr>
      <vt:lpstr>BATTERy Structure</vt:lpstr>
      <vt:lpstr>Future BATTERY Needs</vt:lpstr>
      <vt:lpstr>Electricity Distribution</vt:lpstr>
      <vt:lpstr>US Electrical Power Grid</vt:lpstr>
      <vt:lpstr>Alternating vs. Direct current</vt:lpstr>
      <vt:lpstr>PowerPoint Presentation</vt:lpstr>
      <vt:lpstr>So much more to know  regarding electricity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Electricity</dc:title>
  <dc:creator>Ken Klemow</dc:creator>
  <cp:lastModifiedBy>Ken Klemow</cp:lastModifiedBy>
  <cp:revision>12</cp:revision>
  <dcterms:created xsi:type="dcterms:W3CDTF">2023-10-07T16:26:33Z</dcterms:created>
  <dcterms:modified xsi:type="dcterms:W3CDTF">2023-10-08T20:15:32Z</dcterms:modified>
</cp:coreProperties>
</file>